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3"/>
  </p:notesMasterIdLst>
  <p:sldIdLst>
    <p:sldId id="256" r:id="rId5"/>
    <p:sldId id="258" r:id="rId6"/>
    <p:sldId id="761" r:id="rId7"/>
    <p:sldId id="264" r:id="rId8"/>
    <p:sldId id="269" r:id="rId9"/>
    <p:sldId id="286" r:id="rId10"/>
    <p:sldId id="273" r:id="rId11"/>
    <p:sldId id="268" r:id="rId12"/>
    <p:sldId id="275" r:id="rId13"/>
    <p:sldId id="284" r:id="rId14"/>
    <p:sldId id="285" r:id="rId15"/>
    <p:sldId id="764" r:id="rId16"/>
    <p:sldId id="766" r:id="rId17"/>
    <p:sldId id="283" r:id="rId18"/>
    <p:sldId id="767" r:id="rId19"/>
    <p:sldId id="768" r:id="rId20"/>
    <p:sldId id="774"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11E6FF-ECA5-42C1-96D8-7B929DC2A288}" v="1" dt="2021-10-20T23:33:25.795"/>
    <p1510:client id="{626DAC7B-C92B-FB3E-7DAB-D638D195CC0E}" v="304" dt="2021-10-20T17:56:37.6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p:cViewPr varScale="1">
        <p:scale>
          <a:sx n="110" d="100"/>
          <a:sy n="110" d="100"/>
        </p:scale>
        <p:origin x="632" y="17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11E5A-AB31-4098-9236-C101BCEE3FB1}"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3E914211-435A-47DD-AF14-DB42187CF4A2}">
      <dgm:prSet custT="1"/>
      <dgm:spPr/>
      <dgm:t>
        <a:bodyPr/>
        <a:lstStyle/>
        <a:p>
          <a:endParaRPr lang="en-US" sz="1000" b="0"/>
        </a:p>
        <a:p>
          <a:endParaRPr lang="en-US" sz="1000" b="0"/>
        </a:p>
        <a:p>
          <a:endParaRPr lang="en-US" sz="1000" b="0"/>
        </a:p>
        <a:p>
          <a:endParaRPr lang="en-US" sz="1000" b="0"/>
        </a:p>
        <a:p>
          <a:r>
            <a:rPr lang="en-US" sz="1000" b="0"/>
            <a:t>February 2018</a:t>
          </a:r>
        </a:p>
        <a:p>
          <a:r>
            <a:rPr lang="en-US" sz="1000" b="0">
              <a:solidFill>
                <a:schemeClr val="tx1"/>
              </a:solidFill>
            </a:rPr>
            <a:t>Commission approves the recommendation that all new special education teachers take and pass a Teaching Performance Assessment. </a:t>
          </a:r>
          <a:endParaRPr lang="en-US" sz="1000" b="0"/>
        </a:p>
        <a:p>
          <a:r>
            <a:rPr lang="en-US" sz="900"/>
            <a:t>                                    </a:t>
          </a:r>
        </a:p>
      </dgm:t>
    </dgm:pt>
    <dgm:pt modelId="{7888B5AC-9EDB-4BA5-A808-0F165234825A}" type="parTrans" cxnId="{8536CF86-927A-4FBB-ADC6-D26D83A3CFAB}">
      <dgm:prSet/>
      <dgm:spPr/>
      <dgm:t>
        <a:bodyPr/>
        <a:lstStyle/>
        <a:p>
          <a:endParaRPr lang="en-US"/>
        </a:p>
      </dgm:t>
    </dgm:pt>
    <dgm:pt modelId="{6F3F7C65-CA35-4B2E-BB60-B83E438838F5}" type="sibTrans" cxnId="{8536CF86-927A-4FBB-ADC6-D26D83A3CFAB}">
      <dgm:prSet/>
      <dgm:spPr/>
      <dgm:t>
        <a:bodyPr/>
        <a:lstStyle/>
        <a:p>
          <a:endParaRPr lang="en-US"/>
        </a:p>
      </dgm:t>
    </dgm:pt>
    <dgm:pt modelId="{D7F42DDF-E0B0-4F2A-9775-1B0E92587EEC}">
      <dgm:prSet phldrT="[Text]" custT="1"/>
      <dgm:spPr/>
      <dgm:t>
        <a:bodyPr/>
        <a:lstStyle/>
        <a:p>
          <a:r>
            <a:rPr lang="en-US" sz="1200" b="0"/>
            <a:t>June 2018 </a:t>
          </a:r>
        </a:p>
        <a:p>
          <a:r>
            <a:rPr lang="en-US" sz="1200" b="0"/>
            <a:t>Commission adopts DHH, VI, ECSE TPEs and subject matter competency requirements for Ed Specialists</a:t>
          </a:r>
        </a:p>
      </dgm:t>
    </dgm:pt>
    <dgm:pt modelId="{C84E9689-F981-4132-84C6-7DD69A3913D5}" type="parTrans" cxnId="{4929EE28-C8D8-462E-9164-252E8E169508}">
      <dgm:prSet/>
      <dgm:spPr/>
      <dgm:t>
        <a:bodyPr/>
        <a:lstStyle/>
        <a:p>
          <a:endParaRPr lang="en-US"/>
        </a:p>
      </dgm:t>
    </dgm:pt>
    <dgm:pt modelId="{DB59D025-D824-4C52-9237-EE1A9F054278}" type="sibTrans" cxnId="{4929EE28-C8D8-462E-9164-252E8E169508}">
      <dgm:prSet/>
      <dgm:spPr/>
      <dgm:t>
        <a:bodyPr/>
        <a:lstStyle/>
        <a:p>
          <a:endParaRPr lang="en-US"/>
        </a:p>
      </dgm:t>
    </dgm:pt>
    <dgm:pt modelId="{4221568C-1F2E-421F-8E59-8D181C677884}">
      <dgm:prSet phldrT="[Text]" custT="1"/>
      <dgm:spPr/>
      <dgm:t>
        <a:bodyPr/>
        <a:lstStyle/>
        <a:p>
          <a:r>
            <a:rPr lang="en-US" sz="1200" b="0"/>
            <a:t>Dec. 2015 &amp; June 2016 - new Multiple/Single Subject program standards and TPEs adopted</a:t>
          </a:r>
        </a:p>
      </dgm:t>
    </dgm:pt>
    <dgm:pt modelId="{B357FDE5-E979-484E-A8CE-7F17B8D2A2F2}" type="parTrans" cxnId="{FF1D099F-ABA6-4757-BB61-6A4D7E8FDFAB}">
      <dgm:prSet/>
      <dgm:spPr/>
      <dgm:t>
        <a:bodyPr/>
        <a:lstStyle/>
        <a:p>
          <a:endParaRPr lang="en-US"/>
        </a:p>
      </dgm:t>
    </dgm:pt>
    <dgm:pt modelId="{5B238856-674A-4154-927C-9AD949BBAC6A}" type="sibTrans" cxnId="{FF1D099F-ABA6-4757-BB61-6A4D7E8FDFAB}">
      <dgm:prSet/>
      <dgm:spPr/>
      <dgm:t>
        <a:bodyPr/>
        <a:lstStyle/>
        <a:p>
          <a:endParaRPr lang="en-US"/>
        </a:p>
      </dgm:t>
    </dgm:pt>
    <dgm:pt modelId="{C57B21F7-F830-486F-BBA1-C418E27D002C}">
      <dgm:prSet phldrT="[Text]" custT="1"/>
      <dgm:spPr/>
      <dgm:t>
        <a:bodyPr/>
        <a:lstStyle/>
        <a:p>
          <a:r>
            <a:rPr lang="en-US" sz="1100"/>
            <a:t> </a:t>
          </a:r>
          <a:r>
            <a:rPr lang="en-US" sz="1200" b="0"/>
            <a:t>August 2018 </a:t>
          </a:r>
        </a:p>
        <a:p>
          <a:r>
            <a:rPr lang="en-US" sz="1200" b="0"/>
            <a:t> Commission adopts new credential titles, program standards, and remaining TPEs</a:t>
          </a:r>
        </a:p>
      </dgm:t>
    </dgm:pt>
    <dgm:pt modelId="{33186B97-E429-44E2-A30D-95795C1A574A}" type="parTrans" cxnId="{15145FAB-F417-4617-B205-9C232BC80DE2}">
      <dgm:prSet/>
      <dgm:spPr/>
      <dgm:t>
        <a:bodyPr/>
        <a:lstStyle/>
        <a:p>
          <a:endParaRPr lang="en-US"/>
        </a:p>
      </dgm:t>
    </dgm:pt>
    <dgm:pt modelId="{1FB2F3DB-1AF4-4D7D-9F6B-5B0EC5F308F4}" type="sibTrans" cxnId="{15145FAB-F417-4617-B205-9C232BC80DE2}">
      <dgm:prSet/>
      <dgm:spPr/>
      <dgm:t>
        <a:bodyPr/>
        <a:lstStyle/>
        <a:p>
          <a:endParaRPr lang="en-US"/>
        </a:p>
      </dgm:t>
    </dgm:pt>
    <dgm:pt modelId="{89DA22A5-7B87-47C4-9B8E-819D6AD08922}">
      <dgm:prSet custT="1"/>
      <dgm:spPr/>
      <dgm:t>
        <a:bodyPr/>
        <a:lstStyle/>
        <a:p>
          <a:r>
            <a:rPr lang="en-US" sz="1200" b="0"/>
            <a:t>February 2018</a:t>
          </a:r>
        </a:p>
        <a:p>
          <a:r>
            <a:rPr lang="en-US" sz="1200" b="0"/>
            <a:t>Commission adopts new Ed Specialist credential structure with 5 preliminary credentials</a:t>
          </a:r>
        </a:p>
      </dgm:t>
    </dgm:pt>
    <dgm:pt modelId="{1F1DF74E-CC95-4C1C-A80F-E266242191D6}" type="parTrans" cxnId="{3B448858-DAC3-48F4-9F38-44D664F59EFB}">
      <dgm:prSet/>
      <dgm:spPr/>
      <dgm:t>
        <a:bodyPr/>
        <a:lstStyle/>
        <a:p>
          <a:endParaRPr lang="en-US"/>
        </a:p>
      </dgm:t>
    </dgm:pt>
    <dgm:pt modelId="{50415EC7-8025-4D67-8FFC-11B794C3E1D8}" type="sibTrans" cxnId="{3B448858-DAC3-48F4-9F38-44D664F59EFB}">
      <dgm:prSet/>
      <dgm:spPr/>
      <dgm:t>
        <a:bodyPr/>
        <a:lstStyle/>
        <a:p>
          <a:endParaRPr lang="en-US"/>
        </a:p>
      </dgm:t>
    </dgm:pt>
    <dgm:pt modelId="{996E4985-4E47-4B18-B447-0AB66E83BEFA}">
      <dgm:prSet phldrT="[Text]" custT="1"/>
      <dgm:spPr/>
      <dgm:t>
        <a:bodyPr/>
        <a:lstStyle/>
        <a:p>
          <a:r>
            <a:rPr lang="en-US" sz="1200" b="0"/>
            <a:t>April 2019 </a:t>
          </a:r>
        </a:p>
        <a:p>
          <a:r>
            <a:rPr lang="en-US" sz="1200" b="0"/>
            <a:t>Commission adopts new authorization statements for the 5 preliminary credentials</a:t>
          </a:r>
        </a:p>
      </dgm:t>
    </dgm:pt>
    <dgm:pt modelId="{E13D6117-87F4-4DB4-ADBF-1587E4A6546D}" type="parTrans" cxnId="{5BAF974F-12EF-4C65-8BA9-D02EC1869FC4}">
      <dgm:prSet/>
      <dgm:spPr/>
      <dgm:t>
        <a:bodyPr/>
        <a:lstStyle/>
        <a:p>
          <a:endParaRPr lang="en-US"/>
        </a:p>
      </dgm:t>
    </dgm:pt>
    <dgm:pt modelId="{E9C847CC-0C32-41FE-ABA6-B77CD8BFA45F}" type="sibTrans" cxnId="{5BAF974F-12EF-4C65-8BA9-D02EC1869FC4}">
      <dgm:prSet/>
      <dgm:spPr/>
      <dgm:t>
        <a:bodyPr/>
        <a:lstStyle/>
        <a:p>
          <a:endParaRPr lang="en-US"/>
        </a:p>
      </dgm:t>
    </dgm:pt>
    <dgm:pt modelId="{36AD0C2A-4201-49FC-AD7A-C5E9C111127A}">
      <dgm:prSet phldrT="[Text]" custT="1"/>
      <dgm:spPr/>
      <dgm:t>
        <a:bodyPr/>
        <a:lstStyle/>
        <a:p>
          <a:r>
            <a:rPr lang="en-US" sz="1200" b="0"/>
            <a:t>Summer/Fall 2022</a:t>
          </a:r>
        </a:p>
        <a:p>
          <a:r>
            <a:rPr lang="en-US" sz="1200" b="0"/>
            <a:t>Implementation date for preliminary programs to transition to the new Ed Specialist standards and TPEs</a:t>
          </a:r>
        </a:p>
      </dgm:t>
    </dgm:pt>
    <dgm:pt modelId="{5FED4715-40AA-4093-953E-3D058E8593AE}" type="parTrans" cxnId="{40B8184A-45D5-48EC-A27E-C93EF72A4374}">
      <dgm:prSet/>
      <dgm:spPr/>
      <dgm:t>
        <a:bodyPr/>
        <a:lstStyle/>
        <a:p>
          <a:endParaRPr lang="en-US"/>
        </a:p>
      </dgm:t>
    </dgm:pt>
    <dgm:pt modelId="{55B26634-E120-4FE4-80B7-B5615B92CD98}" type="sibTrans" cxnId="{40B8184A-45D5-48EC-A27E-C93EF72A4374}">
      <dgm:prSet/>
      <dgm:spPr/>
      <dgm:t>
        <a:bodyPr/>
        <a:lstStyle/>
        <a:p>
          <a:endParaRPr lang="en-US"/>
        </a:p>
      </dgm:t>
    </dgm:pt>
    <dgm:pt modelId="{7A658C46-026A-4C73-BE1A-E6C833A1B625}" type="pres">
      <dgm:prSet presAssocID="{0F711E5A-AB31-4098-9236-C101BCEE3FB1}" presName="Name0" presStyleCnt="0">
        <dgm:presLayoutVars>
          <dgm:dir/>
          <dgm:resizeHandles val="exact"/>
        </dgm:presLayoutVars>
      </dgm:prSet>
      <dgm:spPr/>
    </dgm:pt>
    <dgm:pt modelId="{BC4492E5-BA18-42BC-BF7A-A6649985FCC4}" type="pres">
      <dgm:prSet presAssocID="{0F711E5A-AB31-4098-9236-C101BCEE3FB1}" presName="arrow" presStyleLbl="bgShp" presStyleIdx="0" presStyleCnt="1"/>
      <dgm:spPr/>
    </dgm:pt>
    <dgm:pt modelId="{215FB8AA-8D2B-4693-A39C-5F7814DD8209}" type="pres">
      <dgm:prSet presAssocID="{0F711E5A-AB31-4098-9236-C101BCEE3FB1}" presName="points" presStyleCnt="0"/>
      <dgm:spPr/>
    </dgm:pt>
    <dgm:pt modelId="{90101266-F450-4E82-AE92-92E1EAD21305}" type="pres">
      <dgm:prSet presAssocID="{4221568C-1F2E-421F-8E59-8D181C677884}" presName="compositeA" presStyleCnt="0"/>
      <dgm:spPr/>
    </dgm:pt>
    <dgm:pt modelId="{AD33DFC4-B8A3-4AED-929F-C403C660E220}" type="pres">
      <dgm:prSet presAssocID="{4221568C-1F2E-421F-8E59-8D181C677884}" presName="textA" presStyleLbl="revTx" presStyleIdx="0" presStyleCnt="7">
        <dgm:presLayoutVars>
          <dgm:bulletEnabled val="1"/>
        </dgm:presLayoutVars>
      </dgm:prSet>
      <dgm:spPr/>
    </dgm:pt>
    <dgm:pt modelId="{0F2C82E6-EA8F-46DB-AFE4-F105E665C224}" type="pres">
      <dgm:prSet presAssocID="{4221568C-1F2E-421F-8E59-8D181C677884}" presName="circleA" presStyleLbl="node1" presStyleIdx="0" presStyleCnt="7"/>
      <dgm:spPr/>
    </dgm:pt>
    <dgm:pt modelId="{1FC99EE4-E32F-45E6-B86D-64D272925FEA}" type="pres">
      <dgm:prSet presAssocID="{4221568C-1F2E-421F-8E59-8D181C677884}" presName="spaceA" presStyleCnt="0"/>
      <dgm:spPr/>
    </dgm:pt>
    <dgm:pt modelId="{669487C4-EB8F-4455-8465-200275280EC9}" type="pres">
      <dgm:prSet presAssocID="{5B238856-674A-4154-927C-9AD949BBAC6A}" presName="space" presStyleCnt="0"/>
      <dgm:spPr/>
    </dgm:pt>
    <dgm:pt modelId="{76ECA7A7-D97A-4709-AA76-EFE0470A7723}" type="pres">
      <dgm:prSet presAssocID="{89DA22A5-7B87-47C4-9B8E-819D6AD08922}" presName="compositeB" presStyleCnt="0"/>
      <dgm:spPr/>
    </dgm:pt>
    <dgm:pt modelId="{07FA880A-A9D2-4C82-8C4F-B85F2D2F598C}" type="pres">
      <dgm:prSet presAssocID="{89DA22A5-7B87-47C4-9B8E-819D6AD08922}" presName="textB" presStyleLbl="revTx" presStyleIdx="1" presStyleCnt="7">
        <dgm:presLayoutVars>
          <dgm:bulletEnabled val="1"/>
        </dgm:presLayoutVars>
      </dgm:prSet>
      <dgm:spPr/>
    </dgm:pt>
    <dgm:pt modelId="{EB437A0A-D74D-42BC-8FEF-C96707044761}" type="pres">
      <dgm:prSet presAssocID="{89DA22A5-7B87-47C4-9B8E-819D6AD08922}" presName="circleB" presStyleLbl="node1" presStyleIdx="1" presStyleCnt="7"/>
      <dgm:spPr/>
    </dgm:pt>
    <dgm:pt modelId="{5ABAFDB3-3F21-43AB-8CEC-61E92D74DCD0}" type="pres">
      <dgm:prSet presAssocID="{89DA22A5-7B87-47C4-9B8E-819D6AD08922}" presName="spaceB" presStyleCnt="0"/>
      <dgm:spPr/>
    </dgm:pt>
    <dgm:pt modelId="{F1610A8C-415D-4D12-A0EF-46DB1D753F3D}" type="pres">
      <dgm:prSet presAssocID="{50415EC7-8025-4D67-8FFC-11B794C3E1D8}" presName="space" presStyleCnt="0"/>
      <dgm:spPr/>
    </dgm:pt>
    <dgm:pt modelId="{91576BBD-CFCC-4894-B59E-CB8C569469FA}" type="pres">
      <dgm:prSet presAssocID="{3E914211-435A-47DD-AF14-DB42187CF4A2}" presName="compositeA" presStyleCnt="0"/>
      <dgm:spPr/>
    </dgm:pt>
    <dgm:pt modelId="{018D0B4C-3ABE-4BD2-9EB2-1CE57700FB47}" type="pres">
      <dgm:prSet presAssocID="{3E914211-435A-47DD-AF14-DB42187CF4A2}" presName="textA" presStyleLbl="revTx" presStyleIdx="2" presStyleCnt="7" custScaleY="105729">
        <dgm:presLayoutVars>
          <dgm:bulletEnabled val="1"/>
        </dgm:presLayoutVars>
      </dgm:prSet>
      <dgm:spPr/>
    </dgm:pt>
    <dgm:pt modelId="{CF2068CF-05BA-4201-A289-FCAE2C212733}" type="pres">
      <dgm:prSet presAssocID="{3E914211-435A-47DD-AF14-DB42187CF4A2}" presName="circleA" presStyleLbl="node1" presStyleIdx="2" presStyleCnt="7"/>
      <dgm:spPr/>
    </dgm:pt>
    <dgm:pt modelId="{E2E75FD4-50E1-4528-A662-BE43273BFE44}" type="pres">
      <dgm:prSet presAssocID="{3E914211-435A-47DD-AF14-DB42187CF4A2}" presName="spaceA" presStyleCnt="0"/>
      <dgm:spPr/>
    </dgm:pt>
    <dgm:pt modelId="{AE390244-D697-4B9D-89FD-B6A7E913AFEA}" type="pres">
      <dgm:prSet presAssocID="{6F3F7C65-CA35-4B2E-BB60-B83E438838F5}" presName="space" presStyleCnt="0"/>
      <dgm:spPr/>
    </dgm:pt>
    <dgm:pt modelId="{B4BCAB54-E6B8-42AA-BE4F-810C0D976E42}" type="pres">
      <dgm:prSet presAssocID="{D7F42DDF-E0B0-4F2A-9775-1B0E92587EEC}" presName="compositeB" presStyleCnt="0"/>
      <dgm:spPr/>
    </dgm:pt>
    <dgm:pt modelId="{E6130143-050F-4D04-BB5F-182C27AFE76C}" type="pres">
      <dgm:prSet presAssocID="{D7F42DDF-E0B0-4F2A-9775-1B0E92587EEC}" presName="textB" presStyleLbl="revTx" presStyleIdx="3" presStyleCnt="7">
        <dgm:presLayoutVars>
          <dgm:bulletEnabled val="1"/>
        </dgm:presLayoutVars>
      </dgm:prSet>
      <dgm:spPr/>
    </dgm:pt>
    <dgm:pt modelId="{E8D9BE7E-5C27-4B1C-90D1-CE5EDE2A33A8}" type="pres">
      <dgm:prSet presAssocID="{D7F42DDF-E0B0-4F2A-9775-1B0E92587EEC}" presName="circleB" presStyleLbl="node1" presStyleIdx="3" presStyleCnt="7"/>
      <dgm:spPr/>
    </dgm:pt>
    <dgm:pt modelId="{1C9202FB-C9D3-4EB1-9822-ADA9BF615E9F}" type="pres">
      <dgm:prSet presAssocID="{D7F42DDF-E0B0-4F2A-9775-1B0E92587EEC}" presName="spaceB" presStyleCnt="0"/>
      <dgm:spPr/>
    </dgm:pt>
    <dgm:pt modelId="{28EB1477-7CA9-4AC4-B740-B364E20D26A3}" type="pres">
      <dgm:prSet presAssocID="{DB59D025-D824-4C52-9237-EE1A9F054278}" presName="space" presStyleCnt="0"/>
      <dgm:spPr/>
    </dgm:pt>
    <dgm:pt modelId="{F96EE34C-2F56-4E4D-893F-1FD4E45A0255}" type="pres">
      <dgm:prSet presAssocID="{C57B21F7-F830-486F-BBA1-C418E27D002C}" presName="compositeA" presStyleCnt="0"/>
      <dgm:spPr/>
    </dgm:pt>
    <dgm:pt modelId="{F3701BFE-5C8E-422E-BF72-CB6DDEA09DF4}" type="pres">
      <dgm:prSet presAssocID="{C57B21F7-F830-486F-BBA1-C418E27D002C}" presName="textA" presStyleLbl="revTx" presStyleIdx="4" presStyleCnt="7">
        <dgm:presLayoutVars>
          <dgm:bulletEnabled val="1"/>
        </dgm:presLayoutVars>
      </dgm:prSet>
      <dgm:spPr/>
    </dgm:pt>
    <dgm:pt modelId="{598793BD-5CED-4626-A11D-18BC43F561FB}" type="pres">
      <dgm:prSet presAssocID="{C57B21F7-F830-486F-BBA1-C418E27D002C}" presName="circleA" presStyleLbl="node1" presStyleIdx="4" presStyleCnt="7"/>
      <dgm:spPr/>
    </dgm:pt>
    <dgm:pt modelId="{7A8BC4FF-2C3E-4022-9745-7A24D1D6DDDE}" type="pres">
      <dgm:prSet presAssocID="{C57B21F7-F830-486F-BBA1-C418E27D002C}" presName="spaceA" presStyleCnt="0"/>
      <dgm:spPr/>
    </dgm:pt>
    <dgm:pt modelId="{74A6A1BC-16C7-468B-AA41-C9716874A4C3}" type="pres">
      <dgm:prSet presAssocID="{1FB2F3DB-1AF4-4D7D-9F6B-5B0EC5F308F4}" presName="space" presStyleCnt="0"/>
      <dgm:spPr/>
    </dgm:pt>
    <dgm:pt modelId="{B655BFF5-C014-456A-B65C-82E42984AAB2}" type="pres">
      <dgm:prSet presAssocID="{996E4985-4E47-4B18-B447-0AB66E83BEFA}" presName="compositeB" presStyleCnt="0"/>
      <dgm:spPr/>
    </dgm:pt>
    <dgm:pt modelId="{B86D7ED7-16CD-4E96-8D67-56B610F1B609}" type="pres">
      <dgm:prSet presAssocID="{996E4985-4E47-4B18-B447-0AB66E83BEFA}" presName="textB" presStyleLbl="revTx" presStyleIdx="5" presStyleCnt="7">
        <dgm:presLayoutVars>
          <dgm:bulletEnabled val="1"/>
        </dgm:presLayoutVars>
      </dgm:prSet>
      <dgm:spPr/>
    </dgm:pt>
    <dgm:pt modelId="{DE06DB0F-D322-426F-A873-EC1AD28A8F9E}" type="pres">
      <dgm:prSet presAssocID="{996E4985-4E47-4B18-B447-0AB66E83BEFA}" presName="circleB" presStyleLbl="node1" presStyleIdx="5" presStyleCnt="7"/>
      <dgm:spPr/>
    </dgm:pt>
    <dgm:pt modelId="{42C1EFD6-AA99-4827-BEF1-E5907B7A7368}" type="pres">
      <dgm:prSet presAssocID="{996E4985-4E47-4B18-B447-0AB66E83BEFA}" presName="spaceB" presStyleCnt="0"/>
      <dgm:spPr/>
    </dgm:pt>
    <dgm:pt modelId="{D09B4533-DF04-4CA6-B7DE-4DEB4F51AF12}" type="pres">
      <dgm:prSet presAssocID="{E9C847CC-0C32-41FE-ABA6-B77CD8BFA45F}" presName="space" presStyleCnt="0"/>
      <dgm:spPr/>
    </dgm:pt>
    <dgm:pt modelId="{F5F940FD-D7E1-4DB7-9D8B-300A816B93FF}" type="pres">
      <dgm:prSet presAssocID="{36AD0C2A-4201-49FC-AD7A-C5E9C111127A}" presName="compositeA" presStyleCnt="0"/>
      <dgm:spPr/>
    </dgm:pt>
    <dgm:pt modelId="{28EB905F-7C89-4915-A015-26DE68118D24}" type="pres">
      <dgm:prSet presAssocID="{36AD0C2A-4201-49FC-AD7A-C5E9C111127A}" presName="textA" presStyleLbl="revTx" presStyleIdx="6" presStyleCnt="7" custScaleY="105272">
        <dgm:presLayoutVars>
          <dgm:bulletEnabled val="1"/>
        </dgm:presLayoutVars>
      </dgm:prSet>
      <dgm:spPr/>
    </dgm:pt>
    <dgm:pt modelId="{9B573D00-E4D9-428F-9CCF-9812CC3D8390}" type="pres">
      <dgm:prSet presAssocID="{36AD0C2A-4201-49FC-AD7A-C5E9C111127A}" presName="circleA" presStyleLbl="node1" presStyleIdx="6" presStyleCnt="7"/>
      <dgm:spPr/>
    </dgm:pt>
    <dgm:pt modelId="{9EAA9AEC-565A-4B22-B08C-6326A48B798A}" type="pres">
      <dgm:prSet presAssocID="{36AD0C2A-4201-49FC-AD7A-C5E9C111127A}" presName="spaceA" presStyleCnt="0"/>
      <dgm:spPr/>
    </dgm:pt>
  </dgm:ptLst>
  <dgm:cxnLst>
    <dgm:cxn modelId="{9C874021-7268-4E10-ABF7-11F647C1D854}" type="presOf" srcId="{0F711E5A-AB31-4098-9236-C101BCEE3FB1}" destId="{7A658C46-026A-4C73-BE1A-E6C833A1B625}" srcOrd="0" destOrd="0" presId="urn:microsoft.com/office/officeart/2005/8/layout/hProcess11"/>
    <dgm:cxn modelId="{CB7CF822-1E8D-4EEB-AA2F-AA69247B8E63}" type="presOf" srcId="{C57B21F7-F830-486F-BBA1-C418E27D002C}" destId="{F3701BFE-5C8E-422E-BF72-CB6DDEA09DF4}" srcOrd="0" destOrd="0" presId="urn:microsoft.com/office/officeart/2005/8/layout/hProcess11"/>
    <dgm:cxn modelId="{4929EE28-C8D8-462E-9164-252E8E169508}" srcId="{0F711E5A-AB31-4098-9236-C101BCEE3FB1}" destId="{D7F42DDF-E0B0-4F2A-9775-1B0E92587EEC}" srcOrd="3" destOrd="0" parTransId="{C84E9689-F981-4132-84C6-7DD69A3913D5}" sibTransId="{DB59D025-D824-4C52-9237-EE1A9F054278}"/>
    <dgm:cxn modelId="{40B8184A-45D5-48EC-A27E-C93EF72A4374}" srcId="{0F711E5A-AB31-4098-9236-C101BCEE3FB1}" destId="{36AD0C2A-4201-49FC-AD7A-C5E9C111127A}" srcOrd="6" destOrd="0" parTransId="{5FED4715-40AA-4093-953E-3D058E8593AE}" sibTransId="{55B26634-E120-4FE4-80B7-B5615B92CD98}"/>
    <dgm:cxn modelId="{5BAF974F-12EF-4C65-8BA9-D02EC1869FC4}" srcId="{0F711E5A-AB31-4098-9236-C101BCEE3FB1}" destId="{996E4985-4E47-4B18-B447-0AB66E83BEFA}" srcOrd="5" destOrd="0" parTransId="{E13D6117-87F4-4DB4-ADBF-1587E4A6546D}" sibTransId="{E9C847CC-0C32-41FE-ABA6-B77CD8BFA45F}"/>
    <dgm:cxn modelId="{3B448858-DAC3-48F4-9F38-44D664F59EFB}" srcId="{0F711E5A-AB31-4098-9236-C101BCEE3FB1}" destId="{89DA22A5-7B87-47C4-9B8E-819D6AD08922}" srcOrd="1" destOrd="0" parTransId="{1F1DF74E-CC95-4C1C-A80F-E266242191D6}" sibTransId="{50415EC7-8025-4D67-8FFC-11B794C3E1D8}"/>
    <dgm:cxn modelId="{5E206266-337E-407D-BA48-770D6EDD61C3}" type="presOf" srcId="{4221568C-1F2E-421F-8E59-8D181C677884}" destId="{AD33DFC4-B8A3-4AED-929F-C403C660E220}" srcOrd="0" destOrd="0" presId="urn:microsoft.com/office/officeart/2005/8/layout/hProcess11"/>
    <dgm:cxn modelId="{8536CF86-927A-4FBB-ADC6-D26D83A3CFAB}" srcId="{0F711E5A-AB31-4098-9236-C101BCEE3FB1}" destId="{3E914211-435A-47DD-AF14-DB42187CF4A2}" srcOrd="2" destOrd="0" parTransId="{7888B5AC-9EDB-4BA5-A808-0F165234825A}" sibTransId="{6F3F7C65-CA35-4B2E-BB60-B83E438838F5}"/>
    <dgm:cxn modelId="{3907EF8F-8880-44FF-BC9B-6934BC7E28EC}" type="presOf" srcId="{36AD0C2A-4201-49FC-AD7A-C5E9C111127A}" destId="{28EB905F-7C89-4915-A015-26DE68118D24}" srcOrd="0" destOrd="0" presId="urn:microsoft.com/office/officeart/2005/8/layout/hProcess11"/>
    <dgm:cxn modelId="{A4A56997-1E32-4A14-867B-D9DEB9DFD5DE}" type="presOf" srcId="{89DA22A5-7B87-47C4-9B8E-819D6AD08922}" destId="{07FA880A-A9D2-4C82-8C4F-B85F2D2F598C}" srcOrd="0" destOrd="0" presId="urn:microsoft.com/office/officeart/2005/8/layout/hProcess11"/>
    <dgm:cxn modelId="{8AD0C299-8E68-48D2-BD0D-C08F152913E1}" type="presOf" srcId="{D7F42DDF-E0B0-4F2A-9775-1B0E92587EEC}" destId="{E6130143-050F-4D04-BB5F-182C27AFE76C}" srcOrd="0" destOrd="0" presId="urn:microsoft.com/office/officeart/2005/8/layout/hProcess11"/>
    <dgm:cxn modelId="{FF1D099F-ABA6-4757-BB61-6A4D7E8FDFAB}" srcId="{0F711E5A-AB31-4098-9236-C101BCEE3FB1}" destId="{4221568C-1F2E-421F-8E59-8D181C677884}" srcOrd="0" destOrd="0" parTransId="{B357FDE5-E979-484E-A8CE-7F17B8D2A2F2}" sibTransId="{5B238856-674A-4154-927C-9AD949BBAC6A}"/>
    <dgm:cxn modelId="{793A7EA7-D327-4C15-9071-92D60C95FFD3}" type="presOf" srcId="{3E914211-435A-47DD-AF14-DB42187CF4A2}" destId="{018D0B4C-3ABE-4BD2-9EB2-1CE57700FB47}" srcOrd="0" destOrd="0" presId="urn:microsoft.com/office/officeart/2005/8/layout/hProcess11"/>
    <dgm:cxn modelId="{15145FAB-F417-4617-B205-9C232BC80DE2}" srcId="{0F711E5A-AB31-4098-9236-C101BCEE3FB1}" destId="{C57B21F7-F830-486F-BBA1-C418E27D002C}" srcOrd="4" destOrd="0" parTransId="{33186B97-E429-44E2-A30D-95795C1A574A}" sibTransId="{1FB2F3DB-1AF4-4D7D-9F6B-5B0EC5F308F4}"/>
    <dgm:cxn modelId="{AEE5CEE3-6EF3-45B9-AAF6-3244E424B655}" type="presOf" srcId="{996E4985-4E47-4B18-B447-0AB66E83BEFA}" destId="{B86D7ED7-16CD-4E96-8D67-56B610F1B609}" srcOrd="0" destOrd="0" presId="urn:microsoft.com/office/officeart/2005/8/layout/hProcess11"/>
    <dgm:cxn modelId="{CB1CD16D-87D9-443F-8D8D-E0E5735D0C5A}" type="presParOf" srcId="{7A658C46-026A-4C73-BE1A-E6C833A1B625}" destId="{BC4492E5-BA18-42BC-BF7A-A6649985FCC4}" srcOrd="0" destOrd="0" presId="urn:microsoft.com/office/officeart/2005/8/layout/hProcess11"/>
    <dgm:cxn modelId="{F27CB578-141B-41D6-B28F-C9ED931D90E6}" type="presParOf" srcId="{7A658C46-026A-4C73-BE1A-E6C833A1B625}" destId="{215FB8AA-8D2B-4693-A39C-5F7814DD8209}" srcOrd="1" destOrd="0" presId="urn:microsoft.com/office/officeart/2005/8/layout/hProcess11"/>
    <dgm:cxn modelId="{EE2576D2-659A-45BF-82D4-D875F0115456}" type="presParOf" srcId="{215FB8AA-8D2B-4693-A39C-5F7814DD8209}" destId="{90101266-F450-4E82-AE92-92E1EAD21305}" srcOrd="0" destOrd="0" presId="urn:microsoft.com/office/officeart/2005/8/layout/hProcess11"/>
    <dgm:cxn modelId="{FE77D3ED-4837-4C1C-8ACE-9B1C4D6B4170}" type="presParOf" srcId="{90101266-F450-4E82-AE92-92E1EAD21305}" destId="{AD33DFC4-B8A3-4AED-929F-C403C660E220}" srcOrd="0" destOrd="0" presId="urn:microsoft.com/office/officeart/2005/8/layout/hProcess11"/>
    <dgm:cxn modelId="{4D671C49-2786-473C-93D3-84EE40792022}" type="presParOf" srcId="{90101266-F450-4E82-AE92-92E1EAD21305}" destId="{0F2C82E6-EA8F-46DB-AFE4-F105E665C224}" srcOrd="1" destOrd="0" presId="urn:microsoft.com/office/officeart/2005/8/layout/hProcess11"/>
    <dgm:cxn modelId="{041DD283-A540-4DE8-B493-A1CAAD4AA724}" type="presParOf" srcId="{90101266-F450-4E82-AE92-92E1EAD21305}" destId="{1FC99EE4-E32F-45E6-B86D-64D272925FEA}" srcOrd="2" destOrd="0" presId="urn:microsoft.com/office/officeart/2005/8/layout/hProcess11"/>
    <dgm:cxn modelId="{25ECB5C5-EA40-464F-9D82-36E10B70B929}" type="presParOf" srcId="{215FB8AA-8D2B-4693-A39C-5F7814DD8209}" destId="{669487C4-EB8F-4455-8465-200275280EC9}" srcOrd="1" destOrd="0" presId="urn:microsoft.com/office/officeart/2005/8/layout/hProcess11"/>
    <dgm:cxn modelId="{402832BE-3E4A-4AEE-8300-9C076FEF7673}" type="presParOf" srcId="{215FB8AA-8D2B-4693-A39C-5F7814DD8209}" destId="{76ECA7A7-D97A-4709-AA76-EFE0470A7723}" srcOrd="2" destOrd="0" presId="urn:microsoft.com/office/officeart/2005/8/layout/hProcess11"/>
    <dgm:cxn modelId="{8C995B3F-D0E4-44EE-9019-5FF2E9E32CE2}" type="presParOf" srcId="{76ECA7A7-D97A-4709-AA76-EFE0470A7723}" destId="{07FA880A-A9D2-4C82-8C4F-B85F2D2F598C}" srcOrd="0" destOrd="0" presId="urn:microsoft.com/office/officeart/2005/8/layout/hProcess11"/>
    <dgm:cxn modelId="{722A8B91-7805-426B-96BA-7EB2BC328042}" type="presParOf" srcId="{76ECA7A7-D97A-4709-AA76-EFE0470A7723}" destId="{EB437A0A-D74D-42BC-8FEF-C96707044761}" srcOrd="1" destOrd="0" presId="urn:microsoft.com/office/officeart/2005/8/layout/hProcess11"/>
    <dgm:cxn modelId="{509BDAC7-A5FE-4A8C-ABD3-D8F184932C84}" type="presParOf" srcId="{76ECA7A7-D97A-4709-AA76-EFE0470A7723}" destId="{5ABAFDB3-3F21-43AB-8CEC-61E92D74DCD0}" srcOrd="2" destOrd="0" presId="urn:microsoft.com/office/officeart/2005/8/layout/hProcess11"/>
    <dgm:cxn modelId="{FFC60E30-D0EF-486E-87BC-17D18879DF83}" type="presParOf" srcId="{215FB8AA-8D2B-4693-A39C-5F7814DD8209}" destId="{F1610A8C-415D-4D12-A0EF-46DB1D753F3D}" srcOrd="3" destOrd="0" presId="urn:microsoft.com/office/officeart/2005/8/layout/hProcess11"/>
    <dgm:cxn modelId="{F022C80B-57B3-4803-967C-B800BEEF3BB4}" type="presParOf" srcId="{215FB8AA-8D2B-4693-A39C-5F7814DD8209}" destId="{91576BBD-CFCC-4894-B59E-CB8C569469FA}" srcOrd="4" destOrd="0" presId="urn:microsoft.com/office/officeart/2005/8/layout/hProcess11"/>
    <dgm:cxn modelId="{D7D05303-DF65-4459-9C0E-7239E41EE26F}" type="presParOf" srcId="{91576BBD-CFCC-4894-B59E-CB8C569469FA}" destId="{018D0B4C-3ABE-4BD2-9EB2-1CE57700FB47}" srcOrd="0" destOrd="0" presId="urn:microsoft.com/office/officeart/2005/8/layout/hProcess11"/>
    <dgm:cxn modelId="{1EE7E843-4B23-43AC-9D1A-EFDCF7402971}" type="presParOf" srcId="{91576BBD-CFCC-4894-B59E-CB8C569469FA}" destId="{CF2068CF-05BA-4201-A289-FCAE2C212733}" srcOrd="1" destOrd="0" presId="urn:microsoft.com/office/officeart/2005/8/layout/hProcess11"/>
    <dgm:cxn modelId="{C5226F71-33E1-46F8-859A-B1C63C1F97B1}" type="presParOf" srcId="{91576BBD-CFCC-4894-B59E-CB8C569469FA}" destId="{E2E75FD4-50E1-4528-A662-BE43273BFE44}" srcOrd="2" destOrd="0" presId="urn:microsoft.com/office/officeart/2005/8/layout/hProcess11"/>
    <dgm:cxn modelId="{2BF0AC1D-1FB0-44E2-855C-C0071C387F14}" type="presParOf" srcId="{215FB8AA-8D2B-4693-A39C-5F7814DD8209}" destId="{AE390244-D697-4B9D-89FD-B6A7E913AFEA}" srcOrd="5" destOrd="0" presId="urn:microsoft.com/office/officeart/2005/8/layout/hProcess11"/>
    <dgm:cxn modelId="{BA5D8895-3843-4455-862F-2286E5A1E6F5}" type="presParOf" srcId="{215FB8AA-8D2B-4693-A39C-5F7814DD8209}" destId="{B4BCAB54-E6B8-42AA-BE4F-810C0D976E42}" srcOrd="6" destOrd="0" presId="urn:microsoft.com/office/officeart/2005/8/layout/hProcess11"/>
    <dgm:cxn modelId="{2F1FEEBB-4CAC-478A-A01D-D9CF8621DCB5}" type="presParOf" srcId="{B4BCAB54-E6B8-42AA-BE4F-810C0D976E42}" destId="{E6130143-050F-4D04-BB5F-182C27AFE76C}" srcOrd="0" destOrd="0" presId="urn:microsoft.com/office/officeart/2005/8/layout/hProcess11"/>
    <dgm:cxn modelId="{872A31A7-C4D4-42C1-A865-6D6EE1CC5D66}" type="presParOf" srcId="{B4BCAB54-E6B8-42AA-BE4F-810C0D976E42}" destId="{E8D9BE7E-5C27-4B1C-90D1-CE5EDE2A33A8}" srcOrd="1" destOrd="0" presId="urn:microsoft.com/office/officeart/2005/8/layout/hProcess11"/>
    <dgm:cxn modelId="{007DEE41-3DB7-4D5B-9B36-0C451F84313F}" type="presParOf" srcId="{B4BCAB54-E6B8-42AA-BE4F-810C0D976E42}" destId="{1C9202FB-C9D3-4EB1-9822-ADA9BF615E9F}" srcOrd="2" destOrd="0" presId="urn:microsoft.com/office/officeart/2005/8/layout/hProcess11"/>
    <dgm:cxn modelId="{CEA3318F-3BD9-4160-9031-CFFAB89AC3F7}" type="presParOf" srcId="{215FB8AA-8D2B-4693-A39C-5F7814DD8209}" destId="{28EB1477-7CA9-4AC4-B740-B364E20D26A3}" srcOrd="7" destOrd="0" presId="urn:microsoft.com/office/officeart/2005/8/layout/hProcess11"/>
    <dgm:cxn modelId="{6968B8D4-E2E8-46D0-9BC7-D98009608ED2}" type="presParOf" srcId="{215FB8AA-8D2B-4693-A39C-5F7814DD8209}" destId="{F96EE34C-2F56-4E4D-893F-1FD4E45A0255}" srcOrd="8" destOrd="0" presId="urn:microsoft.com/office/officeart/2005/8/layout/hProcess11"/>
    <dgm:cxn modelId="{66E58C17-B390-4A1E-8F80-9BEC14251BC7}" type="presParOf" srcId="{F96EE34C-2F56-4E4D-893F-1FD4E45A0255}" destId="{F3701BFE-5C8E-422E-BF72-CB6DDEA09DF4}" srcOrd="0" destOrd="0" presId="urn:microsoft.com/office/officeart/2005/8/layout/hProcess11"/>
    <dgm:cxn modelId="{BB2D314C-D74F-4793-A547-B7E418856B19}" type="presParOf" srcId="{F96EE34C-2F56-4E4D-893F-1FD4E45A0255}" destId="{598793BD-5CED-4626-A11D-18BC43F561FB}" srcOrd="1" destOrd="0" presId="urn:microsoft.com/office/officeart/2005/8/layout/hProcess11"/>
    <dgm:cxn modelId="{644C567E-D2FD-4612-8213-DEE236EB9C08}" type="presParOf" srcId="{F96EE34C-2F56-4E4D-893F-1FD4E45A0255}" destId="{7A8BC4FF-2C3E-4022-9745-7A24D1D6DDDE}" srcOrd="2" destOrd="0" presId="urn:microsoft.com/office/officeart/2005/8/layout/hProcess11"/>
    <dgm:cxn modelId="{70896A96-6169-4F7A-A965-9798FF29D07C}" type="presParOf" srcId="{215FB8AA-8D2B-4693-A39C-5F7814DD8209}" destId="{74A6A1BC-16C7-468B-AA41-C9716874A4C3}" srcOrd="9" destOrd="0" presId="urn:microsoft.com/office/officeart/2005/8/layout/hProcess11"/>
    <dgm:cxn modelId="{04993551-24BB-43F2-926B-292BE17A28E0}" type="presParOf" srcId="{215FB8AA-8D2B-4693-A39C-5F7814DD8209}" destId="{B655BFF5-C014-456A-B65C-82E42984AAB2}" srcOrd="10" destOrd="0" presId="urn:microsoft.com/office/officeart/2005/8/layout/hProcess11"/>
    <dgm:cxn modelId="{FE5565A0-0FC6-45B6-AF92-0DB968C66D92}" type="presParOf" srcId="{B655BFF5-C014-456A-B65C-82E42984AAB2}" destId="{B86D7ED7-16CD-4E96-8D67-56B610F1B609}" srcOrd="0" destOrd="0" presId="urn:microsoft.com/office/officeart/2005/8/layout/hProcess11"/>
    <dgm:cxn modelId="{4FAF873E-247C-49B2-B877-D7D91C57A963}" type="presParOf" srcId="{B655BFF5-C014-456A-B65C-82E42984AAB2}" destId="{DE06DB0F-D322-426F-A873-EC1AD28A8F9E}" srcOrd="1" destOrd="0" presId="urn:microsoft.com/office/officeart/2005/8/layout/hProcess11"/>
    <dgm:cxn modelId="{20144645-641C-4A3A-9032-DD5E4BA361DC}" type="presParOf" srcId="{B655BFF5-C014-456A-B65C-82E42984AAB2}" destId="{42C1EFD6-AA99-4827-BEF1-E5907B7A7368}" srcOrd="2" destOrd="0" presId="urn:microsoft.com/office/officeart/2005/8/layout/hProcess11"/>
    <dgm:cxn modelId="{D9F93112-3AA9-472B-9B7F-6062BDE46942}" type="presParOf" srcId="{215FB8AA-8D2B-4693-A39C-5F7814DD8209}" destId="{D09B4533-DF04-4CA6-B7DE-4DEB4F51AF12}" srcOrd="11" destOrd="0" presId="urn:microsoft.com/office/officeart/2005/8/layout/hProcess11"/>
    <dgm:cxn modelId="{78A29DE7-C9CD-4B35-A61A-05C5EC4EF23A}" type="presParOf" srcId="{215FB8AA-8D2B-4693-A39C-5F7814DD8209}" destId="{F5F940FD-D7E1-4DB7-9D8B-300A816B93FF}" srcOrd="12" destOrd="0" presId="urn:microsoft.com/office/officeart/2005/8/layout/hProcess11"/>
    <dgm:cxn modelId="{886BCDAE-925B-43D6-A945-E5E807D0284B}" type="presParOf" srcId="{F5F940FD-D7E1-4DB7-9D8B-300A816B93FF}" destId="{28EB905F-7C89-4915-A015-26DE68118D24}" srcOrd="0" destOrd="0" presId="urn:microsoft.com/office/officeart/2005/8/layout/hProcess11"/>
    <dgm:cxn modelId="{34F3C731-0E71-4F63-85F5-90D6F6018F8B}" type="presParOf" srcId="{F5F940FD-D7E1-4DB7-9D8B-300A816B93FF}" destId="{9B573D00-E4D9-428F-9CCF-9812CC3D8390}" srcOrd="1" destOrd="0" presId="urn:microsoft.com/office/officeart/2005/8/layout/hProcess11"/>
    <dgm:cxn modelId="{AE155DED-D48D-4DE3-868C-60438FC15065}" type="presParOf" srcId="{F5F940FD-D7E1-4DB7-9D8B-300A816B93FF}" destId="{9EAA9AEC-565A-4B22-B08C-6326A48B798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492E5-BA18-42BC-BF7A-A6649985FCC4}">
      <dsp:nvSpPr>
        <dsp:cNvPr id="0" name=""/>
        <dsp:cNvSpPr/>
      </dsp:nvSpPr>
      <dsp:spPr>
        <a:xfrm>
          <a:off x="0" y="1338588"/>
          <a:ext cx="11445621" cy="1784784"/>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33DFC4-B8A3-4AED-929F-C403C660E220}">
      <dsp:nvSpPr>
        <dsp:cNvPr id="0" name=""/>
        <dsp:cNvSpPr/>
      </dsp:nvSpPr>
      <dsp:spPr>
        <a:xfrm>
          <a:off x="5909" y="0"/>
          <a:ext cx="1409485" cy="1784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0" kern="1200"/>
            <a:t>Dec. 2015 &amp; June 2016 - new Multiple/Single Subject program standards and TPEs adopted</a:t>
          </a:r>
        </a:p>
      </dsp:txBody>
      <dsp:txXfrm>
        <a:off x="5909" y="0"/>
        <a:ext cx="1409485" cy="1784784"/>
      </dsp:txXfrm>
    </dsp:sp>
    <dsp:sp modelId="{0F2C82E6-EA8F-46DB-AFE4-F105E665C224}">
      <dsp:nvSpPr>
        <dsp:cNvPr id="0" name=""/>
        <dsp:cNvSpPr/>
      </dsp:nvSpPr>
      <dsp:spPr>
        <a:xfrm>
          <a:off x="487553" y="2007882"/>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FA880A-A9D2-4C82-8C4F-B85F2D2F598C}">
      <dsp:nvSpPr>
        <dsp:cNvPr id="0" name=""/>
        <dsp:cNvSpPr/>
      </dsp:nvSpPr>
      <dsp:spPr>
        <a:xfrm>
          <a:off x="1485868" y="2677177"/>
          <a:ext cx="1409485" cy="1784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0" kern="1200"/>
            <a:t>February 2018</a:t>
          </a:r>
        </a:p>
        <a:p>
          <a:pPr marL="0" lvl="0" indent="0" algn="ctr" defTabSz="533400">
            <a:lnSpc>
              <a:spcPct val="90000"/>
            </a:lnSpc>
            <a:spcBef>
              <a:spcPct val="0"/>
            </a:spcBef>
            <a:spcAft>
              <a:spcPct val="35000"/>
            </a:spcAft>
            <a:buNone/>
          </a:pPr>
          <a:r>
            <a:rPr lang="en-US" sz="1200" b="0" kern="1200"/>
            <a:t>Commission adopts new Ed Specialist credential structure with 5 preliminary credentials</a:t>
          </a:r>
        </a:p>
      </dsp:txBody>
      <dsp:txXfrm>
        <a:off x="1485868" y="2677177"/>
        <a:ext cx="1409485" cy="1784784"/>
      </dsp:txXfrm>
    </dsp:sp>
    <dsp:sp modelId="{EB437A0A-D74D-42BC-8FEF-C96707044761}">
      <dsp:nvSpPr>
        <dsp:cNvPr id="0" name=""/>
        <dsp:cNvSpPr/>
      </dsp:nvSpPr>
      <dsp:spPr>
        <a:xfrm>
          <a:off x="1967513" y="2007882"/>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8D0B4C-3ABE-4BD2-9EB2-1CE57700FB47}">
      <dsp:nvSpPr>
        <dsp:cNvPr id="0" name=""/>
        <dsp:cNvSpPr/>
      </dsp:nvSpPr>
      <dsp:spPr>
        <a:xfrm>
          <a:off x="2965827" y="-25562"/>
          <a:ext cx="1409485" cy="1887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endParaRPr lang="en-US" sz="1000" b="0" kern="1200"/>
        </a:p>
        <a:p>
          <a:pPr marL="0" lvl="0" indent="0" algn="ctr" defTabSz="444500">
            <a:lnSpc>
              <a:spcPct val="90000"/>
            </a:lnSpc>
            <a:spcBef>
              <a:spcPct val="0"/>
            </a:spcBef>
            <a:spcAft>
              <a:spcPct val="35000"/>
            </a:spcAft>
            <a:buNone/>
          </a:pPr>
          <a:endParaRPr lang="en-US" sz="1000" b="0" kern="1200"/>
        </a:p>
        <a:p>
          <a:pPr marL="0" lvl="0" indent="0" algn="ctr" defTabSz="444500">
            <a:lnSpc>
              <a:spcPct val="90000"/>
            </a:lnSpc>
            <a:spcBef>
              <a:spcPct val="0"/>
            </a:spcBef>
            <a:spcAft>
              <a:spcPct val="35000"/>
            </a:spcAft>
            <a:buNone/>
          </a:pPr>
          <a:endParaRPr lang="en-US" sz="1000" b="0" kern="1200"/>
        </a:p>
        <a:p>
          <a:pPr marL="0" lvl="0" indent="0" algn="ctr" defTabSz="444500">
            <a:lnSpc>
              <a:spcPct val="90000"/>
            </a:lnSpc>
            <a:spcBef>
              <a:spcPct val="0"/>
            </a:spcBef>
            <a:spcAft>
              <a:spcPct val="35000"/>
            </a:spcAft>
            <a:buNone/>
          </a:pPr>
          <a:endParaRPr lang="en-US" sz="1000" b="0" kern="1200"/>
        </a:p>
        <a:p>
          <a:pPr marL="0" lvl="0" indent="0" algn="ctr" defTabSz="444500">
            <a:lnSpc>
              <a:spcPct val="90000"/>
            </a:lnSpc>
            <a:spcBef>
              <a:spcPct val="0"/>
            </a:spcBef>
            <a:spcAft>
              <a:spcPct val="35000"/>
            </a:spcAft>
            <a:buNone/>
          </a:pPr>
          <a:r>
            <a:rPr lang="en-US" sz="1000" b="0" kern="1200"/>
            <a:t>February 2018</a:t>
          </a:r>
        </a:p>
        <a:p>
          <a:pPr marL="0" lvl="0" indent="0" algn="ctr" defTabSz="444500">
            <a:lnSpc>
              <a:spcPct val="90000"/>
            </a:lnSpc>
            <a:spcBef>
              <a:spcPct val="0"/>
            </a:spcBef>
            <a:spcAft>
              <a:spcPct val="35000"/>
            </a:spcAft>
            <a:buNone/>
          </a:pPr>
          <a:r>
            <a:rPr lang="en-US" sz="1000" b="0" kern="1200">
              <a:solidFill>
                <a:schemeClr val="tx1"/>
              </a:solidFill>
            </a:rPr>
            <a:t>Commission approves the recommendation that all new special education teachers take and pass a Teaching Performance Assessment. </a:t>
          </a:r>
          <a:endParaRPr lang="en-US" sz="1000" b="0" kern="1200"/>
        </a:p>
        <a:p>
          <a:pPr marL="0" lvl="0" indent="0" algn="ctr" defTabSz="444500">
            <a:lnSpc>
              <a:spcPct val="90000"/>
            </a:lnSpc>
            <a:spcBef>
              <a:spcPct val="0"/>
            </a:spcBef>
            <a:spcAft>
              <a:spcPct val="35000"/>
            </a:spcAft>
            <a:buNone/>
          </a:pPr>
          <a:r>
            <a:rPr lang="en-US" sz="900" kern="1200"/>
            <a:t>                                    </a:t>
          </a:r>
        </a:p>
      </dsp:txBody>
      <dsp:txXfrm>
        <a:off x="2965827" y="-25562"/>
        <a:ext cx="1409485" cy="1887035"/>
      </dsp:txXfrm>
    </dsp:sp>
    <dsp:sp modelId="{CF2068CF-05BA-4201-A289-FCAE2C212733}">
      <dsp:nvSpPr>
        <dsp:cNvPr id="0" name=""/>
        <dsp:cNvSpPr/>
      </dsp:nvSpPr>
      <dsp:spPr>
        <a:xfrm>
          <a:off x="3447472" y="2033445"/>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130143-050F-4D04-BB5F-182C27AFE76C}">
      <dsp:nvSpPr>
        <dsp:cNvPr id="0" name=""/>
        <dsp:cNvSpPr/>
      </dsp:nvSpPr>
      <dsp:spPr>
        <a:xfrm>
          <a:off x="4445787" y="2677177"/>
          <a:ext cx="1409485" cy="1784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0" kern="1200"/>
            <a:t>June 2018 </a:t>
          </a:r>
        </a:p>
        <a:p>
          <a:pPr marL="0" lvl="0" indent="0" algn="ctr" defTabSz="533400">
            <a:lnSpc>
              <a:spcPct val="90000"/>
            </a:lnSpc>
            <a:spcBef>
              <a:spcPct val="0"/>
            </a:spcBef>
            <a:spcAft>
              <a:spcPct val="35000"/>
            </a:spcAft>
            <a:buNone/>
          </a:pPr>
          <a:r>
            <a:rPr lang="en-US" sz="1200" b="0" kern="1200"/>
            <a:t>Commission adopts DHH, VI, ECSE TPEs and subject matter competency requirements for Ed Specialists</a:t>
          </a:r>
        </a:p>
      </dsp:txBody>
      <dsp:txXfrm>
        <a:off x="4445787" y="2677177"/>
        <a:ext cx="1409485" cy="1784784"/>
      </dsp:txXfrm>
    </dsp:sp>
    <dsp:sp modelId="{E8D9BE7E-5C27-4B1C-90D1-CE5EDE2A33A8}">
      <dsp:nvSpPr>
        <dsp:cNvPr id="0" name=""/>
        <dsp:cNvSpPr/>
      </dsp:nvSpPr>
      <dsp:spPr>
        <a:xfrm>
          <a:off x="4927431" y="2007882"/>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701BFE-5C8E-422E-BF72-CB6DDEA09DF4}">
      <dsp:nvSpPr>
        <dsp:cNvPr id="0" name=""/>
        <dsp:cNvSpPr/>
      </dsp:nvSpPr>
      <dsp:spPr>
        <a:xfrm>
          <a:off x="5925746" y="0"/>
          <a:ext cx="1409485" cy="1784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a:t> </a:t>
          </a:r>
          <a:r>
            <a:rPr lang="en-US" sz="1200" b="0" kern="1200"/>
            <a:t>August 2018 </a:t>
          </a:r>
        </a:p>
        <a:p>
          <a:pPr marL="0" lvl="0" indent="0" algn="ctr" defTabSz="488950">
            <a:lnSpc>
              <a:spcPct val="90000"/>
            </a:lnSpc>
            <a:spcBef>
              <a:spcPct val="0"/>
            </a:spcBef>
            <a:spcAft>
              <a:spcPct val="35000"/>
            </a:spcAft>
            <a:buNone/>
          </a:pPr>
          <a:r>
            <a:rPr lang="en-US" sz="1200" b="0" kern="1200"/>
            <a:t> Commission adopts new credential titles, program standards, and remaining TPEs</a:t>
          </a:r>
        </a:p>
      </dsp:txBody>
      <dsp:txXfrm>
        <a:off x="5925746" y="0"/>
        <a:ext cx="1409485" cy="1784784"/>
      </dsp:txXfrm>
    </dsp:sp>
    <dsp:sp modelId="{598793BD-5CED-4626-A11D-18BC43F561FB}">
      <dsp:nvSpPr>
        <dsp:cNvPr id="0" name=""/>
        <dsp:cNvSpPr/>
      </dsp:nvSpPr>
      <dsp:spPr>
        <a:xfrm>
          <a:off x="6407391" y="2007882"/>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6D7ED7-16CD-4E96-8D67-56B610F1B609}">
      <dsp:nvSpPr>
        <dsp:cNvPr id="0" name=""/>
        <dsp:cNvSpPr/>
      </dsp:nvSpPr>
      <dsp:spPr>
        <a:xfrm>
          <a:off x="7405706" y="2677177"/>
          <a:ext cx="1409485" cy="1784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0" kern="1200"/>
            <a:t>April 2019 </a:t>
          </a:r>
        </a:p>
        <a:p>
          <a:pPr marL="0" lvl="0" indent="0" algn="ctr" defTabSz="533400">
            <a:lnSpc>
              <a:spcPct val="90000"/>
            </a:lnSpc>
            <a:spcBef>
              <a:spcPct val="0"/>
            </a:spcBef>
            <a:spcAft>
              <a:spcPct val="35000"/>
            </a:spcAft>
            <a:buNone/>
          </a:pPr>
          <a:r>
            <a:rPr lang="en-US" sz="1200" b="0" kern="1200"/>
            <a:t>Commission adopts new authorization statements for the 5 preliminary credentials</a:t>
          </a:r>
        </a:p>
      </dsp:txBody>
      <dsp:txXfrm>
        <a:off x="7405706" y="2677177"/>
        <a:ext cx="1409485" cy="1784784"/>
      </dsp:txXfrm>
    </dsp:sp>
    <dsp:sp modelId="{DE06DB0F-D322-426F-A873-EC1AD28A8F9E}">
      <dsp:nvSpPr>
        <dsp:cNvPr id="0" name=""/>
        <dsp:cNvSpPr/>
      </dsp:nvSpPr>
      <dsp:spPr>
        <a:xfrm>
          <a:off x="7887350" y="2007882"/>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EB905F-7C89-4915-A015-26DE68118D24}">
      <dsp:nvSpPr>
        <dsp:cNvPr id="0" name=""/>
        <dsp:cNvSpPr/>
      </dsp:nvSpPr>
      <dsp:spPr>
        <a:xfrm>
          <a:off x="8885665" y="-23523"/>
          <a:ext cx="1409485" cy="1878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0" kern="1200"/>
            <a:t>Summer/Fall 2022</a:t>
          </a:r>
        </a:p>
        <a:p>
          <a:pPr marL="0" lvl="0" indent="0" algn="ctr" defTabSz="533400">
            <a:lnSpc>
              <a:spcPct val="90000"/>
            </a:lnSpc>
            <a:spcBef>
              <a:spcPct val="0"/>
            </a:spcBef>
            <a:spcAft>
              <a:spcPct val="35000"/>
            </a:spcAft>
            <a:buNone/>
          </a:pPr>
          <a:r>
            <a:rPr lang="en-US" sz="1200" b="0" kern="1200"/>
            <a:t>Implementation date for preliminary programs to transition to the new Ed Specialist standards and TPEs</a:t>
          </a:r>
        </a:p>
      </dsp:txBody>
      <dsp:txXfrm>
        <a:off x="8885665" y="-23523"/>
        <a:ext cx="1409485" cy="1878878"/>
      </dsp:txXfrm>
    </dsp:sp>
    <dsp:sp modelId="{9B573D00-E4D9-428F-9CCF-9812CC3D8390}">
      <dsp:nvSpPr>
        <dsp:cNvPr id="0" name=""/>
        <dsp:cNvSpPr/>
      </dsp:nvSpPr>
      <dsp:spPr>
        <a:xfrm>
          <a:off x="9367309" y="2031406"/>
          <a:ext cx="446196" cy="44619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EFC15-E4CA-4946-9DB3-FA1D26EAE271}" type="datetimeFigureOut">
              <a:rPr lang="en-US" smtClean="0"/>
              <a:t>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F5128D-62D6-47DE-A237-AAF281E5FD51}" type="slidenum">
              <a:rPr lang="en-US" smtClean="0"/>
              <a:t>‹#›</a:t>
            </a:fld>
            <a:endParaRPr lang="en-US"/>
          </a:p>
        </p:txBody>
      </p:sp>
    </p:spTree>
    <p:extLst>
      <p:ext uri="{BB962C8B-B14F-4D97-AF65-F5344CB8AC3E}">
        <p14:creationId xmlns:p14="http://schemas.microsoft.com/office/powerpoint/2010/main" val="4001807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David</a:t>
            </a:r>
          </a:p>
          <a:p>
            <a:endParaRPr lang="en-US"/>
          </a:p>
        </p:txBody>
      </p:sp>
      <p:sp>
        <p:nvSpPr>
          <p:cNvPr id="4" name="Slide Number Placeholder 3"/>
          <p:cNvSpPr>
            <a:spLocks noGrp="1"/>
          </p:cNvSpPr>
          <p:nvPr>
            <p:ph type="sldNum" sz="quarter" idx="5"/>
          </p:nvPr>
        </p:nvSpPr>
        <p:spPr/>
        <p:txBody>
          <a:bodyPr/>
          <a:lstStyle/>
          <a:p>
            <a:fld id="{3CF5128D-62D6-47DE-A237-AAF281E5FD51}" type="slidenum">
              <a:rPr lang="en-US" smtClean="0"/>
              <a:t>1</a:t>
            </a:fld>
            <a:endParaRPr lang="en-US"/>
          </a:p>
        </p:txBody>
      </p:sp>
    </p:spTree>
    <p:extLst>
      <p:ext uri="{BB962C8B-B14F-4D97-AF65-F5344CB8AC3E}">
        <p14:creationId xmlns:p14="http://schemas.microsoft.com/office/powerpoint/2010/main" val="3626927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Cheryl/Erin</a:t>
            </a:r>
          </a:p>
        </p:txBody>
      </p:sp>
      <p:sp>
        <p:nvSpPr>
          <p:cNvPr id="4" name="Slide Number Placeholder 3"/>
          <p:cNvSpPr>
            <a:spLocks noGrp="1"/>
          </p:cNvSpPr>
          <p:nvPr>
            <p:ph type="sldNum" sz="quarter" idx="5"/>
          </p:nvPr>
        </p:nvSpPr>
        <p:spPr/>
        <p:txBody>
          <a:bodyPr/>
          <a:lstStyle/>
          <a:p>
            <a:fld id="{3CF5128D-62D6-47DE-A237-AAF281E5FD51}" type="slidenum">
              <a:rPr lang="en-US" smtClean="0"/>
              <a:t>13</a:t>
            </a:fld>
            <a:endParaRPr lang="en-US"/>
          </a:p>
        </p:txBody>
      </p:sp>
    </p:spTree>
    <p:extLst>
      <p:ext uri="{BB962C8B-B14F-4D97-AF65-F5344CB8AC3E}">
        <p14:creationId xmlns:p14="http://schemas.microsoft.com/office/powerpoint/2010/main" val="4248582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Cheryl/Erin</a:t>
            </a:r>
          </a:p>
        </p:txBody>
      </p:sp>
      <p:sp>
        <p:nvSpPr>
          <p:cNvPr id="4" name="Slide Number Placeholder 3"/>
          <p:cNvSpPr>
            <a:spLocks noGrp="1"/>
          </p:cNvSpPr>
          <p:nvPr>
            <p:ph type="sldNum" sz="quarter" idx="5"/>
          </p:nvPr>
        </p:nvSpPr>
        <p:spPr/>
        <p:txBody>
          <a:bodyPr/>
          <a:lstStyle/>
          <a:p>
            <a:fld id="{3CF5128D-62D6-47DE-A237-AAF281E5FD51}" type="slidenum">
              <a:rPr lang="en-US" smtClean="0"/>
              <a:t>14</a:t>
            </a:fld>
            <a:endParaRPr lang="en-US"/>
          </a:p>
        </p:txBody>
      </p:sp>
    </p:spTree>
    <p:extLst>
      <p:ext uri="{BB962C8B-B14F-4D97-AF65-F5344CB8AC3E}">
        <p14:creationId xmlns:p14="http://schemas.microsoft.com/office/powerpoint/2010/main" val="1361194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Cheryl/Erin</a:t>
            </a:r>
          </a:p>
          <a:p>
            <a:r>
              <a:rPr lang="en-US"/>
              <a:t>Not acceptable: Professional development or continuing education units • Inservice training or workshops</a:t>
            </a:r>
          </a:p>
          <a:p>
            <a:r>
              <a:rPr lang="en-US"/>
              <a:t>For Reading, applicable coursework must be in the subject of critical thinking, literature, philosophy, reading, rhetoric, or textual analysis</a:t>
            </a:r>
          </a:p>
          <a:p>
            <a:r>
              <a:rPr lang="en-US"/>
              <a:t>For Writing, applicable coursework must be the subject of composition, English, rhetoric, written communications, or writing</a:t>
            </a:r>
          </a:p>
          <a:p>
            <a:r>
              <a:rPr lang="en-US"/>
              <a:t>For Mathematics, applicable coursework must be in the subject of algebra, geometry, mathematics, quantitative reasoning, or statistics </a:t>
            </a:r>
          </a:p>
        </p:txBody>
      </p:sp>
      <p:sp>
        <p:nvSpPr>
          <p:cNvPr id="4" name="Slide Number Placeholder 3"/>
          <p:cNvSpPr>
            <a:spLocks noGrp="1"/>
          </p:cNvSpPr>
          <p:nvPr>
            <p:ph type="sldNum" sz="quarter" idx="5"/>
          </p:nvPr>
        </p:nvSpPr>
        <p:spPr/>
        <p:txBody>
          <a:bodyPr/>
          <a:lstStyle/>
          <a:p>
            <a:fld id="{3CF5128D-62D6-47DE-A237-AAF281E5FD51}" type="slidenum">
              <a:rPr lang="en-US" smtClean="0"/>
              <a:t>15</a:t>
            </a:fld>
            <a:endParaRPr lang="en-US"/>
          </a:p>
        </p:txBody>
      </p:sp>
    </p:spTree>
    <p:extLst>
      <p:ext uri="{BB962C8B-B14F-4D97-AF65-F5344CB8AC3E}">
        <p14:creationId xmlns:p14="http://schemas.microsoft.com/office/powerpoint/2010/main" val="507828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Cheryl/Erin</a:t>
            </a:r>
          </a:p>
        </p:txBody>
      </p:sp>
      <p:sp>
        <p:nvSpPr>
          <p:cNvPr id="4" name="Slide Number Placeholder 3"/>
          <p:cNvSpPr>
            <a:spLocks noGrp="1"/>
          </p:cNvSpPr>
          <p:nvPr>
            <p:ph type="sldNum" sz="quarter" idx="5"/>
          </p:nvPr>
        </p:nvSpPr>
        <p:spPr/>
        <p:txBody>
          <a:bodyPr/>
          <a:lstStyle/>
          <a:p>
            <a:fld id="{3CF5128D-62D6-47DE-A237-AAF281E5FD51}" type="slidenum">
              <a:rPr lang="en-US" smtClean="0"/>
              <a:t>16</a:t>
            </a:fld>
            <a:endParaRPr lang="en-US"/>
          </a:p>
        </p:txBody>
      </p:sp>
    </p:spTree>
    <p:extLst>
      <p:ext uri="{BB962C8B-B14F-4D97-AF65-F5344CB8AC3E}">
        <p14:creationId xmlns:p14="http://schemas.microsoft.com/office/powerpoint/2010/main" val="1222408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David and team</a:t>
            </a:r>
          </a:p>
        </p:txBody>
      </p:sp>
      <p:sp>
        <p:nvSpPr>
          <p:cNvPr id="4" name="Slide Number Placeholder 3"/>
          <p:cNvSpPr>
            <a:spLocks noGrp="1"/>
          </p:cNvSpPr>
          <p:nvPr>
            <p:ph type="sldNum" sz="quarter" idx="5"/>
          </p:nvPr>
        </p:nvSpPr>
        <p:spPr/>
        <p:txBody>
          <a:bodyPr/>
          <a:lstStyle/>
          <a:p>
            <a:fld id="{3CF5128D-62D6-47DE-A237-AAF281E5FD51}" type="slidenum">
              <a:rPr lang="en-US" smtClean="0"/>
              <a:t>18</a:t>
            </a:fld>
            <a:endParaRPr lang="en-US"/>
          </a:p>
        </p:txBody>
      </p:sp>
    </p:spTree>
    <p:extLst>
      <p:ext uri="{BB962C8B-B14F-4D97-AF65-F5344CB8AC3E}">
        <p14:creationId xmlns:p14="http://schemas.microsoft.com/office/powerpoint/2010/main" val="3984167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Teri</a:t>
            </a:r>
          </a:p>
        </p:txBody>
      </p:sp>
      <p:sp>
        <p:nvSpPr>
          <p:cNvPr id="4" name="Slide Number Placeholder 3"/>
          <p:cNvSpPr>
            <a:spLocks noGrp="1"/>
          </p:cNvSpPr>
          <p:nvPr>
            <p:ph type="sldNum" sz="quarter" idx="5"/>
          </p:nvPr>
        </p:nvSpPr>
        <p:spPr/>
        <p:txBody>
          <a:bodyPr/>
          <a:lstStyle/>
          <a:p>
            <a:fld id="{3CF5128D-62D6-47DE-A237-AAF281E5FD51}" type="slidenum">
              <a:rPr lang="en-US" smtClean="0"/>
              <a:t>2</a:t>
            </a:fld>
            <a:endParaRPr lang="en-US"/>
          </a:p>
        </p:txBody>
      </p:sp>
    </p:spTree>
    <p:extLst>
      <p:ext uri="{BB962C8B-B14F-4D97-AF65-F5344CB8AC3E}">
        <p14:creationId xmlns:p14="http://schemas.microsoft.com/office/powerpoint/2010/main" val="1277580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57019"/>
          </a:xfrm>
        </p:spPr>
        <p:txBody>
          <a:bodyPr>
            <a:normAutofit/>
          </a:bodyPr>
          <a:lstStyle/>
          <a:p>
            <a:r>
              <a:rPr lang="en-US"/>
              <a:t>This journey began with the Statewide Special Education Taskforce – purpose was to improve outcomes for students with disabilities. From that group, a document was produced that had several recommendations spanning school finance, teacher credentialing, curriculum and others. The Commission decided to look closely at the recommendations that were under its purview.  With that, work groups were identified to begin the process of revising the program standards which resulted in the new set of standards and TPEs. This timeline shows the progression of adoption.</a:t>
            </a:r>
          </a:p>
        </p:txBody>
      </p:sp>
      <p:sp>
        <p:nvSpPr>
          <p:cNvPr id="4" name="Slide Number Placeholder 3"/>
          <p:cNvSpPr>
            <a:spLocks noGrp="1"/>
          </p:cNvSpPr>
          <p:nvPr>
            <p:ph type="sldNum" sz="quarter" idx="10"/>
          </p:nvPr>
        </p:nvSpPr>
        <p:spPr/>
        <p:txBody>
          <a:bodyPr/>
          <a:lstStyle/>
          <a:p>
            <a:fld id="{6E827FCD-83B9-4D4F-B11F-136C29BB7EF2}" type="slidenum">
              <a:rPr lang="en-US" smtClean="0"/>
              <a:t>3</a:t>
            </a:fld>
            <a:endParaRPr lang="en-US"/>
          </a:p>
        </p:txBody>
      </p:sp>
    </p:spTree>
    <p:extLst>
      <p:ext uri="{BB962C8B-B14F-4D97-AF65-F5344CB8AC3E}">
        <p14:creationId xmlns:p14="http://schemas.microsoft.com/office/powerpoint/2010/main" val="2045764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William</a:t>
            </a:r>
          </a:p>
          <a:p>
            <a:endParaRPr lang="en-US"/>
          </a:p>
        </p:txBody>
      </p:sp>
      <p:sp>
        <p:nvSpPr>
          <p:cNvPr id="4" name="Slide Number Placeholder 3"/>
          <p:cNvSpPr>
            <a:spLocks noGrp="1"/>
          </p:cNvSpPr>
          <p:nvPr>
            <p:ph type="sldNum" sz="quarter" idx="5"/>
          </p:nvPr>
        </p:nvSpPr>
        <p:spPr/>
        <p:txBody>
          <a:bodyPr/>
          <a:lstStyle/>
          <a:p>
            <a:fld id="{3CF5128D-62D6-47DE-A237-AAF281E5FD51}" type="slidenum">
              <a:rPr lang="en-US" smtClean="0"/>
              <a:t>4</a:t>
            </a:fld>
            <a:endParaRPr lang="en-US"/>
          </a:p>
        </p:txBody>
      </p:sp>
    </p:spTree>
    <p:extLst>
      <p:ext uri="{BB962C8B-B14F-4D97-AF65-F5344CB8AC3E}">
        <p14:creationId xmlns:p14="http://schemas.microsoft.com/office/powerpoint/2010/main" val="389498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William</a:t>
            </a:r>
          </a:p>
        </p:txBody>
      </p:sp>
      <p:sp>
        <p:nvSpPr>
          <p:cNvPr id="4" name="Slide Number Placeholder 3"/>
          <p:cNvSpPr>
            <a:spLocks noGrp="1"/>
          </p:cNvSpPr>
          <p:nvPr>
            <p:ph type="sldNum" sz="quarter" idx="5"/>
          </p:nvPr>
        </p:nvSpPr>
        <p:spPr/>
        <p:txBody>
          <a:bodyPr/>
          <a:lstStyle/>
          <a:p>
            <a:fld id="{3CF5128D-62D6-47DE-A237-AAF281E5FD51}" type="slidenum">
              <a:rPr lang="en-US" smtClean="0"/>
              <a:t>5</a:t>
            </a:fld>
            <a:endParaRPr lang="en-US"/>
          </a:p>
        </p:txBody>
      </p:sp>
    </p:spTree>
    <p:extLst>
      <p:ext uri="{BB962C8B-B14F-4D97-AF65-F5344CB8AC3E}">
        <p14:creationId xmlns:p14="http://schemas.microsoft.com/office/powerpoint/2010/main" val="41433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Miranda</a:t>
            </a:r>
          </a:p>
        </p:txBody>
      </p:sp>
      <p:sp>
        <p:nvSpPr>
          <p:cNvPr id="4" name="Slide Number Placeholder 3"/>
          <p:cNvSpPr>
            <a:spLocks noGrp="1"/>
          </p:cNvSpPr>
          <p:nvPr>
            <p:ph type="sldNum" sz="quarter" idx="5"/>
          </p:nvPr>
        </p:nvSpPr>
        <p:spPr/>
        <p:txBody>
          <a:bodyPr/>
          <a:lstStyle/>
          <a:p>
            <a:fld id="{3CF5128D-62D6-47DE-A237-AAF281E5FD51}" type="slidenum">
              <a:rPr lang="en-US" smtClean="0"/>
              <a:t>7</a:t>
            </a:fld>
            <a:endParaRPr lang="en-US"/>
          </a:p>
        </p:txBody>
      </p:sp>
    </p:spTree>
    <p:extLst>
      <p:ext uri="{BB962C8B-B14F-4D97-AF65-F5344CB8AC3E}">
        <p14:creationId xmlns:p14="http://schemas.microsoft.com/office/powerpoint/2010/main" val="1998954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Miranda</a:t>
            </a:r>
          </a:p>
        </p:txBody>
      </p:sp>
      <p:sp>
        <p:nvSpPr>
          <p:cNvPr id="4" name="Slide Number Placeholder 3"/>
          <p:cNvSpPr>
            <a:spLocks noGrp="1"/>
          </p:cNvSpPr>
          <p:nvPr>
            <p:ph type="sldNum" sz="quarter" idx="5"/>
          </p:nvPr>
        </p:nvSpPr>
        <p:spPr/>
        <p:txBody>
          <a:bodyPr/>
          <a:lstStyle/>
          <a:p>
            <a:fld id="{3CF5128D-62D6-47DE-A237-AAF281E5FD51}" type="slidenum">
              <a:rPr lang="en-US" smtClean="0"/>
              <a:t>8</a:t>
            </a:fld>
            <a:endParaRPr lang="en-US"/>
          </a:p>
        </p:txBody>
      </p:sp>
    </p:spTree>
    <p:extLst>
      <p:ext uri="{BB962C8B-B14F-4D97-AF65-F5344CB8AC3E}">
        <p14:creationId xmlns:p14="http://schemas.microsoft.com/office/powerpoint/2010/main" val="200436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Cara</a:t>
            </a:r>
          </a:p>
        </p:txBody>
      </p:sp>
      <p:sp>
        <p:nvSpPr>
          <p:cNvPr id="4" name="Slide Number Placeholder 3"/>
          <p:cNvSpPr>
            <a:spLocks noGrp="1"/>
          </p:cNvSpPr>
          <p:nvPr>
            <p:ph type="sldNum" sz="quarter" idx="5"/>
          </p:nvPr>
        </p:nvSpPr>
        <p:spPr/>
        <p:txBody>
          <a:bodyPr/>
          <a:lstStyle/>
          <a:p>
            <a:fld id="{3CF5128D-62D6-47DE-A237-AAF281E5FD51}" type="slidenum">
              <a:rPr lang="en-US" smtClean="0"/>
              <a:t>9</a:t>
            </a:fld>
            <a:endParaRPr lang="en-US"/>
          </a:p>
        </p:txBody>
      </p:sp>
    </p:spTree>
    <p:extLst>
      <p:ext uri="{BB962C8B-B14F-4D97-AF65-F5344CB8AC3E}">
        <p14:creationId xmlns:p14="http://schemas.microsoft.com/office/powerpoint/2010/main" val="266000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Cheryl/Erin</a:t>
            </a:r>
          </a:p>
        </p:txBody>
      </p:sp>
      <p:sp>
        <p:nvSpPr>
          <p:cNvPr id="4" name="Slide Number Placeholder 3"/>
          <p:cNvSpPr>
            <a:spLocks noGrp="1"/>
          </p:cNvSpPr>
          <p:nvPr>
            <p:ph type="sldNum" sz="quarter" idx="5"/>
          </p:nvPr>
        </p:nvSpPr>
        <p:spPr/>
        <p:txBody>
          <a:bodyPr/>
          <a:lstStyle/>
          <a:p>
            <a:fld id="{3CF5128D-62D6-47DE-A237-AAF281E5FD51}" type="slidenum">
              <a:rPr lang="en-US" smtClean="0"/>
              <a:t>12</a:t>
            </a:fld>
            <a:endParaRPr lang="en-US"/>
          </a:p>
        </p:txBody>
      </p:sp>
    </p:spTree>
    <p:extLst>
      <p:ext uri="{BB962C8B-B14F-4D97-AF65-F5344CB8AC3E}">
        <p14:creationId xmlns:p14="http://schemas.microsoft.com/office/powerpoint/2010/main" val="1736911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D34791A6-0E38-48F4-BEC4-27EA5848A85E}" type="datetimeFigureOut">
              <a:rPr lang="en-US" smtClean="0"/>
              <a:t>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9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4791A6-0E38-48F4-BEC4-27EA5848A85E}" type="datetimeFigureOut">
              <a:rPr lang="en-US" smtClean="0"/>
              <a:t>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165088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4791A6-0E38-48F4-BEC4-27EA5848A85E}" type="datetimeFigureOut">
              <a:rPr lang="en-US" smtClean="0"/>
              <a:t>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2034268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4791A6-0E38-48F4-BEC4-27EA5848A85E}" type="datetimeFigureOut">
              <a:rPr lang="en-US" smtClean="0"/>
              <a:t>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1068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4791A6-0E38-48F4-BEC4-27EA5848A85E}" type="datetimeFigureOut">
              <a:rPr lang="en-US" smtClean="0"/>
              <a:t>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99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4791A6-0E38-48F4-BEC4-27EA5848A85E}" type="datetimeFigureOut">
              <a:rPr lang="en-US" smtClean="0"/>
              <a:t>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4586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4791A6-0E38-48F4-BEC4-27EA5848A85E}" type="datetimeFigureOut">
              <a:rPr lang="en-US" smtClean="0"/>
              <a:t>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152585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4791A6-0E38-48F4-BEC4-27EA5848A85E}" type="datetimeFigureOut">
              <a:rPr lang="en-US" smtClean="0"/>
              <a:t>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0135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34791A6-0E38-48F4-BEC4-27EA5848A85E}" type="datetimeFigureOut">
              <a:rPr lang="en-US" smtClean="0"/>
              <a:t>10/20/21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265386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34791A6-0E38-48F4-BEC4-27EA5848A85E}" type="datetimeFigureOut">
              <a:rPr lang="en-US" smtClean="0"/>
              <a:t>10/20/21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F074CD-934D-404A-ACFA-C89B8DACAFC4}" type="slidenum">
              <a:rPr lang="en-US" smtClean="0"/>
              <a:t>‹#›</a:t>
            </a:fld>
            <a:endParaRPr lang="en-US"/>
          </a:p>
        </p:txBody>
      </p:sp>
    </p:spTree>
    <p:extLst>
      <p:ext uri="{BB962C8B-B14F-4D97-AF65-F5344CB8AC3E}">
        <p14:creationId xmlns:p14="http://schemas.microsoft.com/office/powerpoint/2010/main" val="102561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4791A6-0E38-48F4-BEC4-27EA5848A85E}" type="datetimeFigureOut">
              <a:rPr lang="en-US" smtClean="0"/>
              <a:t>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134954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34791A6-0E38-48F4-BEC4-27EA5848A85E}" type="datetimeFigureOut">
              <a:rPr lang="en-US" smtClean="0"/>
              <a:t>10/20/21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F074CD-934D-404A-ACFA-C89B8DACAFC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881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tc.ca.gov/commission/newsletters/psd-new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ctc.ca.gov/educator-prep/early-care" TargetMode="External"/><Relationship Id="rId4" Type="http://schemas.openxmlformats.org/officeDocument/2006/relationships/hyperlink" Target="https://www.ctc.ca.gov/educator-prep/psd-contac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ctc.ca.gov/docs/default-source/educator-prep/standards/education-specialist-standards-pdf.pdf?sfvrsn=729750b1_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us02web.zoom.us/j/88658775704"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eginfo.legislature.ca.gov/faces/billNavClient.xhtml?bill_id=202120220AB13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B4A72-961B-47FD-BB48-B2AEAF9CD2CE}"/>
              </a:ext>
            </a:extLst>
          </p:cNvPr>
          <p:cNvSpPr>
            <a:spLocks noGrp="1"/>
          </p:cNvSpPr>
          <p:nvPr>
            <p:ph type="title"/>
          </p:nvPr>
        </p:nvSpPr>
        <p:spPr/>
        <p:txBody>
          <a:bodyPr/>
          <a:lstStyle/>
          <a:p>
            <a:r>
              <a:rPr lang="en-US" sz="5000" b="1" dirty="0"/>
              <a:t>CCTE Joint Meeting</a:t>
            </a:r>
            <a:br>
              <a:rPr lang="en-US" sz="5000" b="1" dirty="0"/>
            </a:br>
            <a:br>
              <a:rPr lang="en-US" sz="5000" b="1" dirty="0"/>
            </a:br>
            <a:endParaRPr lang="en-US" dirty="0">
              <a:solidFill>
                <a:srgbClr val="FF0000"/>
              </a:solidFill>
            </a:endParaRPr>
          </a:p>
        </p:txBody>
      </p:sp>
      <p:sp>
        <p:nvSpPr>
          <p:cNvPr id="3" name="Subtitle 2">
            <a:extLst>
              <a:ext uri="{FF2B5EF4-FFF2-40B4-BE49-F238E27FC236}">
                <a16:creationId xmlns:a16="http://schemas.microsoft.com/office/drawing/2014/main" id="{DA40EDCF-0854-47DF-85A4-7050953B3813}"/>
              </a:ext>
            </a:extLst>
          </p:cNvPr>
          <p:cNvSpPr>
            <a:spLocks noGrp="1"/>
          </p:cNvSpPr>
          <p:nvPr>
            <p:ph type="body" idx="1"/>
          </p:nvPr>
        </p:nvSpPr>
        <p:spPr/>
        <p:txBody>
          <a:bodyPr/>
          <a:lstStyle/>
          <a:p>
            <a:r>
              <a:rPr lang="en-US">
                <a:solidFill>
                  <a:schemeClr val="tx1"/>
                </a:solidFill>
                <a:latin typeface="+mn-lt"/>
              </a:rPr>
              <a:t>Commission on Teacher Credentialing</a:t>
            </a:r>
          </a:p>
          <a:p>
            <a:r>
              <a:rPr lang="en-US">
                <a:solidFill>
                  <a:schemeClr val="tx1"/>
                </a:solidFill>
                <a:latin typeface="+mn-lt"/>
              </a:rPr>
              <a:t>October 21, 2021</a:t>
            </a:r>
          </a:p>
        </p:txBody>
      </p:sp>
      <p:pic>
        <p:nvPicPr>
          <p:cNvPr id="4" name="Content Placeholder 4" descr="California Commission on Teacher Credentialing seal">
            <a:extLst>
              <a:ext uri="{FF2B5EF4-FFF2-40B4-BE49-F238E27FC236}">
                <a16:creationId xmlns:a16="http://schemas.microsoft.com/office/drawing/2014/main" id="{C48CCB9F-939F-4A3F-983C-1E7CD7029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7245" y="302387"/>
            <a:ext cx="4022725" cy="4022725"/>
          </a:xfrm>
          <a:prstGeom prst="rect">
            <a:avLst/>
          </a:prstGeom>
        </p:spPr>
      </p:pic>
    </p:spTree>
    <p:extLst>
      <p:ext uri="{BB962C8B-B14F-4D97-AF65-F5344CB8AC3E}">
        <p14:creationId xmlns:p14="http://schemas.microsoft.com/office/powerpoint/2010/main" val="172136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6F97-65F6-403A-9B85-BF318252D19D}"/>
              </a:ext>
            </a:extLst>
          </p:cNvPr>
          <p:cNvSpPr>
            <a:spLocks noGrp="1"/>
          </p:cNvSpPr>
          <p:nvPr>
            <p:ph type="title"/>
          </p:nvPr>
        </p:nvSpPr>
        <p:spPr/>
        <p:txBody>
          <a:bodyPr/>
          <a:lstStyle/>
          <a:p>
            <a:r>
              <a:rPr lang="en-US"/>
              <a:t>Grant Opportunities, continued</a:t>
            </a:r>
          </a:p>
        </p:txBody>
      </p:sp>
      <p:sp>
        <p:nvSpPr>
          <p:cNvPr id="3" name="Content Placeholder 2">
            <a:extLst>
              <a:ext uri="{FF2B5EF4-FFF2-40B4-BE49-F238E27FC236}">
                <a16:creationId xmlns:a16="http://schemas.microsoft.com/office/drawing/2014/main" id="{722EC7FD-B73A-42C0-B817-FFDEC39F2227}"/>
              </a:ext>
            </a:extLst>
          </p:cNvPr>
          <p:cNvSpPr>
            <a:spLocks noGrp="1"/>
          </p:cNvSpPr>
          <p:nvPr>
            <p:ph idx="1"/>
          </p:nvPr>
        </p:nvSpPr>
        <p:spPr/>
        <p:txBody>
          <a:bodyPr/>
          <a:lstStyle/>
          <a:p>
            <a:pPr marL="0" indent="0">
              <a:buNone/>
            </a:pPr>
            <a:r>
              <a:rPr lang="en-US" u="sng"/>
              <a:t>Computer Science Authorization Incentive Grant Program</a:t>
            </a:r>
            <a:r>
              <a:rPr lang="en-US"/>
              <a:t> (Section 143)</a:t>
            </a:r>
          </a:p>
          <a:p>
            <a:pPr marL="761238" lvl="2" indent="-285750"/>
            <a:r>
              <a:rPr lang="en-US"/>
              <a:t>$15 million over five years for LEAs to increase the number of current teachers to teach Computer Science</a:t>
            </a:r>
          </a:p>
          <a:p>
            <a:pPr marL="761238" lvl="2" indent="-285750"/>
            <a:r>
              <a:rPr lang="en-US"/>
              <a:t>$2,500 per participating teacher</a:t>
            </a:r>
          </a:p>
          <a:p>
            <a:pPr marL="0" indent="0">
              <a:buNone/>
            </a:pPr>
            <a:r>
              <a:rPr lang="en-US" u="sng"/>
              <a:t>Dyslexia Grants to Preparation Programs </a:t>
            </a:r>
            <a:r>
              <a:rPr lang="en-US"/>
              <a:t>(AB 128)</a:t>
            </a:r>
          </a:p>
          <a:p>
            <a:pPr marL="818388" lvl="2" indent="-342900">
              <a:spcBef>
                <a:spcPts val="0"/>
              </a:spcBef>
              <a:spcAft>
                <a:spcPts val="0"/>
              </a:spcAft>
              <a:buFont typeface="Symbol" panose="05050102010706020507" pitchFamily="18" charset="2"/>
              <a:buChar char=""/>
            </a:pPr>
            <a:r>
              <a:rPr lang="en-US">
                <a:effectLst/>
                <a:ea typeface="Times New Roman" panose="02020603050405020304" pitchFamily="18" charset="0"/>
              </a:rPr>
              <a:t>$2 million in one-time General Fund to update program curriculum and course offerings to align with the common trunk Teacher Performance Expectations and the updated Education Specialist Teacher Performance Expectations and include pedagogy on dyslexia.</a:t>
            </a:r>
            <a:endParaRPr lang="en-US">
              <a:effectLst/>
              <a:ea typeface="Calibri" panose="020F0502020204030204" pitchFamily="34" charset="0"/>
            </a:endParaRPr>
          </a:p>
          <a:p>
            <a:pPr marL="0" indent="0">
              <a:buNone/>
            </a:pPr>
            <a:r>
              <a:rPr lang="en-US" u="sng"/>
              <a:t>Golden State Teacher Grant (GSTG) Program </a:t>
            </a:r>
            <a:r>
              <a:rPr lang="en-US"/>
              <a:t>(Higher Ed TBL 132, AB 128)</a:t>
            </a:r>
          </a:p>
          <a:p>
            <a:pPr lvl="2"/>
            <a:r>
              <a:rPr lang="en-US"/>
              <a:t>Administered by the California Student Aid Commission (CSAC)</a:t>
            </a:r>
          </a:p>
          <a:p>
            <a:pPr lvl="2"/>
            <a:r>
              <a:rPr lang="en-US"/>
              <a:t>$500 million to the GSTG for three years</a:t>
            </a:r>
          </a:p>
          <a:p>
            <a:pPr lvl="2"/>
            <a:r>
              <a:rPr lang="en-US"/>
              <a:t>$20,000 for each participating teacher in “designated shortage fields” </a:t>
            </a:r>
            <a:r>
              <a:rPr lang="en-US" sz="1800">
                <a:effectLst/>
                <a:latin typeface="Calibri" panose="020F0502020204030204" pitchFamily="34" charset="0"/>
                <a:ea typeface="Times New Roman" panose="02020603050405020304" pitchFamily="18" charset="0"/>
              </a:rPr>
              <a:t>” </a:t>
            </a:r>
            <a:r>
              <a:rPr lang="en-US">
                <a:effectLst/>
                <a:latin typeface="Calibri" panose="020F0502020204030204" pitchFamily="34" charset="0"/>
                <a:ea typeface="Times New Roman" panose="02020603050405020304" pitchFamily="18" charset="0"/>
              </a:rPr>
              <a:t>includes special education, bilingual education, science, computer science, technology, engineering, mathematics, and CTE in STEM fields, multiple subject instruction, and transitional kindergarten, and any other fields identified by the commission.</a:t>
            </a:r>
          </a:p>
          <a:p>
            <a:pPr lvl="2"/>
            <a:r>
              <a:rPr lang="en-US">
                <a:effectLst/>
                <a:latin typeface="Calibri" panose="020F0502020204030204" pitchFamily="34" charset="0"/>
                <a:ea typeface="Calibri" panose="020F0502020204030204" pitchFamily="34" charset="0"/>
              </a:rPr>
              <a:t>Commitment to work in Priority Schools</a:t>
            </a:r>
            <a:r>
              <a:rPr lang="en-US">
                <a:latin typeface="Calibri" panose="020F0502020204030204" pitchFamily="34" charset="0"/>
                <a:ea typeface="Calibri" panose="020F0502020204030204" pitchFamily="34" charset="0"/>
              </a:rPr>
              <a:t>, defined as having at least 55% unduplicated pupils</a:t>
            </a:r>
            <a:endParaRPr lang="en-US">
              <a:effectLst/>
              <a:latin typeface="Times New Roman" panose="02020603050405020304" pitchFamily="18" charset="0"/>
              <a:ea typeface="Calibri" panose="020F0502020204030204" pitchFamily="34" charset="0"/>
            </a:endParaRPr>
          </a:p>
          <a:p>
            <a:pPr lvl="2"/>
            <a:endParaRPr lang="en-US"/>
          </a:p>
          <a:p>
            <a:pPr lvl="2"/>
            <a:endParaRPr lang="en-US"/>
          </a:p>
          <a:p>
            <a:pPr lvl="2"/>
            <a:endParaRPr lang="en-US"/>
          </a:p>
        </p:txBody>
      </p:sp>
    </p:spTree>
    <p:extLst>
      <p:ext uri="{BB962C8B-B14F-4D97-AF65-F5344CB8AC3E}">
        <p14:creationId xmlns:p14="http://schemas.microsoft.com/office/powerpoint/2010/main" val="463862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CE15-E054-4BB1-81AC-0FD37E295FF1}"/>
              </a:ext>
            </a:extLst>
          </p:cNvPr>
          <p:cNvSpPr>
            <a:spLocks noGrp="1"/>
          </p:cNvSpPr>
          <p:nvPr>
            <p:ph type="title"/>
          </p:nvPr>
        </p:nvSpPr>
        <p:spPr/>
        <p:txBody>
          <a:bodyPr/>
          <a:lstStyle/>
          <a:p>
            <a:r>
              <a:rPr lang="en-US"/>
              <a:t>Grant Opportunities Timelines</a:t>
            </a:r>
          </a:p>
        </p:txBody>
      </p:sp>
      <p:sp>
        <p:nvSpPr>
          <p:cNvPr id="3" name="Content Placeholder 2">
            <a:extLst>
              <a:ext uri="{FF2B5EF4-FFF2-40B4-BE49-F238E27FC236}">
                <a16:creationId xmlns:a16="http://schemas.microsoft.com/office/drawing/2014/main" id="{A2F65873-5CEA-4E25-9757-625E7408A48E}"/>
              </a:ext>
            </a:extLst>
          </p:cNvPr>
          <p:cNvSpPr>
            <a:spLocks noGrp="1"/>
          </p:cNvSpPr>
          <p:nvPr>
            <p:ph idx="1"/>
          </p:nvPr>
        </p:nvSpPr>
        <p:spPr/>
        <p:txBody>
          <a:bodyPr>
            <a:noAutofit/>
          </a:bodyPr>
          <a:lstStyle/>
          <a:p>
            <a:r>
              <a:rPr lang="en-US" u="sng"/>
              <a:t>Teacher Residency Grant Program</a:t>
            </a:r>
          </a:p>
          <a:p>
            <a:pPr marL="578358" lvl="1" indent="-285750"/>
            <a:r>
              <a:rPr lang="en-US" sz="2000"/>
              <a:t>Teacher Residency Capacity Grants Request for Application (RFA) release: before </a:t>
            </a:r>
            <a:br>
              <a:rPr lang="en-US" sz="2000"/>
            </a:br>
            <a:r>
              <a:rPr lang="en-US" sz="2000"/>
              <a:t>November 1, 2021</a:t>
            </a:r>
          </a:p>
          <a:p>
            <a:pPr marL="578358" lvl="1" indent="-285750"/>
            <a:r>
              <a:rPr lang="en-US" sz="2000"/>
              <a:t>Teacher Residency Expansion Grant RFA release: late 2021</a:t>
            </a:r>
          </a:p>
          <a:p>
            <a:pPr marL="578358" lvl="1" indent="-285750"/>
            <a:r>
              <a:rPr lang="en-US" sz="2000"/>
              <a:t>Teacher Residency Grant RFA release: early 2022</a:t>
            </a:r>
          </a:p>
          <a:p>
            <a:r>
              <a:rPr lang="en-US" u="sng"/>
              <a:t>Classified School Employee Teacher Credentialing Program</a:t>
            </a:r>
          </a:p>
          <a:p>
            <a:pPr lvl="2"/>
            <a:r>
              <a:rPr lang="en-US" sz="2000"/>
              <a:t>RFA release: late 2021</a:t>
            </a:r>
          </a:p>
          <a:p>
            <a:r>
              <a:rPr lang="en-US" u="sng"/>
              <a:t>Computer Science Incentive Grant Program</a:t>
            </a:r>
          </a:p>
          <a:p>
            <a:pPr lvl="2"/>
            <a:r>
              <a:rPr lang="en-US" sz="2000"/>
              <a:t>RFA release: to be determined</a:t>
            </a:r>
          </a:p>
          <a:p>
            <a:r>
              <a:rPr lang="en-US" u="sng"/>
              <a:t>Dyslexia Grants to Preparation Programs</a:t>
            </a:r>
          </a:p>
          <a:p>
            <a:pPr lvl="2"/>
            <a:r>
              <a:rPr lang="en-US" sz="2000"/>
              <a:t>RFA release: early 2022</a:t>
            </a:r>
          </a:p>
        </p:txBody>
      </p:sp>
    </p:spTree>
    <p:extLst>
      <p:ext uri="{BB962C8B-B14F-4D97-AF65-F5344CB8AC3E}">
        <p14:creationId xmlns:p14="http://schemas.microsoft.com/office/powerpoint/2010/main" val="2750409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p:txBody>
          <a:bodyPr/>
          <a:lstStyle/>
          <a:p>
            <a:r>
              <a:rPr lang="en-US"/>
              <a:t>COVID Flexibilities</a:t>
            </a:r>
            <a:r>
              <a:rPr lang="en-US" dirty="0"/>
              <a:t>: AB 130</a:t>
            </a:r>
            <a:endParaRPr lang="en-US">
              <a:solidFill>
                <a:schemeClr val="tx1"/>
              </a:solidFill>
            </a:endParaRP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p:txBody>
          <a:bodyPr vert="horz" lIns="0" tIns="45720" rIns="0" bIns="45720" rtlCol="0" anchor="t">
            <a:normAutofit lnSpcReduction="10000"/>
          </a:bodyPr>
          <a:lstStyle/>
          <a:p>
            <a:pPr marL="55880" indent="0">
              <a:lnSpc>
                <a:spcPct val="100000"/>
              </a:lnSpc>
              <a:spcBef>
                <a:spcPts val="0"/>
              </a:spcBef>
              <a:spcAft>
                <a:spcPts val="1200"/>
              </a:spcAft>
              <a:buClrTx/>
              <a:buNone/>
            </a:pPr>
            <a:r>
              <a:rPr lang="en-US" sz="3600">
                <a:solidFill>
                  <a:schemeClr val="tx1"/>
                </a:solidFill>
              </a:rPr>
              <a:t>Basic Skills</a:t>
            </a:r>
            <a:r>
              <a:rPr lang="en-US" sz="3600" dirty="0">
                <a:solidFill>
                  <a:schemeClr val="tx1"/>
                </a:solidFill>
              </a:rPr>
              <a:t>,</a:t>
            </a:r>
            <a:r>
              <a:rPr lang="en-US" sz="3600">
                <a:solidFill>
                  <a:schemeClr val="tx1"/>
                </a:solidFill>
              </a:rPr>
              <a:t> Subject Matter</a:t>
            </a:r>
            <a:r>
              <a:rPr lang="en-US" sz="3600" dirty="0">
                <a:solidFill>
                  <a:schemeClr val="tx1"/>
                </a:solidFill>
              </a:rPr>
              <a:t>, RICA - flexibility</a:t>
            </a:r>
            <a:r>
              <a:rPr lang="en-US" sz="3600">
                <a:solidFill>
                  <a:schemeClr val="tx1"/>
                </a:solidFill>
              </a:rPr>
              <a:t> extended through Dec. 31, 2021 (AB 130)</a:t>
            </a:r>
            <a:r>
              <a:rPr lang="en-US" sz="3600" dirty="0">
                <a:solidFill>
                  <a:schemeClr val="tx1"/>
                </a:solidFill>
              </a:rPr>
              <a:t> – must be due to </a:t>
            </a:r>
            <a:r>
              <a:rPr lang="en-US" sz="3600" b="1" dirty="0">
                <a:solidFill>
                  <a:schemeClr val="tx1"/>
                </a:solidFill>
              </a:rPr>
              <a:t>testing center closures</a:t>
            </a:r>
            <a:endParaRPr lang="en-US" sz="3200" b="1" dirty="0">
              <a:solidFill>
                <a:schemeClr val="tx1"/>
              </a:solidFill>
              <a:cs typeface="Calibri"/>
            </a:endParaRPr>
          </a:p>
          <a:p>
            <a:pPr marL="55880" indent="0">
              <a:lnSpc>
                <a:spcPct val="100000"/>
              </a:lnSpc>
              <a:spcBef>
                <a:spcPts val="0"/>
              </a:spcBef>
              <a:spcAft>
                <a:spcPts val="1200"/>
              </a:spcAft>
              <a:buClrTx/>
              <a:buNone/>
            </a:pPr>
            <a:r>
              <a:rPr lang="en-US" sz="3200" dirty="0">
                <a:solidFill>
                  <a:schemeClr val="tx1"/>
                </a:solidFill>
              </a:rPr>
              <a:t>Commission to determine whether to extend to </a:t>
            </a:r>
            <a:r>
              <a:rPr lang="en-US" sz="3200">
                <a:solidFill>
                  <a:schemeClr val="tx1"/>
                </a:solidFill>
              </a:rPr>
              <a:t>June 30</a:t>
            </a:r>
            <a:r>
              <a:rPr lang="en-US" sz="3200" dirty="0">
                <a:solidFill>
                  <a:schemeClr val="tx1"/>
                </a:solidFill>
              </a:rPr>
              <a:t>, 2022 (closures/capacity) at December 2021 meeting.</a:t>
            </a:r>
            <a:endParaRPr lang="en-US" sz="3600" b="1" dirty="0">
              <a:solidFill>
                <a:schemeClr val="tx1"/>
              </a:solidFill>
            </a:endParaRPr>
          </a:p>
          <a:p>
            <a:pPr marL="55880" indent="0">
              <a:lnSpc>
                <a:spcPct val="100000"/>
              </a:lnSpc>
              <a:spcBef>
                <a:spcPts val="0"/>
              </a:spcBef>
              <a:spcAft>
                <a:spcPts val="1200"/>
              </a:spcAft>
              <a:buClrTx/>
              <a:buNone/>
            </a:pPr>
            <a:r>
              <a:rPr lang="en-US" sz="3600">
                <a:solidFill>
                  <a:schemeClr val="tx1"/>
                </a:solidFill>
              </a:rPr>
              <a:t>TPA/APA – extended through 2021-22 academic year (AB 128)</a:t>
            </a:r>
            <a:r>
              <a:rPr lang="en-US" sz="3600" dirty="0">
                <a:solidFill>
                  <a:schemeClr val="tx1"/>
                </a:solidFill>
              </a:rPr>
              <a:t> - </a:t>
            </a:r>
            <a:r>
              <a:rPr lang="en-US" sz="3600" b="1" dirty="0">
                <a:solidFill>
                  <a:schemeClr val="tx1"/>
                </a:solidFill>
              </a:rPr>
              <a:t>4 Conditions MUST be met</a:t>
            </a:r>
            <a:endParaRPr lang="en-US" sz="3600" b="1" dirty="0">
              <a:solidFill>
                <a:schemeClr val="tx1"/>
              </a:solidFill>
              <a:cs typeface="Calibri"/>
            </a:endParaRPr>
          </a:p>
        </p:txBody>
      </p:sp>
      <p:sp>
        <p:nvSpPr>
          <p:cNvPr id="4" name="Slide Number Placeholder 3">
            <a:extLst>
              <a:ext uri="{FF2B5EF4-FFF2-40B4-BE49-F238E27FC236}">
                <a16:creationId xmlns:a16="http://schemas.microsoft.com/office/drawing/2014/main" id="{A9A43AF9-CBE7-4F58-A8E4-D5C71F905DC1}"/>
              </a:ext>
            </a:extLst>
          </p:cNvPr>
          <p:cNvSpPr>
            <a:spLocks noGrp="1"/>
          </p:cNvSpPr>
          <p:nvPr>
            <p:ph type="sldNum" sz="quarter" idx="12"/>
          </p:nvPr>
        </p:nvSpPr>
        <p:spPr>
          <a:xfrm>
            <a:off x="10620124" y="6421403"/>
            <a:ext cx="1312025" cy="365125"/>
          </a:xfrm>
        </p:spPr>
        <p:txBody>
          <a:bodyPr/>
          <a:lstStyle/>
          <a:p>
            <a:r>
              <a:rPr lang="en-US" sz="2400">
                <a:solidFill>
                  <a:schemeClr val="tx1"/>
                </a:solidFill>
              </a:rPr>
              <a:t>12</a:t>
            </a:r>
          </a:p>
        </p:txBody>
      </p:sp>
    </p:spTree>
    <p:extLst>
      <p:ext uri="{BB962C8B-B14F-4D97-AF65-F5344CB8AC3E}">
        <p14:creationId xmlns:p14="http://schemas.microsoft.com/office/powerpoint/2010/main" val="1726935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p:txBody>
          <a:bodyPr/>
          <a:lstStyle/>
          <a:p>
            <a:r>
              <a:rPr lang="en-US"/>
              <a:t>COVID Flexibilities</a:t>
            </a:r>
            <a:endParaRPr lang="en-US">
              <a:solidFill>
                <a:schemeClr val="tx1"/>
              </a:solidFill>
            </a:endParaRP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p:txBody>
          <a:bodyPr vert="horz" lIns="0" tIns="45720" rIns="0" bIns="45720" rtlCol="0" anchor="t">
            <a:normAutofit/>
          </a:bodyPr>
          <a:lstStyle/>
          <a:p>
            <a:pPr marL="336550" indent="-280670">
              <a:lnSpc>
                <a:spcPct val="100000"/>
              </a:lnSpc>
              <a:spcBef>
                <a:spcPts val="0"/>
              </a:spcBef>
              <a:spcAft>
                <a:spcPts val="1200"/>
              </a:spcAft>
              <a:buClrTx/>
              <a:buFont typeface="Arial" panose="020B0604020202020204" pitchFamily="34" charset="0"/>
              <a:buChar char="•"/>
            </a:pPr>
            <a:r>
              <a:rPr lang="en-US" sz="4000">
                <a:solidFill>
                  <a:schemeClr val="tx1"/>
                </a:solidFill>
              </a:rPr>
              <a:t>Commission action</a:t>
            </a:r>
            <a:endParaRPr lang="en-US" dirty="0">
              <a:solidFill>
                <a:schemeClr val="tx1"/>
              </a:solidFill>
            </a:endParaRPr>
          </a:p>
          <a:p>
            <a:pPr marL="628650" lvl="1" indent="-280670">
              <a:lnSpc>
                <a:spcPct val="100000"/>
              </a:lnSpc>
              <a:spcBef>
                <a:spcPts val="0"/>
              </a:spcBef>
              <a:spcAft>
                <a:spcPts val="1200"/>
              </a:spcAft>
              <a:buClrTx/>
              <a:buFont typeface="Arial" panose="020B0604020202020204" pitchFamily="34" charset="0"/>
              <a:buChar char="•"/>
            </a:pPr>
            <a:r>
              <a:rPr lang="en-US" sz="3800">
                <a:solidFill>
                  <a:schemeClr val="tx1"/>
                </a:solidFill>
              </a:rPr>
              <a:t>Waived Precondition requiring subject matter prior to </a:t>
            </a:r>
            <a:r>
              <a:rPr lang="en-US" sz="3800" dirty="0">
                <a:solidFill>
                  <a:schemeClr val="tx1"/>
                </a:solidFill>
              </a:rPr>
              <a:t>daily whole class instruction </a:t>
            </a:r>
            <a:r>
              <a:rPr lang="en-US" sz="3800">
                <a:solidFill>
                  <a:schemeClr val="tx1"/>
                </a:solidFill>
              </a:rPr>
              <a:t>(2021-22 school year</a:t>
            </a:r>
            <a:r>
              <a:rPr lang="en-US" sz="3800" dirty="0">
                <a:solidFill>
                  <a:schemeClr val="tx1"/>
                </a:solidFill>
              </a:rPr>
              <a:t>) (student teachers</a:t>
            </a:r>
            <a:r>
              <a:rPr lang="en-US" sz="3800">
                <a:solidFill>
                  <a:schemeClr val="tx1"/>
                </a:solidFill>
              </a:rPr>
              <a:t>)</a:t>
            </a:r>
            <a:endParaRPr lang="en-US" sz="3800" dirty="0">
              <a:solidFill>
                <a:schemeClr val="tx1"/>
              </a:solidFill>
              <a:cs typeface="Calibri"/>
            </a:endParaRPr>
          </a:p>
          <a:p>
            <a:pPr marL="628650" lvl="1" indent="-280670">
              <a:lnSpc>
                <a:spcPct val="100000"/>
              </a:lnSpc>
              <a:spcBef>
                <a:spcPts val="0"/>
              </a:spcBef>
              <a:spcAft>
                <a:spcPts val="1200"/>
              </a:spcAft>
              <a:buClrTx/>
              <a:buFont typeface="Arial" panose="020B0604020202020204" pitchFamily="34" charset="0"/>
              <a:buChar char="•"/>
            </a:pPr>
            <a:r>
              <a:rPr lang="en-US" sz="3800">
                <a:solidFill>
                  <a:schemeClr val="tx1"/>
                </a:solidFill>
              </a:rPr>
              <a:t>Clinical practice flexibilities for Prelim MS/SS (2021-22 school year)</a:t>
            </a:r>
            <a:endParaRPr lang="en-US" sz="3800" dirty="0">
              <a:solidFill>
                <a:schemeClr val="tx1"/>
              </a:solidFill>
              <a:cs typeface="Calibri"/>
            </a:endParaRPr>
          </a:p>
        </p:txBody>
      </p:sp>
      <p:sp>
        <p:nvSpPr>
          <p:cNvPr id="4" name="Slide Number Placeholder 3">
            <a:extLst>
              <a:ext uri="{FF2B5EF4-FFF2-40B4-BE49-F238E27FC236}">
                <a16:creationId xmlns:a16="http://schemas.microsoft.com/office/drawing/2014/main" id="{A9A43AF9-CBE7-4F58-A8E4-D5C71F905DC1}"/>
              </a:ext>
            </a:extLst>
          </p:cNvPr>
          <p:cNvSpPr>
            <a:spLocks noGrp="1"/>
          </p:cNvSpPr>
          <p:nvPr>
            <p:ph type="sldNum" sz="quarter" idx="12"/>
          </p:nvPr>
        </p:nvSpPr>
        <p:spPr>
          <a:xfrm>
            <a:off x="10620124" y="6421403"/>
            <a:ext cx="1312025" cy="365125"/>
          </a:xfrm>
        </p:spPr>
        <p:txBody>
          <a:bodyPr/>
          <a:lstStyle/>
          <a:p>
            <a:r>
              <a:rPr lang="en-US" sz="2400">
                <a:solidFill>
                  <a:schemeClr val="tx1"/>
                </a:solidFill>
              </a:rPr>
              <a:t>12</a:t>
            </a:r>
          </a:p>
        </p:txBody>
      </p:sp>
    </p:spTree>
    <p:extLst>
      <p:ext uri="{BB962C8B-B14F-4D97-AF65-F5344CB8AC3E}">
        <p14:creationId xmlns:p14="http://schemas.microsoft.com/office/powerpoint/2010/main" val="294451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4CB5-6F51-4136-82F5-877FD8194D76}"/>
              </a:ext>
            </a:extLst>
          </p:cNvPr>
          <p:cNvSpPr>
            <a:spLocks noGrp="1"/>
          </p:cNvSpPr>
          <p:nvPr>
            <p:ph type="title"/>
          </p:nvPr>
        </p:nvSpPr>
        <p:spPr/>
        <p:txBody>
          <a:bodyPr/>
          <a:lstStyle/>
          <a:p>
            <a:r>
              <a:rPr lang="en-US"/>
              <a:t>Basic Skills Requirement Options</a:t>
            </a:r>
          </a:p>
        </p:txBody>
      </p:sp>
      <p:sp>
        <p:nvSpPr>
          <p:cNvPr id="3" name="Content Placeholder 2">
            <a:extLst>
              <a:ext uri="{FF2B5EF4-FFF2-40B4-BE49-F238E27FC236}">
                <a16:creationId xmlns:a16="http://schemas.microsoft.com/office/drawing/2014/main" id="{D6AF4B1B-9EDA-47FF-9086-8277804408AE}"/>
              </a:ext>
            </a:extLst>
          </p:cNvPr>
          <p:cNvSpPr>
            <a:spLocks noGrp="1"/>
          </p:cNvSpPr>
          <p:nvPr>
            <p:ph idx="1"/>
          </p:nvPr>
        </p:nvSpPr>
        <p:spPr/>
        <p:txBody>
          <a:bodyPr vert="horz" lIns="0" tIns="45720" rIns="0" bIns="45720" rtlCol="0" anchor="t">
            <a:normAutofit/>
          </a:bodyPr>
          <a:lstStyle/>
          <a:p>
            <a:pPr marL="336550" indent="-280670">
              <a:lnSpc>
                <a:spcPct val="100000"/>
              </a:lnSpc>
              <a:spcBef>
                <a:spcPts val="0"/>
              </a:spcBef>
              <a:spcAft>
                <a:spcPts val="1200"/>
              </a:spcAft>
              <a:buClrTx/>
              <a:buFont typeface="Arial" panose="020B0604020202020204" pitchFamily="34" charset="0"/>
              <a:buChar char="•"/>
            </a:pPr>
            <a:r>
              <a:rPr lang="en-US" sz="3400">
                <a:solidFill>
                  <a:schemeClr val="tx1"/>
                </a:solidFill>
              </a:rPr>
              <a:t>AB 130 provided 2 new options for meeting BSR</a:t>
            </a:r>
            <a:endParaRPr lang="en-US" sz="3400" dirty="0">
              <a:solidFill>
                <a:schemeClr val="tx1"/>
              </a:solidFill>
              <a:cs typeface="Calibri"/>
            </a:endParaRPr>
          </a:p>
          <a:p>
            <a:pPr marL="336550" indent="-280670">
              <a:lnSpc>
                <a:spcPct val="100000"/>
              </a:lnSpc>
              <a:spcBef>
                <a:spcPts val="0"/>
              </a:spcBef>
              <a:spcAft>
                <a:spcPts val="1200"/>
              </a:spcAft>
              <a:buClrTx/>
              <a:buFont typeface="Arial" panose="020B0604020202020204" pitchFamily="34" charset="0"/>
              <a:buChar char="•"/>
            </a:pPr>
            <a:r>
              <a:rPr lang="en-US" sz="3400">
                <a:solidFill>
                  <a:schemeClr val="tx1"/>
                </a:solidFill>
              </a:rPr>
              <a:t>Became effective July 9, 2021</a:t>
            </a:r>
            <a:endParaRPr lang="en-US" sz="3400" dirty="0">
              <a:solidFill>
                <a:schemeClr val="tx1"/>
              </a:solidFill>
              <a:cs typeface="Calibri"/>
            </a:endParaRPr>
          </a:p>
          <a:p>
            <a:pPr marL="336550" indent="-280670">
              <a:lnSpc>
                <a:spcPct val="100000"/>
              </a:lnSpc>
              <a:spcBef>
                <a:spcPts val="0"/>
              </a:spcBef>
              <a:spcAft>
                <a:spcPts val="1200"/>
              </a:spcAft>
              <a:buClrTx/>
              <a:buFont typeface="Arial" panose="020B0604020202020204" pitchFamily="34" charset="0"/>
              <a:buChar char="•"/>
            </a:pPr>
            <a:r>
              <a:rPr lang="en-US" sz="3400">
                <a:solidFill>
                  <a:schemeClr val="tx1"/>
                </a:solidFill>
              </a:rPr>
              <a:t>College-level coursework</a:t>
            </a:r>
            <a:r>
              <a:rPr lang="en-US" sz="3400" dirty="0">
                <a:solidFill>
                  <a:schemeClr val="tx1"/>
                </a:solidFill>
              </a:rPr>
              <a:t> in Reading, Writing, Mathematics</a:t>
            </a:r>
            <a:endParaRPr lang="en-US" sz="3400" dirty="0">
              <a:solidFill>
                <a:schemeClr val="tx1"/>
              </a:solidFill>
              <a:cs typeface="Calibri"/>
            </a:endParaRPr>
          </a:p>
          <a:p>
            <a:pPr marL="336550" indent="-280670">
              <a:lnSpc>
                <a:spcPct val="100000"/>
              </a:lnSpc>
              <a:spcBef>
                <a:spcPts val="0"/>
              </a:spcBef>
              <a:spcAft>
                <a:spcPts val="1200"/>
              </a:spcAft>
              <a:buClrTx/>
              <a:buFont typeface="Arial" panose="020B0604020202020204" pitchFamily="34" charset="0"/>
              <a:buChar char="•"/>
            </a:pPr>
            <a:r>
              <a:rPr lang="en-US" sz="3400">
                <a:solidFill>
                  <a:schemeClr val="tx1"/>
                </a:solidFill>
              </a:rPr>
              <a:t>Combination of coursework and previously available options (CBEST, SAT, ACT, etc.)</a:t>
            </a:r>
            <a:endParaRPr lang="en-US" sz="3400" dirty="0">
              <a:solidFill>
                <a:schemeClr val="tx1"/>
              </a:solidFill>
              <a:cs typeface="Calibri"/>
            </a:endParaRPr>
          </a:p>
          <a:p>
            <a:pPr marL="336550" indent="-280670">
              <a:lnSpc>
                <a:spcPct val="100000"/>
              </a:lnSpc>
              <a:spcBef>
                <a:spcPts val="0"/>
              </a:spcBef>
              <a:spcAft>
                <a:spcPts val="1200"/>
              </a:spcAft>
              <a:buClrTx/>
              <a:buFont typeface="Arial" panose="020B0604020202020204" pitchFamily="34" charset="0"/>
              <a:buChar char="•"/>
            </a:pPr>
            <a:endParaRPr lang="en-US" sz="3400" dirty="0">
              <a:solidFill>
                <a:schemeClr val="tx1"/>
              </a:solidFill>
              <a:cs typeface="Calibri"/>
            </a:endParaRPr>
          </a:p>
          <a:p>
            <a:pPr marL="336550" indent="-280670">
              <a:lnSpc>
                <a:spcPct val="100000"/>
              </a:lnSpc>
              <a:spcBef>
                <a:spcPts val="0"/>
              </a:spcBef>
              <a:spcAft>
                <a:spcPts val="1200"/>
              </a:spcAft>
              <a:buClrTx/>
              <a:buFont typeface="Arial" panose="020B0604020202020204" pitchFamily="34" charset="0"/>
              <a:buChar char="•"/>
            </a:pPr>
            <a:endParaRPr lang="en-US" sz="3400" dirty="0">
              <a:solidFill>
                <a:schemeClr val="tx1"/>
              </a:solidFill>
              <a:cs typeface="Calibri"/>
            </a:endParaRPr>
          </a:p>
          <a:p>
            <a:endParaRPr lang="en-US"/>
          </a:p>
        </p:txBody>
      </p:sp>
    </p:spTree>
    <p:extLst>
      <p:ext uri="{BB962C8B-B14F-4D97-AF65-F5344CB8AC3E}">
        <p14:creationId xmlns:p14="http://schemas.microsoft.com/office/powerpoint/2010/main" val="1807496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4CB5-6F51-4136-82F5-877FD8194D76}"/>
              </a:ext>
            </a:extLst>
          </p:cNvPr>
          <p:cNvSpPr>
            <a:spLocks noGrp="1"/>
          </p:cNvSpPr>
          <p:nvPr>
            <p:ph type="title"/>
          </p:nvPr>
        </p:nvSpPr>
        <p:spPr/>
        <p:txBody>
          <a:bodyPr/>
          <a:lstStyle/>
          <a:p>
            <a:r>
              <a:rPr lang="en-US"/>
              <a:t>Basic Skills Requirement Options</a:t>
            </a:r>
          </a:p>
        </p:txBody>
      </p:sp>
      <p:sp>
        <p:nvSpPr>
          <p:cNvPr id="3" name="Content Placeholder 2">
            <a:extLst>
              <a:ext uri="{FF2B5EF4-FFF2-40B4-BE49-F238E27FC236}">
                <a16:creationId xmlns:a16="http://schemas.microsoft.com/office/drawing/2014/main" id="{D6AF4B1B-9EDA-47FF-9086-8277804408AE}"/>
              </a:ext>
            </a:extLst>
          </p:cNvPr>
          <p:cNvSpPr>
            <a:spLocks noGrp="1"/>
          </p:cNvSpPr>
          <p:nvPr>
            <p:ph idx="1"/>
          </p:nvPr>
        </p:nvSpPr>
        <p:spPr/>
        <p:txBody>
          <a:bodyPr/>
          <a:lstStyle/>
          <a:p>
            <a:pPr marL="336550" indent="-280988">
              <a:lnSpc>
                <a:spcPct val="100000"/>
              </a:lnSpc>
              <a:spcBef>
                <a:spcPts val="0"/>
              </a:spcBef>
              <a:spcAft>
                <a:spcPts val="1200"/>
              </a:spcAft>
              <a:buClrTx/>
              <a:buFont typeface="Arial" panose="020B0604020202020204" pitchFamily="34" charset="0"/>
              <a:buChar char="•"/>
            </a:pPr>
            <a:r>
              <a:rPr lang="en-US" sz="3400">
                <a:solidFill>
                  <a:schemeClr val="tx1"/>
                </a:solidFill>
              </a:rPr>
              <a:t>Coursework must be</a:t>
            </a:r>
          </a:p>
          <a:p>
            <a:pPr marL="629158" lvl="1" indent="-280988">
              <a:lnSpc>
                <a:spcPct val="100000"/>
              </a:lnSpc>
              <a:spcBef>
                <a:spcPts val="0"/>
              </a:spcBef>
              <a:spcAft>
                <a:spcPts val="1200"/>
              </a:spcAft>
              <a:buClrTx/>
              <a:buFont typeface="Arial" panose="020B0604020202020204" pitchFamily="34" charset="0"/>
              <a:buChar char="•"/>
            </a:pPr>
            <a:r>
              <a:rPr lang="en-US" sz="3200">
                <a:solidFill>
                  <a:schemeClr val="tx1"/>
                </a:solidFill>
              </a:rPr>
              <a:t>Credit-bearing and taken for credit</a:t>
            </a:r>
          </a:p>
          <a:p>
            <a:pPr marL="812038" lvl="2" indent="-280988">
              <a:lnSpc>
                <a:spcPct val="100000"/>
              </a:lnSpc>
              <a:spcBef>
                <a:spcPts val="0"/>
              </a:spcBef>
              <a:spcAft>
                <a:spcPts val="1200"/>
              </a:spcAft>
              <a:buClrTx/>
              <a:buFont typeface="Arial" panose="020B0604020202020204" pitchFamily="34" charset="0"/>
              <a:buChar char="•"/>
            </a:pPr>
            <a:r>
              <a:rPr lang="en-US" sz="2800">
                <a:solidFill>
                  <a:schemeClr val="tx1"/>
                </a:solidFill>
              </a:rPr>
              <a:t>3 semester or 4 quarter units earned</a:t>
            </a:r>
          </a:p>
          <a:p>
            <a:pPr marL="629158" lvl="1" indent="-280988">
              <a:lnSpc>
                <a:spcPct val="100000"/>
              </a:lnSpc>
              <a:spcBef>
                <a:spcPts val="0"/>
              </a:spcBef>
              <a:spcAft>
                <a:spcPts val="1200"/>
              </a:spcAft>
              <a:buClrTx/>
              <a:buFont typeface="Arial" panose="020B0604020202020204" pitchFamily="34" charset="0"/>
              <a:buChar char="•"/>
            </a:pPr>
            <a:r>
              <a:rPr lang="en-US" sz="3200">
                <a:solidFill>
                  <a:schemeClr val="tx1"/>
                </a:solidFill>
              </a:rPr>
              <a:t>Degree applicable (AA or higher)</a:t>
            </a:r>
          </a:p>
          <a:p>
            <a:pPr marL="629158" lvl="1" indent="-280988">
              <a:lnSpc>
                <a:spcPct val="100000"/>
              </a:lnSpc>
              <a:spcBef>
                <a:spcPts val="0"/>
              </a:spcBef>
              <a:spcAft>
                <a:spcPts val="1200"/>
              </a:spcAft>
              <a:buClrTx/>
              <a:buFont typeface="Arial" panose="020B0604020202020204" pitchFamily="34" charset="0"/>
              <a:buChar char="•"/>
            </a:pPr>
            <a:r>
              <a:rPr lang="en-US" sz="3200">
                <a:solidFill>
                  <a:schemeClr val="tx1"/>
                </a:solidFill>
              </a:rPr>
              <a:t>Grade of B or better</a:t>
            </a:r>
          </a:p>
          <a:p>
            <a:pPr marL="629158" lvl="1" indent="-280988">
              <a:lnSpc>
                <a:spcPct val="100000"/>
              </a:lnSpc>
              <a:spcBef>
                <a:spcPts val="0"/>
              </a:spcBef>
              <a:spcAft>
                <a:spcPts val="1200"/>
              </a:spcAft>
              <a:buClrTx/>
              <a:buFont typeface="Arial" panose="020B0604020202020204" pitchFamily="34" charset="0"/>
              <a:buChar char="•"/>
            </a:pPr>
            <a:r>
              <a:rPr lang="en-US" sz="3200">
                <a:solidFill>
                  <a:schemeClr val="tx1"/>
                </a:solidFill>
              </a:rPr>
              <a:t>From a regionally accredited institution</a:t>
            </a:r>
          </a:p>
          <a:p>
            <a:pPr marL="348170" lvl="1" indent="0">
              <a:lnSpc>
                <a:spcPct val="100000"/>
              </a:lnSpc>
              <a:spcBef>
                <a:spcPts val="0"/>
              </a:spcBef>
              <a:spcAft>
                <a:spcPts val="1200"/>
              </a:spcAft>
              <a:buClrTx/>
              <a:buNone/>
            </a:pPr>
            <a:endParaRPr lang="en-US" sz="3200">
              <a:solidFill>
                <a:schemeClr val="tx1"/>
              </a:solidFill>
            </a:endParaRPr>
          </a:p>
          <a:p>
            <a:pPr marL="629158" lvl="1" indent="-280988">
              <a:lnSpc>
                <a:spcPct val="100000"/>
              </a:lnSpc>
              <a:spcBef>
                <a:spcPts val="0"/>
              </a:spcBef>
              <a:spcAft>
                <a:spcPts val="1200"/>
              </a:spcAft>
              <a:buClrTx/>
              <a:buFont typeface="Arial" panose="020B0604020202020204" pitchFamily="34" charset="0"/>
              <a:buChar char="•"/>
            </a:pPr>
            <a:endParaRPr lang="en-US" sz="3200">
              <a:solidFill>
                <a:schemeClr val="tx1"/>
              </a:solidFill>
            </a:endParaRPr>
          </a:p>
          <a:p>
            <a:pPr marL="336550" indent="-280988">
              <a:lnSpc>
                <a:spcPct val="100000"/>
              </a:lnSpc>
              <a:spcBef>
                <a:spcPts val="0"/>
              </a:spcBef>
              <a:spcAft>
                <a:spcPts val="1200"/>
              </a:spcAft>
              <a:buClrTx/>
              <a:buFont typeface="Arial" panose="020B0604020202020204" pitchFamily="34" charset="0"/>
              <a:buChar char="•"/>
            </a:pPr>
            <a:endParaRPr lang="en-US" sz="3400">
              <a:solidFill>
                <a:schemeClr val="tx1"/>
              </a:solidFill>
            </a:endParaRPr>
          </a:p>
          <a:p>
            <a:pPr marL="336550" indent="-280988">
              <a:lnSpc>
                <a:spcPct val="100000"/>
              </a:lnSpc>
              <a:spcBef>
                <a:spcPts val="0"/>
              </a:spcBef>
              <a:spcAft>
                <a:spcPts val="1200"/>
              </a:spcAft>
              <a:buClrTx/>
              <a:buFont typeface="Arial" panose="020B0604020202020204" pitchFamily="34" charset="0"/>
              <a:buChar char="•"/>
            </a:pPr>
            <a:endParaRPr lang="en-US" sz="3400">
              <a:solidFill>
                <a:schemeClr val="tx1"/>
              </a:solidFill>
            </a:endParaRPr>
          </a:p>
          <a:p>
            <a:endParaRPr lang="en-US"/>
          </a:p>
        </p:txBody>
      </p:sp>
    </p:spTree>
    <p:extLst>
      <p:ext uri="{BB962C8B-B14F-4D97-AF65-F5344CB8AC3E}">
        <p14:creationId xmlns:p14="http://schemas.microsoft.com/office/powerpoint/2010/main" val="1913502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4CB5-6F51-4136-82F5-877FD8194D76}"/>
              </a:ext>
            </a:extLst>
          </p:cNvPr>
          <p:cNvSpPr>
            <a:spLocks noGrp="1"/>
          </p:cNvSpPr>
          <p:nvPr>
            <p:ph type="title"/>
          </p:nvPr>
        </p:nvSpPr>
        <p:spPr/>
        <p:txBody>
          <a:bodyPr/>
          <a:lstStyle/>
          <a:p>
            <a:r>
              <a:rPr lang="en-US"/>
              <a:t>Subject Matter Requirements Options</a:t>
            </a:r>
          </a:p>
        </p:txBody>
      </p:sp>
      <p:sp>
        <p:nvSpPr>
          <p:cNvPr id="3" name="Content Placeholder 2">
            <a:extLst>
              <a:ext uri="{FF2B5EF4-FFF2-40B4-BE49-F238E27FC236}">
                <a16:creationId xmlns:a16="http://schemas.microsoft.com/office/drawing/2014/main" id="{D6AF4B1B-9EDA-47FF-9086-8277804408AE}"/>
              </a:ext>
            </a:extLst>
          </p:cNvPr>
          <p:cNvSpPr>
            <a:spLocks noGrp="1"/>
          </p:cNvSpPr>
          <p:nvPr>
            <p:ph idx="1"/>
          </p:nvPr>
        </p:nvSpPr>
        <p:spPr/>
        <p:txBody>
          <a:bodyPr vert="horz" lIns="0" tIns="45720" rIns="0" bIns="45720" rtlCol="0" anchor="t">
            <a:normAutofit fontScale="92500" lnSpcReduction="20000"/>
          </a:bodyPr>
          <a:lstStyle/>
          <a:p>
            <a:pPr marL="336550" indent="-280670">
              <a:lnSpc>
                <a:spcPct val="100000"/>
              </a:lnSpc>
              <a:spcBef>
                <a:spcPts val="0"/>
              </a:spcBef>
              <a:spcAft>
                <a:spcPts val="1200"/>
              </a:spcAft>
              <a:buClrTx/>
              <a:buFont typeface="Arial" panose="020B0604020202020204" pitchFamily="34" charset="0"/>
              <a:buChar char="•"/>
            </a:pPr>
            <a:r>
              <a:rPr lang="en-US" sz="3200">
                <a:solidFill>
                  <a:schemeClr val="tx1"/>
                </a:solidFill>
              </a:rPr>
              <a:t>AB 130 provided </a:t>
            </a:r>
            <a:r>
              <a:rPr lang="en-US" sz="3200" dirty="0">
                <a:solidFill>
                  <a:schemeClr val="tx1"/>
                </a:solidFill>
              </a:rPr>
              <a:t>3 </a:t>
            </a:r>
            <a:r>
              <a:rPr lang="en-US" sz="3200">
                <a:solidFill>
                  <a:schemeClr val="tx1"/>
                </a:solidFill>
              </a:rPr>
              <a:t>new options for meeting subject matter</a:t>
            </a:r>
            <a:endParaRPr lang="en-US" dirty="0">
              <a:solidFill>
                <a:schemeClr val="tx1"/>
              </a:solidFill>
            </a:endParaRPr>
          </a:p>
          <a:p>
            <a:pPr marL="336550" indent="-280670">
              <a:lnSpc>
                <a:spcPct val="100000"/>
              </a:lnSpc>
              <a:spcBef>
                <a:spcPts val="0"/>
              </a:spcBef>
              <a:spcAft>
                <a:spcPts val="1200"/>
              </a:spcAft>
              <a:buClrTx/>
              <a:buFont typeface="Arial" panose="020B0604020202020204" pitchFamily="34" charset="0"/>
              <a:buChar char="•"/>
            </a:pPr>
            <a:r>
              <a:rPr lang="en-US" sz="3200">
                <a:solidFill>
                  <a:schemeClr val="tx1"/>
                </a:solidFill>
              </a:rPr>
              <a:t>Became effective July 9, 2021</a:t>
            </a:r>
            <a:endParaRPr lang="en-US" sz="3200" dirty="0">
              <a:solidFill>
                <a:schemeClr val="tx1"/>
              </a:solidFill>
              <a:cs typeface="Calibri"/>
            </a:endParaRPr>
          </a:p>
          <a:p>
            <a:pPr marL="336550" indent="-280670">
              <a:lnSpc>
                <a:spcPct val="100000"/>
              </a:lnSpc>
              <a:spcBef>
                <a:spcPts val="0"/>
              </a:spcBef>
              <a:spcAft>
                <a:spcPts val="1200"/>
              </a:spcAft>
              <a:buClrTx/>
              <a:buFont typeface="Arial" panose="020B0604020202020204" pitchFamily="34" charset="0"/>
              <a:buChar char="•"/>
            </a:pPr>
            <a:r>
              <a:rPr lang="en-US" sz="3200" dirty="0">
                <a:solidFill>
                  <a:schemeClr val="tx1"/>
                </a:solidFill>
              </a:rPr>
              <a:t>CTC will be presenting regulatory packet to Commission December 2021</a:t>
            </a:r>
          </a:p>
          <a:p>
            <a:pPr marL="336550" indent="-280670">
              <a:lnSpc>
                <a:spcPct val="100000"/>
              </a:lnSpc>
              <a:spcBef>
                <a:spcPts val="0"/>
              </a:spcBef>
              <a:spcAft>
                <a:spcPts val="1200"/>
              </a:spcAft>
              <a:buClrTx/>
              <a:buFont typeface="Arial" panose="020B0604020202020204" pitchFamily="34" charset="0"/>
              <a:buChar char="•"/>
            </a:pPr>
            <a:r>
              <a:rPr lang="en-US" sz="3200" dirty="0">
                <a:solidFill>
                  <a:schemeClr val="tx1"/>
                </a:solidFill>
                <a:cs typeface="Calibri"/>
              </a:rPr>
              <a:t>PSA 21-10 and PSA 21-11 (what’s different?) – options now available for all Commission approved preparation programs.</a:t>
            </a:r>
          </a:p>
          <a:p>
            <a:pPr marL="336550" indent="-280670">
              <a:lnSpc>
                <a:spcPct val="100000"/>
              </a:lnSpc>
              <a:spcBef>
                <a:spcPts val="0"/>
              </a:spcBef>
              <a:spcAft>
                <a:spcPts val="1200"/>
              </a:spcAft>
              <a:buClrTx/>
              <a:buFont typeface="Arial" panose="020B0604020202020204" pitchFamily="34" charset="0"/>
              <a:buChar char="•"/>
            </a:pPr>
            <a:r>
              <a:rPr lang="en-US" sz="3200" dirty="0">
                <a:solidFill>
                  <a:schemeClr val="tx1"/>
                </a:solidFill>
                <a:cs typeface="Calibri"/>
              </a:rPr>
              <a:t>CTC Online is ready to accept recommendations.</a:t>
            </a:r>
          </a:p>
          <a:p>
            <a:pPr marL="336550" indent="-280670">
              <a:lnSpc>
                <a:spcPct val="100000"/>
              </a:lnSpc>
              <a:spcBef>
                <a:spcPts val="0"/>
              </a:spcBef>
              <a:spcAft>
                <a:spcPts val="1200"/>
              </a:spcAft>
              <a:buClrTx/>
              <a:buFont typeface="Arial" panose="020B0604020202020204" pitchFamily="34" charset="0"/>
              <a:buChar char="•"/>
            </a:pPr>
            <a:r>
              <a:rPr lang="en-US" sz="3200" dirty="0">
                <a:solidFill>
                  <a:schemeClr val="tx1"/>
                </a:solidFill>
                <a:cs typeface="Calibri"/>
              </a:rPr>
              <a:t>Webinar held October 18 is available on CTC website.</a:t>
            </a:r>
          </a:p>
        </p:txBody>
      </p:sp>
    </p:spTree>
    <p:extLst>
      <p:ext uri="{BB962C8B-B14F-4D97-AF65-F5344CB8AC3E}">
        <p14:creationId xmlns:p14="http://schemas.microsoft.com/office/powerpoint/2010/main" val="4061980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C9802-A854-4D2E-A67A-126928D19D19}"/>
              </a:ext>
            </a:extLst>
          </p:cNvPr>
          <p:cNvSpPr>
            <a:spLocks noGrp="1"/>
          </p:cNvSpPr>
          <p:nvPr>
            <p:ph type="title"/>
          </p:nvPr>
        </p:nvSpPr>
        <p:spPr/>
        <p:txBody>
          <a:bodyPr/>
          <a:lstStyle/>
          <a:p>
            <a:r>
              <a:rPr lang="en-US" dirty="0"/>
              <a:t>Subject Matter Options</a:t>
            </a:r>
          </a:p>
        </p:txBody>
      </p:sp>
      <p:sp>
        <p:nvSpPr>
          <p:cNvPr id="3" name="Content Placeholder 2">
            <a:extLst>
              <a:ext uri="{FF2B5EF4-FFF2-40B4-BE49-F238E27FC236}">
                <a16:creationId xmlns:a16="http://schemas.microsoft.com/office/drawing/2014/main" id="{ADA1A362-359D-4F5F-BFBD-CE78DAF675D0}"/>
              </a:ext>
            </a:extLst>
          </p:cNvPr>
          <p:cNvSpPr>
            <a:spLocks noGrp="1"/>
          </p:cNvSpPr>
          <p:nvPr>
            <p:ph idx="1"/>
          </p:nvPr>
        </p:nvSpPr>
        <p:spPr/>
        <p:txBody>
          <a:bodyPr/>
          <a:lstStyle/>
          <a:p>
            <a:r>
              <a:rPr lang="en-US" sz="2800" dirty="0"/>
              <a:t>1)	CSET Examination </a:t>
            </a:r>
          </a:p>
          <a:p>
            <a:r>
              <a:rPr lang="en-US" sz="2800" dirty="0"/>
              <a:t>2)	Completion of a Commission-Approved Subject Matter 	Program</a:t>
            </a:r>
          </a:p>
          <a:p>
            <a:r>
              <a:rPr lang="en-US" sz="2800" dirty="0"/>
              <a:t>3)	Specified Degrees</a:t>
            </a:r>
          </a:p>
          <a:p>
            <a:r>
              <a:rPr lang="en-US" sz="2800" dirty="0"/>
              <a:t>4)	Coursework Aligned to the SMRs</a:t>
            </a:r>
          </a:p>
          <a:p>
            <a:r>
              <a:rPr lang="en-US" sz="2800" dirty="0"/>
              <a:t>5) 	Combination of Coursework aligned to SMRs and CSET subtests</a:t>
            </a:r>
          </a:p>
          <a:p>
            <a:endParaRPr lang="en-US" sz="2400" dirty="0"/>
          </a:p>
        </p:txBody>
      </p:sp>
    </p:spTree>
    <p:extLst>
      <p:ext uri="{BB962C8B-B14F-4D97-AF65-F5344CB8AC3E}">
        <p14:creationId xmlns:p14="http://schemas.microsoft.com/office/powerpoint/2010/main" val="1822873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p:txBody>
          <a:bodyPr/>
          <a:lstStyle/>
          <a:p>
            <a:r>
              <a:rPr lang="en-US">
                <a:solidFill>
                  <a:schemeClr val="tx1"/>
                </a:solidFill>
              </a:rPr>
              <a:t>Questions and Answers</a:t>
            </a: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a:xfrm>
            <a:off x="1097280" y="2091558"/>
            <a:ext cx="10058400" cy="3777535"/>
          </a:xfrm>
        </p:spPr>
        <p:txBody>
          <a:bodyPr>
            <a:normAutofit/>
          </a:bodyPr>
          <a:lstStyle/>
          <a:p>
            <a:pPr marL="392113" indent="-392113">
              <a:lnSpc>
                <a:spcPct val="100000"/>
              </a:lnSpc>
              <a:spcBef>
                <a:spcPts val="1800"/>
              </a:spcBef>
              <a:spcAft>
                <a:spcPts val="1200"/>
              </a:spcAft>
              <a:buClrTx/>
              <a:buFont typeface="Arial" panose="020B0604020202020204" pitchFamily="34" charset="0"/>
              <a:buChar char="•"/>
            </a:pPr>
            <a:r>
              <a:rPr lang="en-US" sz="2800" b="0" i="0" u="none" strike="noStrike">
                <a:solidFill>
                  <a:srgbClr val="428BCA"/>
                </a:solidFill>
                <a:effectLst/>
                <a:latin typeface="Roboto"/>
                <a:hlinkClick r:id="rId3"/>
              </a:rPr>
              <a:t>Subscribe to PSD News</a:t>
            </a:r>
            <a:r>
              <a:rPr lang="en-US" sz="2800" b="0" i="0" u="none" strike="noStrike">
                <a:solidFill>
                  <a:srgbClr val="428BCA"/>
                </a:solidFill>
                <a:effectLst/>
                <a:latin typeface="Roboto"/>
              </a:rPr>
              <a:t> </a:t>
            </a:r>
            <a:r>
              <a:rPr lang="en-US" sz="2800" b="0" i="0" u="none" strike="noStrike">
                <a:solidFill>
                  <a:schemeClr val="tx1"/>
                </a:solidFill>
                <a:effectLst/>
                <a:latin typeface="Roboto"/>
              </a:rPr>
              <a:t>to stay up to date with all Commission work</a:t>
            </a:r>
          </a:p>
          <a:p>
            <a:pPr marL="392113" indent="-392113">
              <a:lnSpc>
                <a:spcPct val="100000"/>
              </a:lnSpc>
              <a:spcAft>
                <a:spcPts val="1200"/>
              </a:spcAft>
              <a:buClrTx/>
              <a:buFont typeface="Arial" panose="020B0604020202020204" pitchFamily="34" charset="0"/>
              <a:buChar char="•"/>
            </a:pPr>
            <a:r>
              <a:rPr lang="en-US" sz="2800">
                <a:solidFill>
                  <a:schemeClr val="tx1"/>
                </a:solidFill>
                <a:latin typeface="Roboto"/>
              </a:rPr>
              <a:t>Visit Commission Staff in Program Office Hours and Performance Assessment Office Hours</a:t>
            </a:r>
          </a:p>
          <a:p>
            <a:pPr marL="392113" indent="-392113">
              <a:lnSpc>
                <a:spcPct val="100000"/>
              </a:lnSpc>
              <a:spcAft>
                <a:spcPts val="1200"/>
              </a:spcAft>
              <a:buClrTx/>
              <a:buFont typeface="Arial" panose="020B0604020202020204" pitchFamily="34" charset="0"/>
              <a:buChar char="•"/>
            </a:pPr>
            <a:r>
              <a:rPr lang="en-US" sz="2800">
                <a:solidFill>
                  <a:schemeClr val="tx1"/>
                </a:solidFill>
                <a:latin typeface="Roboto"/>
              </a:rPr>
              <a:t>Contact the </a:t>
            </a:r>
            <a:r>
              <a:rPr lang="en-US" sz="2800">
                <a:solidFill>
                  <a:schemeClr val="tx1"/>
                </a:solidFill>
                <a:latin typeface="Roboto"/>
                <a:hlinkClick r:id="rId4"/>
              </a:rPr>
              <a:t>Professional Services Division</a:t>
            </a:r>
            <a:endParaRPr lang="en-US" sz="2800">
              <a:solidFill>
                <a:schemeClr val="tx1"/>
              </a:solidFill>
              <a:latin typeface="Roboto"/>
            </a:endParaRPr>
          </a:p>
          <a:p>
            <a:pPr marL="392113" indent="-392113">
              <a:lnSpc>
                <a:spcPct val="100000"/>
              </a:lnSpc>
              <a:spcAft>
                <a:spcPts val="1200"/>
              </a:spcAft>
              <a:buClrTx/>
              <a:buFont typeface="Arial" panose="020B0604020202020204" pitchFamily="34" charset="0"/>
              <a:buChar char="•"/>
            </a:pPr>
            <a:r>
              <a:rPr lang="en-US" sz="2800">
                <a:solidFill>
                  <a:schemeClr val="tx1"/>
                </a:solidFill>
                <a:latin typeface="Roboto"/>
              </a:rPr>
              <a:t>Visit the </a:t>
            </a:r>
            <a:r>
              <a:rPr lang="en-US" sz="2800">
                <a:solidFill>
                  <a:schemeClr val="tx1"/>
                </a:solidFill>
                <a:latin typeface="Roboto"/>
                <a:hlinkClick r:id="rId5"/>
              </a:rPr>
              <a:t>ECE Webpage</a:t>
            </a:r>
            <a:endParaRPr lang="en-US" sz="3200">
              <a:solidFill>
                <a:schemeClr val="tx1"/>
              </a:solidFill>
            </a:endParaRPr>
          </a:p>
        </p:txBody>
      </p:sp>
      <p:sp>
        <p:nvSpPr>
          <p:cNvPr id="4" name="Slide Number Placeholder 3">
            <a:extLst>
              <a:ext uri="{FF2B5EF4-FFF2-40B4-BE49-F238E27FC236}">
                <a16:creationId xmlns:a16="http://schemas.microsoft.com/office/drawing/2014/main" id="{A9A43AF9-CBE7-4F58-A8E4-D5C71F905DC1}"/>
              </a:ext>
            </a:extLst>
          </p:cNvPr>
          <p:cNvSpPr>
            <a:spLocks noGrp="1"/>
          </p:cNvSpPr>
          <p:nvPr>
            <p:ph type="sldNum" sz="quarter" idx="12"/>
          </p:nvPr>
        </p:nvSpPr>
        <p:spPr>
          <a:xfrm>
            <a:off x="10620124" y="6421403"/>
            <a:ext cx="1312025" cy="365125"/>
          </a:xfrm>
        </p:spPr>
        <p:txBody>
          <a:bodyPr/>
          <a:lstStyle/>
          <a:p>
            <a:r>
              <a:rPr lang="en-US" sz="2400">
                <a:solidFill>
                  <a:schemeClr val="tx1"/>
                </a:solidFill>
              </a:rPr>
              <a:t>13</a:t>
            </a:r>
          </a:p>
        </p:txBody>
      </p:sp>
    </p:spTree>
    <p:extLst>
      <p:ext uri="{BB962C8B-B14F-4D97-AF65-F5344CB8AC3E}">
        <p14:creationId xmlns:p14="http://schemas.microsoft.com/office/powerpoint/2010/main" val="2742293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p:txBody>
          <a:bodyPr/>
          <a:lstStyle/>
          <a:p>
            <a:r>
              <a:rPr lang="en-US">
                <a:solidFill>
                  <a:schemeClr val="tx1"/>
                </a:solidFill>
              </a:rPr>
              <a:t>Agenda</a:t>
            </a: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a:xfrm>
            <a:off x="1097280" y="2002970"/>
            <a:ext cx="10506890" cy="3866123"/>
          </a:xfrm>
        </p:spPr>
        <p:txBody>
          <a:bodyPr>
            <a:norm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Education Specialist Credentials Transition and TPA Development</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Bilingual Standards and Transition </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Grant Opportunities </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COVID Flexibilities </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Basic Skills Options</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Subject Matter </a:t>
            </a:r>
            <a:r>
              <a:rPr lang="en-US" sz="2400" dirty="0">
                <a:latin typeface="Calibri" panose="020F0502020204030204" pitchFamily="34" charset="0"/>
                <a:ea typeface="Calibri" panose="020F0502020204030204" pitchFamily="34" charset="0"/>
              </a:rPr>
              <a:t>R</a:t>
            </a:r>
            <a:r>
              <a:rPr lang="en-US" sz="2400" dirty="0">
                <a:effectLst/>
                <a:latin typeface="Calibri" panose="020F0502020204030204" pitchFamily="34" charset="0"/>
                <a:ea typeface="Calibri" panose="020F0502020204030204" pitchFamily="34" charset="0"/>
              </a:rPr>
              <a:t>equirement </a:t>
            </a:r>
            <a:r>
              <a:rPr lang="en-US" sz="2400" dirty="0">
                <a:latin typeface="Calibri" panose="020F0502020204030204" pitchFamily="34" charset="0"/>
                <a:ea typeface="Calibri" panose="020F0502020204030204" pitchFamily="34" charset="0"/>
              </a:rPr>
              <a:t>O</a:t>
            </a:r>
            <a:r>
              <a:rPr lang="en-US" sz="2400" dirty="0">
                <a:effectLst/>
                <a:latin typeface="Calibri" panose="020F0502020204030204" pitchFamily="34" charset="0"/>
                <a:ea typeface="Calibri" panose="020F0502020204030204" pitchFamily="34" charset="0"/>
              </a:rPr>
              <a:t>ptions </a:t>
            </a:r>
          </a:p>
          <a:p>
            <a:pPr marL="0" marR="0">
              <a:spcBef>
                <a:spcPts val="0"/>
              </a:spcBef>
              <a:spcAft>
                <a:spcPts val="0"/>
              </a:spcAft>
            </a:pPr>
            <a:r>
              <a:rPr lang="en-US" sz="2400" dirty="0">
                <a:latin typeface="Calibri" panose="020F0502020204030204" pitchFamily="34" charset="0"/>
                <a:ea typeface="Calibri" panose="020F0502020204030204" pitchFamily="34" charset="0"/>
              </a:rPr>
              <a:t>Q and A</a:t>
            </a:r>
            <a:endParaRPr lang="en-US" sz="2400" dirty="0">
              <a:effectLst/>
              <a:latin typeface="Calibri" panose="020F0502020204030204" pitchFamily="34" charset="0"/>
              <a:ea typeface="Calibri" panose="020F0502020204030204" pitchFamily="34" charset="0"/>
            </a:endParaRPr>
          </a:p>
        </p:txBody>
      </p:sp>
      <p:sp>
        <p:nvSpPr>
          <p:cNvPr id="6" name="Slide Number Placeholder 3">
            <a:extLst>
              <a:ext uri="{FF2B5EF4-FFF2-40B4-BE49-F238E27FC236}">
                <a16:creationId xmlns:a16="http://schemas.microsoft.com/office/drawing/2014/main" id="{A0A7F057-3002-4C28-80E0-3EEA6F746426}"/>
              </a:ext>
            </a:extLst>
          </p:cNvPr>
          <p:cNvSpPr>
            <a:spLocks noGrp="1"/>
          </p:cNvSpPr>
          <p:nvPr>
            <p:ph type="sldNum" sz="quarter" idx="12"/>
          </p:nvPr>
        </p:nvSpPr>
        <p:spPr>
          <a:xfrm>
            <a:off x="10620124" y="6431795"/>
            <a:ext cx="1312025" cy="365125"/>
          </a:xfrm>
        </p:spPr>
        <p:txBody>
          <a:bodyPr/>
          <a:lstStyle/>
          <a:p>
            <a:r>
              <a:rPr lang="en-US" sz="2400">
                <a:solidFill>
                  <a:schemeClr val="tx1"/>
                </a:solidFill>
              </a:rPr>
              <a:t>2</a:t>
            </a:r>
          </a:p>
        </p:txBody>
      </p:sp>
    </p:spTree>
    <p:extLst>
      <p:ext uri="{BB962C8B-B14F-4D97-AF65-F5344CB8AC3E}">
        <p14:creationId xmlns:p14="http://schemas.microsoft.com/office/powerpoint/2010/main" val="1850862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9683"/>
            <a:ext cx="10515600" cy="1325563"/>
          </a:xfrm>
        </p:spPr>
        <p:txBody>
          <a:bodyPr/>
          <a:lstStyle/>
          <a:p>
            <a:r>
              <a:rPr lang="en-US">
                <a:solidFill>
                  <a:schemeClr val="tx1"/>
                </a:solidFill>
              </a:rPr>
              <a:t>Education Specialist Transition</a:t>
            </a:r>
          </a:p>
        </p:txBody>
      </p:sp>
      <p:graphicFrame>
        <p:nvGraphicFramePr>
          <p:cNvPr id="4" name="Content Placeholder 3"/>
          <p:cNvGraphicFramePr>
            <a:graphicFrameLocks noGrp="1"/>
          </p:cNvGraphicFramePr>
          <p:nvPr>
            <p:ph idx="1"/>
          </p:nvPr>
        </p:nvGraphicFramePr>
        <p:xfrm>
          <a:off x="272903" y="1787918"/>
          <a:ext cx="11445622" cy="4461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CD3D218F-764D-4F18-99E9-B33339BEF729}"/>
              </a:ext>
            </a:extLst>
          </p:cNvPr>
          <p:cNvSpPr txBox="1"/>
          <p:nvPr/>
        </p:nvSpPr>
        <p:spPr>
          <a:xfrm>
            <a:off x="11523216" y="6440257"/>
            <a:ext cx="506027" cy="400110"/>
          </a:xfrm>
          <a:prstGeom prst="rect">
            <a:avLst/>
          </a:prstGeom>
          <a:noFill/>
        </p:spPr>
        <p:txBody>
          <a:bodyPr wrap="square" rtlCol="0">
            <a:spAutoFit/>
          </a:bodyPr>
          <a:lstStyle/>
          <a:p>
            <a:r>
              <a:rPr lang="en-US" sz="2000"/>
              <a:t>2</a:t>
            </a:r>
          </a:p>
        </p:txBody>
      </p:sp>
    </p:spTree>
    <p:extLst>
      <p:ext uri="{BB962C8B-B14F-4D97-AF65-F5344CB8AC3E}">
        <p14:creationId xmlns:p14="http://schemas.microsoft.com/office/powerpoint/2010/main" val="2279882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a:xfrm>
            <a:off x="620486" y="286603"/>
            <a:ext cx="11087100" cy="1450757"/>
          </a:xfrm>
        </p:spPr>
        <p:txBody>
          <a:bodyPr/>
          <a:lstStyle/>
          <a:p>
            <a:r>
              <a:rPr lang="en-US">
                <a:solidFill>
                  <a:schemeClr val="tx1"/>
                </a:solidFill>
              </a:rPr>
              <a:t>Education Specialist Transition </a:t>
            </a: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a:xfrm>
            <a:off x="1097280" y="2111828"/>
            <a:ext cx="10058400" cy="3757265"/>
          </a:xfrm>
        </p:spPr>
        <p:txBody>
          <a:bodyPr vert="horz" lIns="0" tIns="45720" rIns="0" bIns="45720" rtlCol="0" anchor="t">
            <a:normAutofit/>
          </a:bodyPr>
          <a:lstStyle/>
          <a:p>
            <a:pPr>
              <a:lnSpc>
                <a:spcPct val="100000"/>
              </a:lnSpc>
              <a:spcBef>
                <a:spcPts val="0"/>
              </a:spcBef>
              <a:spcAft>
                <a:spcPts val="1200"/>
              </a:spcAft>
              <a:buClrTx/>
              <a:buFont typeface="Arial" panose="020B0604020202020204" pitchFamily="34" charset="0"/>
              <a:buChar char="•"/>
            </a:pPr>
            <a:r>
              <a:rPr lang="en-US" sz="3200">
                <a:solidFill>
                  <a:schemeClr val="tx1"/>
                </a:solidFill>
                <a:cs typeface="Calibri"/>
              </a:rPr>
              <a:t>Plans for Implementation due October 31, 2021</a:t>
            </a:r>
          </a:p>
          <a:p>
            <a:pPr>
              <a:lnSpc>
                <a:spcPct val="100000"/>
              </a:lnSpc>
              <a:spcBef>
                <a:spcPts val="0"/>
              </a:spcBef>
              <a:spcAft>
                <a:spcPts val="1200"/>
              </a:spcAft>
              <a:buClrTx/>
              <a:buFont typeface="Arial" panose="020B0604020202020204" pitchFamily="34" charset="0"/>
              <a:buChar char="•"/>
            </a:pPr>
            <a:r>
              <a:rPr lang="en-US" sz="3200">
                <a:solidFill>
                  <a:schemeClr val="tx1"/>
                </a:solidFill>
                <a:cs typeface="Calibri"/>
              </a:rPr>
              <a:t>All programs will transition to the </a:t>
            </a:r>
            <a:r>
              <a:rPr lang="en-US" sz="3200">
                <a:solidFill>
                  <a:schemeClr val="tx1"/>
                </a:solidFill>
                <a:cs typeface="Calibri"/>
                <a:hlinkClick r:id="rId3"/>
              </a:rPr>
              <a:t>new standards and TPE </a:t>
            </a:r>
            <a:r>
              <a:rPr lang="en-US" sz="3200">
                <a:solidFill>
                  <a:schemeClr val="tx1"/>
                </a:solidFill>
                <a:cs typeface="Calibri"/>
              </a:rPr>
              <a:t>at the start of the 2022-23 academic year.</a:t>
            </a:r>
          </a:p>
          <a:p>
            <a:pPr>
              <a:lnSpc>
                <a:spcPct val="100000"/>
              </a:lnSpc>
              <a:spcBef>
                <a:spcPts val="0"/>
              </a:spcBef>
              <a:spcAft>
                <a:spcPts val="1200"/>
              </a:spcAft>
              <a:buClrTx/>
              <a:buFont typeface="Arial" panose="020B0604020202020204" pitchFamily="34" charset="0"/>
              <a:buChar char="•"/>
            </a:pPr>
            <a:r>
              <a:rPr lang="en-US" sz="3200">
                <a:solidFill>
                  <a:schemeClr val="tx1"/>
                </a:solidFill>
                <a:cs typeface="Calibri"/>
                <a:hlinkClick r:id="rId4"/>
              </a:rPr>
              <a:t>Office Hours </a:t>
            </a:r>
            <a:r>
              <a:rPr lang="en-US" sz="3200">
                <a:solidFill>
                  <a:schemeClr val="tx1"/>
                </a:solidFill>
                <a:cs typeface="Calibri"/>
              </a:rPr>
              <a:t>are offered the 2nd and 4th Mondays of the month at 10am (none in December)</a:t>
            </a:r>
          </a:p>
        </p:txBody>
      </p:sp>
      <p:sp>
        <p:nvSpPr>
          <p:cNvPr id="4" name="Slide Number Placeholder 3">
            <a:extLst>
              <a:ext uri="{FF2B5EF4-FFF2-40B4-BE49-F238E27FC236}">
                <a16:creationId xmlns:a16="http://schemas.microsoft.com/office/drawing/2014/main" id="{FD11C608-AFF6-47CE-941D-81F69C32D7D3}"/>
              </a:ext>
            </a:extLst>
          </p:cNvPr>
          <p:cNvSpPr>
            <a:spLocks noGrp="1"/>
          </p:cNvSpPr>
          <p:nvPr>
            <p:ph type="sldNum" sz="quarter" idx="12"/>
          </p:nvPr>
        </p:nvSpPr>
        <p:spPr>
          <a:xfrm>
            <a:off x="10620124" y="6421403"/>
            <a:ext cx="1312025" cy="365125"/>
          </a:xfrm>
        </p:spPr>
        <p:txBody>
          <a:bodyPr/>
          <a:lstStyle/>
          <a:p>
            <a:r>
              <a:rPr lang="en-US" sz="2400">
                <a:solidFill>
                  <a:schemeClr val="tx1"/>
                </a:solidFill>
              </a:rPr>
              <a:t>3</a:t>
            </a:r>
          </a:p>
        </p:txBody>
      </p:sp>
    </p:spTree>
    <p:extLst>
      <p:ext uri="{BB962C8B-B14F-4D97-AF65-F5344CB8AC3E}">
        <p14:creationId xmlns:p14="http://schemas.microsoft.com/office/powerpoint/2010/main" val="310429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p:txBody>
          <a:bodyPr/>
          <a:lstStyle/>
          <a:p>
            <a:r>
              <a:rPr lang="en-US">
                <a:solidFill>
                  <a:schemeClr val="tx1"/>
                </a:solidFill>
              </a:rPr>
              <a:t>Education Specialist Transition</a:t>
            </a: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a:xfrm>
            <a:off x="1097280" y="1924050"/>
            <a:ext cx="10058400" cy="3945044"/>
          </a:xfrm>
        </p:spPr>
        <p:txBody>
          <a:bodyPr vert="horz" lIns="0" tIns="45720" rIns="0" bIns="45720" rtlCol="0" anchor="t">
            <a:normAutofit/>
          </a:bodyPr>
          <a:lstStyle/>
          <a:p>
            <a:pPr>
              <a:lnSpc>
                <a:spcPct val="100000"/>
              </a:lnSpc>
              <a:spcBef>
                <a:spcPts val="0"/>
              </a:spcBef>
              <a:spcAft>
                <a:spcPts val="1200"/>
              </a:spcAft>
              <a:buClrTx/>
              <a:buFont typeface="Arial" panose="020B0604020202020204" pitchFamily="34" charset="0"/>
              <a:buChar char="•"/>
            </a:pPr>
            <a:r>
              <a:rPr lang="en-US" sz="2400">
                <a:solidFill>
                  <a:schemeClr val="tx1"/>
                </a:solidFill>
                <a:cs typeface="Calibri"/>
              </a:rPr>
              <a:t>Significant changes include:</a:t>
            </a:r>
          </a:p>
          <a:p>
            <a:pPr marL="383540" lvl="1">
              <a:lnSpc>
                <a:spcPct val="100000"/>
              </a:lnSpc>
              <a:spcBef>
                <a:spcPts val="0"/>
              </a:spcBef>
              <a:spcAft>
                <a:spcPts val="1200"/>
              </a:spcAft>
              <a:buClrTx/>
              <a:buFont typeface="Arial" panose="020B0604020202020204" pitchFamily="34" charset="0"/>
              <a:buChar char="•"/>
            </a:pPr>
            <a:r>
              <a:rPr lang="en-US" sz="2400">
                <a:solidFill>
                  <a:schemeClr val="tx1"/>
                </a:solidFill>
                <a:cs typeface="Calibri"/>
              </a:rPr>
              <a:t>Education Specialist candidates must take and pass a Commission-approved Education Specialist Teaching Performance Assessment.</a:t>
            </a:r>
          </a:p>
          <a:p>
            <a:pPr marL="383540" lvl="1">
              <a:lnSpc>
                <a:spcPct val="100000"/>
              </a:lnSpc>
              <a:spcBef>
                <a:spcPts val="0"/>
              </a:spcBef>
              <a:spcAft>
                <a:spcPts val="1200"/>
              </a:spcAft>
              <a:buClrTx/>
              <a:buFont typeface="Arial" panose="020B0604020202020204" pitchFamily="34" charset="0"/>
              <a:buChar char="•"/>
            </a:pPr>
            <a:r>
              <a:rPr lang="en-US" sz="2400">
                <a:solidFill>
                  <a:schemeClr val="tx1"/>
                </a:solidFill>
                <a:cs typeface="Calibri"/>
              </a:rPr>
              <a:t>Both the MMSN and ESN credential have authorization statements that authorize the holder to provide services to students in similar disability categories which means there is new content to both programs.</a:t>
            </a:r>
          </a:p>
          <a:p>
            <a:pPr marL="383540" lvl="1">
              <a:lnSpc>
                <a:spcPct val="100000"/>
              </a:lnSpc>
              <a:spcBef>
                <a:spcPts val="0"/>
              </a:spcBef>
              <a:spcAft>
                <a:spcPts val="1200"/>
              </a:spcAft>
              <a:buClrTx/>
              <a:buFont typeface="Arial" panose="020B0604020202020204" pitchFamily="34" charset="0"/>
              <a:buChar char="•"/>
            </a:pPr>
            <a:r>
              <a:rPr lang="en-US" sz="2400">
                <a:solidFill>
                  <a:schemeClr val="tx1"/>
                </a:solidFill>
                <a:cs typeface="Calibri"/>
              </a:rPr>
              <a:t>Clinical practice now has a required number of hours – 600 including 200 hours in general and special education settings.</a:t>
            </a:r>
          </a:p>
        </p:txBody>
      </p:sp>
      <p:sp>
        <p:nvSpPr>
          <p:cNvPr id="4" name="Slide Number Placeholder 3">
            <a:extLst>
              <a:ext uri="{FF2B5EF4-FFF2-40B4-BE49-F238E27FC236}">
                <a16:creationId xmlns:a16="http://schemas.microsoft.com/office/drawing/2014/main" id="{72088218-AEF0-433B-8016-2143A7FD2B0B}"/>
              </a:ext>
            </a:extLst>
          </p:cNvPr>
          <p:cNvSpPr>
            <a:spLocks noGrp="1"/>
          </p:cNvSpPr>
          <p:nvPr>
            <p:ph type="sldNum" sz="quarter" idx="12"/>
          </p:nvPr>
        </p:nvSpPr>
        <p:spPr>
          <a:xfrm>
            <a:off x="10620124" y="6421403"/>
            <a:ext cx="1312025" cy="365125"/>
          </a:xfrm>
        </p:spPr>
        <p:txBody>
          <a:bodyPr/>
          <a:lstStyle/>
          <a:p>
            <a:r>
              <a:rPr lang="en-US" sz="2400">
                <a:solidFill>
                  <a:schemeClr val="tx1"/>
                </a:solidFill>
              </a:rPr>
              <a:t>4</a:t>
            </a:r>
          </a:p>
        </p:txBody>
      </p:sp>
    </p:spTree>
    <p:extLst>
      <p:ext uri="{BB962C8B-B14F-4D97-AF65-F5344CB8AC3E}">
        <p14:creationId xmlns:p14="http://schemas.microsoft.com/office/powerpoint/2010/main" val="950793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chemeClr val="tx1"/>
                </a:solidFill>
              </a:rPr>
              <a:t>Future Authorization Statements (summer/fall 2022)</a:t>
            </a:r>
          </a:p>
        </p:txBody>
      </p:sp>
      <p:sp>
        <p:nvSpPr>
          <p:cNvPr id="3" name="Content Placeholder 2"/>
          <p:cNvSpPr>
            <a:spLocks noGrp="1"/>
          </p:cNvSpPr>
          <p:nvPr>
            <p:ph sz="half" idx="1"/>
          </p:nvPr>
        </p:nvSpPr>
        <p:spPr/>
        <p:txBody>
          <a:bodyPr/>
          <a:lstStyle/>
          <a:p>
            <a:r>
              <a:rPr lang="en-US">
                <a:solidFill>
                  <a:schemeClr val="tx1"/>
                </a:solidFill>
              </a:rPr>
              <a:t>New authorization statements focus on student needs in addition to the disability categories.</a:t>
            </a:r>
          </a:p>
          <a:p>
            <a:endParaRPr lang="en-US">
              <a:solidFill>
                <a:schemeClr val="tx1"/>
              </a:solidFill>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MMD = Mild/Moderate Disabilities</a:t>
            </a:r>
            <a:endParaRPr lang="en-US" sz="2400">
              <a:solidFill>
                <a:schemeClr val="tx1"/>
              </a:solidFill>
              <a:latin typeface="Times New Roman" panose="02020603050405020304" pitchFamily="18" charset="0"/>
              <a:ea typeface="Times New Roman" panose="02020603050405020304" pitchFamily="18" charset="0"/>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MMSN = Mild to Moderate Support Needs</a:t>
            </a:r>
            <a:endParaRPr lang="en-US" sz="2400">
              <a:solidFill>
                <a:schemeClr val="tx1"/>
              </a:solidFill>
              <a:latin typeface="Times New Roman" panose="02020603050405020304" pitchFamily="18" charset="0"/>
              <a:ea typeface="Times New Roman" panose="02020603050405020304" pitchFamily="18" charset="0"/>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MSD = Moderate/Severe Disabilities</a:t>
            </a:r>
            <a:endParaRPr lang="en-US" sz="2400">
              <a:solidFill>
                <a:schemeClr val="tx1"/>
              </a:solidFill>
              <a:latin typeface="Times New Roman" panose="02020603050405020304" pitchFamily="18" charset="0"/>
              <a:ea typeface="Times New Roman" panose="02020603050405020304" pitchFamily="18" charset="0"/>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ESN = Extensive Support Needs</a:t>
            </a:r>
            <a:endParaRPr lang="en-US" sz="2400">
              <a:solidFill>
                <a:schemeClr val="tx1"/>
              </a:solidFill>
              <a:latin typeface="Times New Roman" panose="02020603050405020304" pitchFamily="18" charset="0"/>
              <a:ea typeface="Times New Roman" panose="02020603050405020304" pitchFamily="18" charset="0"/>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ECSE = Early Childhood Special Education</a:t>
            </a:r>
            <a:endParaRPr lang="en-US" sz="2400">
              <a:solidFill>
                <a:schemeClr val="tx1"/>
              </a:solidFill>
              <a:latin typeface="Times New Roman" panose="02020603050405020304" pitchFamily="18" charset="0"/>
              <a:ea typeface="Times New Roman" panose="02020603050405020304" pitchFamily="18" charset="0"/>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DHH = Deaf and Hard of Hearing</a:t>
            </a:r>
            <a:endParaRPr lang="en-US" sz="2400">
              <a:solidFill>
                <a:schemeClr val="tx1"/>
              </a:solidFill>
              <a:latin typeface="Times New Roman" panose="02020603050405020304" pitchFamily="18" charset="0"/>
              <a:ea typeface="Times New Roman" panose="02020603050405020304" pitchFamily="18" charset="0"/>
            </a:endParaRPr>
          </a:p>
          <a:p>
            <a:pPr marL="251460" marR="0" indent="-342900">
              <a:spcBef>
                <a:spcPts val="0"/>
              </a:spcBef>
              <a:spcAft>
                <a:spcPts val="0"/>
              </a:spcAft>
              <a:buFont typeface="Arial" panose="020B0604020202020204" pitchFamily="34" charset="0"/>
              <a:buChar char="•"/>
            </a:pPr>
            <a:r>
              <a:rPr lang="en-US">
                <a:solidFill>
                  <a:schemeClr val="tx1"/>
                </a:solidFill>
                <a:latin typeface="Calibri" panose="020F0502020204030204" pitchFamily="34" charset="0"/>
                <a:ea typeface="Times New Roman" panose="02020603050405020304" pitchFamily="18" charset="0"/>
                <a:cs typeface="Times New Roman" panose="02020603050405020304" pitchFamily="18" charset="0"/>
              </a:rPr>
              <a:t>VI = Visual Impairments</a:t>
            </a:r>
            <a:endParaRPr lang="en-US" sz="2400">
              <a:solidFill>
                <a:schemeClr val="tx1"/>
              </a:solidFill>
              <a:latin typeface="Times New Roman" panose="02020603050405020304" pitchFamily="18" charset="0"/>
              <a:ea typeface="Times New Roman" panose="02020603050405020304" pitchFamily="18" charset="0"/>
            </a:endParaRPr>
          </a:p>
          <a:p>
            <a:endParaRPr lang="en-US"/>
          </a:p>
        </p:txBody>
      </p:sp>
      <p:graphicFrame>
        <p:nvGraphicFramePr>
          <p:cNvPr id="6" name="Content Placeholder 5"/>
          <p:cNvGraphicFramePr>
            <a:graphicFrameLocks noGrp="1"/>
          </p:cNvGraphicFramePr>
          <p:nvPr>
            <p:ph sz="half" idx="2"/>
          </p:nvPr>
        </p:nvGraphicFramePr>
        <p:xfrm>
          <a:off x="6218554" y="1887766"/>
          <a:ext cx="4937126" cy="3681812"/>
        </p:xfrm>
        <a:graphic>
          <a:graphicData uri="http://schemas.openxmlformats.org/drawingml/2006/table">
            <a:tbl>
              <a:tblPr firstRow="1" firstCol="1" bandRow="1"/>
              <a:tblGrid>
                <a:gridCol w="770959">
                  <a:extLst>
                    <a:ext uri="{9D8B030D-6E8A-4147-A177-3AD203B41FA5}">
                      <a16:colId xmlns:a16="http://schemas.microsoft.com/office/drawing/2014/main" val="1058793847"/>
                    </a:ext>
                  </a:extLst>
                </a:gridCol>
                <a:gridCol w="484713">
                  <a:extLst>
                    <a:ext uri="{9D8B030D-6E8A-4147-A177-3AD203B41FA5}">
                      <a16:colId xmlns:a16="http://schemas.microsoft.com/office/drawing/2014/main" val="922249861"/>
                    </a:ext>
                  </a:extLst>
                </a:gridCol>
                <a:gridCol w="522986">
                  <a:extLst>
                    <a:ext uri="{9D8B030D-6E8A-4147-A177-3AD203B41FA5}">
                      <a16:colId xmlns:a16="http://schemas.microsoft.com/office/drawing/2014/main" val="3403735681"/>
                    </a:ext>
                  </a:extLst>
                </a:gridCol>
                <a:gridCol w="484711">
                  <a:extLst>
                    <a:ext uri="{9D8B030D-6E8A-4147-A177-3AD203B41FA5}">
                      <a16:colId xmlns:a16="http://schemas.microsoft.com/office/drawing/2014/main" val="2013775641"/>
                    </a:ext>
                  </a:extLst>
                </a:gridCol>
                <a:gridCol w="563188">
                  <a:extLst>
                    <a:ext uri="{9D8B030D-6E8A-4147-A177-3AD203B41FA5}">
                      <a16:colId xmlns:a16="http://schemas.microsoft.com/office/drawing/2014/main" val="2187135602"/>
                    </a:ext>
                  </a:extLst>
                </a:gridCol>
                <a:gridCol w="484711">
                  <a:extLst>
                    <a:ext uri="{9D8B030D-6E8A-4147-A177-3AD203B41FA5}">
                      <a16:colId xmlns:a16="http://schemas.microsoft.com/office/drawing/2014/main" val="592640055"/>
                    </a:ext>
                  </a:extLst>
                </a:gridCol>
                <a:gridCol w="563188">
                  <a:extLst>
                    <a:ext uri="{9D8B030D-6E8A-4147-A177-3AD203B41FA5}">
                      <a16:colId xmlns:a16="http://schemas.microsoft.com/office/drawing/2014/main" val="30191925"/>
                    </a:ext>
                  </a:extLst>
                </a:gridCol>
                <a:gridCol w="531335">
                  <a:extLst>
                    <a:ext uri="{9D8B030D-6E8A-4147-A177-3AD203B41FA5}">
                      <a16:colId xmlns:a16="http://schemas.microsoft.com/office/drawing/2014/main" val="298503655"/>
                    </a:ext>
                  </a:extLst>
                </a:gridCol>
                <a:gridCol w="531335">
                  <a:extLst>
                    <a:ext uri="{9D8B030D-6E8A-4147-A177-3AD203B41FA5}">
                      <a16:colId xmlns:a16="http://schemas.microsoft.com/office/drawing/2014/main" val="613646737"/>
                    </a:ext>
                  </a:extLst>
                </a:gridCol>
              </a:tblGrid>
              <a:tr h="446534">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Federal Disability Category</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MMD (Current)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MMSN (Future)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MSD (Current)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ESN (Future)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ECSE (Current)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ECSE (Future)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DHH (Current &amp; Future)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VI</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(Current &amp; Future)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185566"/>
                  </a:ext>
                </a:extLst>
              </a:tr>
              <a:tr h="111634">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Autism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449980"/>
                  </a:ext>
                </a:extLst>
              </a:tr>
              <a:tr h="111634">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Deaf-blindness</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7831928"/>
                  </a:ext>
                </a:extLst>
              </a:tr>
              <a:tr h="111634">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Deafness</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463514"/>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Developmental Delay</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246331"/>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Emotional Disturbance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94407"/>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Hearing Impairment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726127"/>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Intellectual Disability</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8891359"/>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Multiple Disabilities</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804431"/>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Orthopedic Impairment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497271"/>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Other Health Impairment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198414"/>
                  </a:ext>
                </a:extLst>
              </a:tr>
              <a:tr h="334901">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Specific Learning Disability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3953161"/>
                  </a:ext>
                </a:extLst>
              </a:tr>
              <a:tr h="223267">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Traumatic Brain Injury</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01652"/>
                  </a:ext>
                </a:extLst>
              </a:tr>
              <a:tr h="553038">
                <a:tc>
                  <a:txBody>
                    <a:bodyPr/>
                    <a:lstStyle/>
                    <a:p>
                      <a:pPr marL="0" marR="0" algn="l">
                        <a:spcBef>
                          <a:spcPts val="0"/>
                        </a:spcBef>
                        <a:spcAft>
                          <a:spcPts val="0"/>
                        </a:spcAft>
                      </a:pPr>
                      <a:r>
                        <a:rPr lang="en-US" sz="800">
                          <a:effectLst/>
                          <a:latin typeface="Calibri" panose="020F0502020204030204" pitchFamily="34" charset="0"/>
                          <a:ea typeface="Times New Roman" panose="02020603050405020304" pitchFamily="18" charset="0"/>
                          <a:cs typeface="Times New Roman" panose="02020603050405020304" pitchFamily="18" charset="0"/>
                        </a:rPr>
                        <a:t>Visual impairment, including blindness</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856" marR="49856"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6663038"/>
                  </a:ext>
                </a:extLst>
              </a:tr>
            </a:tbl>
          </a:graphicData>
        </a:graphic>
      </p:graphicFrame>
      <p:sp>
        <p:nvSpPr>
          <p:cNvPr id="5" name="Slide Number Placeholder 4"/>
          <p:cNvSpPr>
            <a:spLocks noGrp="1"/>
          </p:cNvSpPr>
          <p:nvPr>
            <p:ph type="sldNum" sz="quarter" idx="12"/>
          </p:nvPr>
        </p:nvSpPr>
        <p:spPr>
          <a:xfrm>
            <a:off x="11155680" y="6459785"/>
            <a:ext cx="767031" cy="365125"/>
          </a:xfrm>
        </p:spPr>
        <p:txBody>
          <a:bodyPr/>
          <a:lstStyle/>
          <a:p>
            <a:r>
              <a:rPr lang="en-US" sz="2000">
                <a:solidFill>
                  <a:schemeClr val="tx1"/>
                </a:solidFill>
              </a:rPr>
              <a:t>5</a:t>
            </a:r>
          </a:p>
        </p:txBody>
      </p:sp>
    </p:spTree>
    <p:extLst>
      <p:ext uri="{BB962C8B-B14F-4D97-AF65-F5344CB8AC3E}">
        <p14:creationId xmlns:p14="http://schemas.microsoft.com/office/powerpoint/2010/main" val="102944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6E1A5-B141-4E14-9811-9E6424086011}"/>
              </a:ext>
            </a:extLst>
          </p:cNvPr>
          <p:cNvSpPr>
            <a:spLocks noGrp="1"/>
          </p:cNvSpPr>
          <p:nvPr>
            <p:ph type="title"/>
          </p:nvPr>
        </p:nvSpPr>
        <p:spPr/>
        <p:txBody>
          <a:bodyPr/>
          <a:lstStyle/>
          <a:p>
            <a:r>
              <a:rPr lang="en-US"/>
              <a:t>Bilingual Standards and Transition</a:t>
            </a:r>
          </a:p>
        </p:txBody>
      </p:sp>
      <p:sp>
        <p:nvSpPr>
          <p:cNvPr id="3" name="Content Placeholder 2">
            <a:extLst>
              <a:ext uri="{FF2B5EF4-FFF2-40B4-BE49-F238E27FC236}">
                <a16:creationId xmlns:a16="http://schemas.microsoft.com/office/drawing/2014/main" id="{E6FB851F-42CE-45FC-99B4-7265896ABF66}"/>
              </a:ext>
            </a:extLst>
          </p:cNvPr>
          <p:cNvSpPr>
            <a:spLocks noGrp="1"/>
          </p:cNvSpPr>
          <p:nvPr>
            <p:ph idx="1"/>
          </p:nvPr>
        </p:nvSpPr>
        <p:spPr>
          <a:xfrm>
            <a:off x="1257300" y="1845733"/>
            <a:ext cx="10564586" cy="4123745"/>
          </a:xfrm>
        </p:spPr>
        <p:txBody>
          <a:bodyPr vert="horz" lIns="0" tIns="45720" rIns="0" bIns="45720" rtlCol="0" anchor="t">
            <a:normAutofit/>
          </a:bodyPr>
          <a:lstStyle/>
          <a:p>
            <a:r>
              <a:rPr lang="en-US" sz="2800">
                <a:cs typeface="Calibri"/>
              </a:rPr>
              <a:t>Proposed Revised Standards Organized by</a:t>
            </a:r>
          </a:p>
          <a:p>
            <a:pPr marL="383540" lvl="1"/>
            <a:r>
              <a:rPr lang="en-US" sz="2600">
                <a:cs typeface="Calibri"/>
              </a:rPr>
              <a:t>Program Design</a:t>
            </a:r>
          </a:p>
          <a:p>
            <a:pPr marL="383540" lvl="1"/>
            <a:r>
              <a:rPr lang="en-US" sz="2600">
                <a:cs typeface="Calibri"/>
              </a:rPr>
              <a:t>Preparing Candidates toward Mastery of  the Bilingual Teaching Performance Expectations (BTPEs) </a:t>
            </a:r>
          </a:p>
          <a:p>
            <a:pPr marL="566420" lvl="2"/>
            <a:r>
              <a:rPr lang="en-US" sz="2200">
                <a:cs typeface="Calibri"/>
              </a:rPr>
              <a:t>BTPE domains aligned to and build upon the six domains of the universal TPEs and CSTPs</a:t>
            </a:r>
          </a:p>
          <a:p>
            <a:pPr marL="383540" lvl="1"/>
            <a:r>
              <a:rPr lang="en-US" sz="2600">
                <a:cs typeface="Calibri"/>
              </a:rPr>
              <a:t>Field Experience</a:t>
            </a:r>
          </a:p>
          <a:p>
            <a:pPr marL="383540" lvl="1"/>
            <a:r>
              <a:rPr lang="en-US" sz="2600">
                <a:cs typeface="Calibri"/>
              </a:rPr>
              <a:t>Monitoring, Supporting, and Assessing Candidate Progress towards Meeting Program Requirements</a:t>
            </a:r>
          </a:p>
          <a:p>
            <a:pPr marL="383540" lvl="1"/>
            <a:r>
              <a:rPr lang="en-US" sz="2600">
                <a:cs typeface="Calibri"/>
              </a:rPr>
              <a:t>Assessment of Candidate Competence</a:t>
            </a:r>
          </a:p>
        </p:txBody>
      </p:sp>
      <p:sp>
        <p:nvSpPr>
          <p:cNvPr id="4" name="Slide Number Placeholder 3">
            <a:extLst>
              <a:ext uri="{FF2B5EF4-FFF2-40B4-BE49-F238E27FC236}">
                <a16:creationId xmlns:a16="http://schemas.microsoft.com/office/drawing/2014/main" id="{91A6611C-90A9-46F4-9C5F-381AE6722FAF}"/>
              </a:ext>
            </a:extLst>
          </p:cNvPr>
          <p:cNvSpPr>
            <a:spLocks noGrp="1"/>
          </p:cNvSpPr>
          <p:nvPr>
            <p:ph type="sldNum" sz="quarter" idx="12"/>
          </p:nvPr>
        </p:nvSpPr>
        <p:spPr>
          <a:xfrm>
            <a:off x="10620124" y="6421403"/>
            <a:ext cx="1312025" cy="365125"/>
          </a:xfrm>
        </p:spPr>
        <p:txBody>
          <a:bodyPr/>
          <a:lstStyle/>
          <a:p>
            <a:r>
              <a:rPr lang="en-US" sz="2400">
                <a:solidFill>
                  <a:schemeClr val="tx1"/>
                </a:solidFill>
              </a:rPr>
              <a:t>11</a:t>
            </a:r>
          </a:p>
        </p:txBody>
      </p:sp>
    </p:spTree>
    <p:extLst>
      <p:ext uri="{BB962C8B-B14F-4D97-AF65-F5344CB8AC3E}">
        <p14:creationId xmlns:p14="http://schemas.microsoft.com/office/powerpoint/2010/main" val="1513125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313EA-A3A5-495C-99B4-A3BEB761EFB3}"/>
              </a:ext>
            </a:extLst>
          </p:cNvPr>
          <p:cNvSpPr>
            <a:spLocks noGrp="1"/>
          </p:cNvSpPr>
          <p:nvPr>
            <p:ph type="title"/>
          </p:nvPr>
        </p:nvSpPr>
        <p:spPr/>
        <p:txBody>
          <a:bodyPr/>
          <a:lstStyle/>
          <a:p>
            <a:r>
              <a:rPr lang="en-US">
                <a:solidFill>
                  <a:schemeClr val="tx1"/>
                </a:solidFill>
              </a:rPr>
              <a:t>Bilingual Standards and Transition</a:t>
            </a:r>
          </a:p>
        </p:txBody>
      </p:sp>
      <p:sp>
        <p:nvSpPr>
          <p:cNvPr id="5" name="Content Placeholder 4">
            <a:extLst>
              <a:ext uri="{FF2B5EF4-FFF2-40B4-BE49-F238E27FC236}">
                <a16:creationId xmlns:a16="http://schemas.microsoft.com/office/drawing/2014/main" id="{CB966A59-40BE-4ECD-9E2A-978B6146237B}"/>
              </a:ext>
            </a:extLst>
          </p:cNvPr>
          <p:cNvSpPr>
            <a:spLocks noGrp="1"/>
          </p:cNvSpPr>
          <p:nvPr>
            <p:ph idx="1"/>
          </p:nvPr>
        </p:nvSpPr>
        <p:spPr/>
        <p:txBody>
          <a:bodyPr vert="horz" lIns="0" tIns="45720" rIns="0" bIns="45720" rtlCol="0" anchor="t">
            <a:normAutofit fontScale="92500" lnSpcReduction="20000"/>
          </a:bodyPr>
          <a:lstStyle/>
          <a:p>
            <a:pPr marL="55880" indent="0">
              <a:lnSpc>
                <a:spcPct val="100000"/>
              </a:lnSpc>
              <a:spcBef>
                <a:spcPts val="0"/>
              </a:spcBef>
              <a:spcAft>
                <a:spcPts val="1200"/>
              </a:spcAft>
              <a:buClrTx/>
              <a:buNone/>
            </a:pPr>
            <a:r>
              <a:rPr lang="en-US" sz="3600">
                <a:solidFill>
                  <a:schemeClr val="tx1"/>
                </a:solidFill>
                <a:cs typeface="Calibri" panose="020F0502020204030204"/>
              </a:rPr>
              <a:t>After Commission adoption of revised standards</a:t>
            </a:r>
          </a:p>
          <a:p>
            <a:pPr marL="627380" indent="-571500">
              <a:lnSpc>
                <a:spcPct val="100000"/>
              </a:lnSpc>
              <a:spcBef>
                <a:spcPts val="0"/>
              </a:spcBef>
              <a:spcAft>
                <a:spcPts val="1200"/>
              </a:spcAft>
              <a:buClrTx/>
              <a:buFont typeface="Arial" panose="020F0502020204030204" pitchFamily="34" charset="0"/>
              <a:buChar char="•"/>
            </a:pPr>
            <a:r>
              <a:rPr lang="en-US" sz="3600">
                <a:solidFill>
                  <a:schemeClr val="tx1"/>
                </a:solidFill>
                <a:cs typeface="Calibri" panose="020F0502020204030204"/>
              </a:rPr>
              <a:t>Technical Assistance provided to the field on revised program standards and BTPEs.</a:t>
            </a:r>
          </a:p>
          <a:p>
            <a:pPr marL="627380" indent="-571500">
              <a:lnSpc>
                <a:spcPct val="100000"/>
              </a:lnSpc>
              <a:spcBef>
                <a:spcPts val="0"/>
              </a:spcBef>
              <a:spcAft>
                <a:spcPts val="1200"/>
              </a:spcAft>
              <a:buClrTx/>
              <a:buFont typeface="Arial" panose="020F0502020204030204" pitchFamily="34" charset="0"/>
              <a:buChar char="•"/>
            </a:pPr>
            <a:r>
              <a:rPr lang="en-US" sz="3600">
                <a:solidFill>
                  <a:schemeClr val="tx1"/>
                </a:solidFill>
                <a:cs typeface="Calibri" panose="020F0502020204030204"/>
              </a:rPr>
              <a:t>Institutions submit a Transition Plan identifying program modifications.</a:t>
            </a:r>
          </a:p>
          <a:p>
            <a:pPr marL="627380" indent="-571500">
              <a:lnSpc>
                <a:spcPct val="100000"/>
              </a:lnSpc>
              <a:spcBef>
                <a:spcPts val="0"/>
              </a:spcBef>
              <a:spcAft>
                <a:spcPts val="1200"/>
              </a:spcAft>
              <a:buClrTx/>
              <a:buFont typeface="Arial" panose="020F0502020204030204" pitchFamily="34" charset="0"/>
              <a:buChar char="•"/>
            </a:pPr>
            <a:r>
              <a:rPr lang="en-US" sz="3600">
                <a:solidFill>
                  <a:schemeClr val="tx1"/>
                </a:solidFill>
                <a:cs typeface="Calibri" panose="020F0502020204030204"/>
              </a:rPr>
              <a:t>Within 1-2 years of Commission adoption, all approved programs are aligned to the revised program standards and BTPEs.</a:t>
            </a:r>
          </a:p>
          <a:p>
            <a:pPr marL="627380" indent="-571500">
              <a:lnSpc>
                <a:spcPct val="100000"/>
              </a:lnSpc>
              <a:spcBef>
                <a:spcPts val="0"/>
              </a:spcBef>
              <a:spcAft>
                <a:spcPts val="1200"/>
              </a:spcAft>
              <a:buClrTx/>
              <a:buFont typeface="Arial" panose="020F0502020204030204" pitchFamily="34" charset="0"/>
              <a:buChar char="•"/>
            </a:pPr>
            <a:endParaRPr lang="en-US" sz="3600">
              <a:solidFill>
                <a:schemeClr val="tx1"/>
              </a:solidFill>
              <a:cs typeface="Calibri" panose="020F0502020204030204"/>
            </a:endParaRPr>
          </a:p>
        </p:txBody>
      </p:sp>
      <p:sp>
        <p:nvSpPr>
          <p:cNvPr id="4" name="Slide Number Placeholder 3">
            <a:extLst>
              <a:ext uri="{FF2B5EF4-FFF2-40B4-BE49-F238E27FC236}">
                <a16:creationId xmlns:a16="http://schemas.microsoft.com/office/drawing/2014/main" id="{A9A43AF9-CBE7-4F58-A8E4-D5C71F905DC1}"/>
              </a:ext>
            </a:extLst>
          </p:cNvPr>
          <p:cNvSpPr>
            <a:spLocks noGrp="1"/>
          </p:cNvSpPr>
          <p:nvPr>
            <p:ph type="sldNum" sz="quarter" idx="12"/>
          </p:nvPr>
        </p:nvSpPr>
        <p:spPr>
          <a:xfrm>
            <a:off x="10620124" y="6421403"/>
            <a:ext cx="1312025" cy="365125"/>
          </a:xfrm>
        </p:spPr>
        <p:txBody>
          <a:bodyPr/>
          <a:lstStyle/>
          <a:p>
            <a:r>
              <a:rPr lang="en-US" sz="2400">
                <a:solidFill>
                  <a:schemeClr val="tx1"/>
                </a:solidFill>
              </a:rPr>
              <a:t>12</a:t>
            </a:r>
          </a:p>
        </p:txBody>
      </p:sp>
    </p:spTree>
    <p:extLst>
      <p:ext uri="{BB962C8B-B14F-4D97-AF65-F5344CB8AC3E}">
        <p14:creationId xmlns:p14="http://schemas.microsoft.com/office/powerpoint/2010/main" val="3843122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944C0-9BD3-4D08-AA36-2C9BB13C8EBD}"/>
              </a:ext>
            </a:extLst>
          </p:cNvPr>
          <p:cNvSpPr>
            <a:spLocks noGrp="1"/>
          </p:cNvSpPr>
          <p:nvPr>
            <p:ph type="title"/>
          </p:nvPr>
        </p:nvSpPr>
        <p:spPr/>
        <p:txBody>
          <a:bodyPr/>
          <a:lstStyle/>
          <a:p>
            <a:r>
              <a:rPr lang="en-US"/>
              <a:t>Grant Opportunities</a:t>
            </a:r>
          </a:p>
        </p:txBody>
      </p:sp>
      <p:sp>
        <p:nvSpPr>
          <p:cNvPr id="3" name="Content Placeholder 2">
            <a:extLst>
              <a:ext uri="{FF2B5EF4-FFF2-40B4-BE49-F238E27FC236}">
                <a16:creationId xmlns:a16="http://schemas.microsoft.com/office/drawing/2014/main" id="{07433265-50F0-46B3-BCDF-8504AB25F0D6}"/>
              </a:ext>
            </a:extLst>
          </p:cNvPr>
          <p:cNvSpPr>
            <a:spLocks noGrp="1"/>
          </p:cNvSpPr>
          <p:nvPr>
            <p:ph idx="1"/>
          </p:nvPr>
        </p:nvSpPr>
        <p:spPr>
          <a:xfrm>
            <a:off x="1097280" y="1845733"/>
            <a:ext cx="10058400" cy="4725663"/>
          </a:xfrm>
        </p:spPr>
        <p:txBody>
          <a:bodyPr>
            <a:normAutofit/>
          </a:bodyPr>
          <a:lstStyle/>
          <a:p>
            <a:r>
              <a:rPr lang="en-US" dirty="0">
                <a:hlinkClick r:id="rId3"/>
              </a:rPr>
              <a:t>AB 130 </a:t>
            </a:r>
            <a:r>
              <a:rPr lang="en-US" dirty="0"/>
              <a:t>Education Omnibus Trailer Budget Bill</a:t>
            </a:r>
          </a:p>
          <a:p>
            <a:r>
              <a:rPr lang="en-US" u="sng" dirty="0"/>
              <a:t>Teacher Residency Grant Program </a:t>
            </a:r>
            <a:r>
              <a:rPr lang="en-US" dirty="0"/>
              <a:t>(Section 45)</a:t>
            </a:r>
          </a:p>
          <a:p>
            <a:pPr marL="761238" lvl="2" indent="-285750"/>
            <a:r>
              <a:rPr lang="en-US" sz="2000" dirty="0"/>
              <a:t>$350 million to create or expand Teacher Residency Programs (increase of $275 million)</a:t>
            </a:r>
          </a:p>
          <a:p>
            <a:pPr marL="1126998" lvl="4" indent="-285750"/>
            <a:r>
              <a:rPr lang="en-US" sz="2000" dirty="0"/>
              <a:t>$25,000 per Teacher Resident (increase of $5,000)</a:t>
            </a:r>
          </a:p>
          <a:p>
            <a:pPr marL="1126998" lvl="4" indent="-285750"/>
            <a:r>
              <a:rPr lang="en-US" sz="2000" dirty="0"/>
              <a:t>$0.80 match for every $1.00 of grant funds</a:t>
            </a:r>
          </a:p>
          <a:p>
            <a:r>
              <a:rPr lang="en-US" u="sng" dirty="0"/>
              <a:t>Classified School Employee Teacher Credentialing Program </a:t>
            </a:r>
            <a:r>
              <a:rPr lang="en-US" dirty="0"/>
              <a:t>(Section 129)</a:t>
            </a:r>
          </a:p>
          <a:p>
            <a:pPr marL="578358" lvl="1" indent="-285750"/>
            <a:r>
              <a:rPr lang="en-US" sz="2000" dirty="0"/>
              <a:t>$125 million to recruit and support Classified staff who already hold an associate or higher degree to earn a teaching credential</a:t>
            </a:r>
          </a:p>
          <a:p>
            <a:pPr marL="944118" lvl="3" indent="-285750"/>
            <a:r>
              <a:rPr lang="en-US" sz="2000" dirty="0"/>
              <a:t>$24,000 per Classified Program participant over five years </a:t>
            </a:r>
          </a:p>
          <a:p>
            <a:pPr marL="944118" lvl="3" indent="-285750"/>
            <a:r>
              <a:rPr lang="en-US" sz="2000" dirty="0"/>
              <a:t>$4,800 per Classified Program participant per year</a:t>
            </a:r>
          </a:p>
          <a:p>
            <a:pPr marL="841248" lvl="4" indent="0">
              <a:buNone/>
            </a:pPr>
            <a:endParaRPr lang="en-US" sz="2000" dirty="0"/>
          </a:p>
          <a:p>
            <a:pPr marL="0" indent="0">
              <a:buNone/>
            </a:pPr>
            <a:endParaRPr lang="en-US" dirty="0"/>
          </a:p>
        </p:txBody>
      </p:sp>
    </p:spTree>
    <p:extLst>
      <p:ext uri="{BB962C8B-B14F-4D97-AF65-F5344CB8AC3E}">
        <p14:creationId xmlns:p14="http://schemas.microsoft.com/office/powerpoint/2010/main" val="3297332600"/>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A00C9505E3AF44BEE2BA095A360824" ma:contentTypeVersion="11" ma:contentTypeDescription="Create a new document." ma:contentTypeScope="" ma:versionID="f81468c2bff6de8366187a2bb6fc6774">
  <xsd:schema xmlns:xsd="http://www.w3.org/2001/XMLSchema" xmlns:xs="http://www.w3.org/2001/XMLSchema" xmlns:p="http://schemas.microsoft.com/office/2006/metadata/properties" xmlns:ns2="9803f46a-11bf-48f7-81fb-4a99cde79948" xmlns:ns3="4c3acd45-541a-447d-b100-853e2f4c1c0f" targetNamespace="http://schemas.microsoft.com/office/2006/metadata/properties" ma:root="true" ma:fieldsID="d8a44b4719eb1e8702ba67ed82051da6" ns2:_="" ns3:_="">
    <xsd:import namespace="9803f46a-11bf-48f7-81fb-4a99cde79948"/>
    <xsd:import namespace="4c3acd45-541a-447d-b100-853e2f4c1c0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03f46a-11bf-48f7-81fb-4a99cde799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c3acd45-541a-447d-b100-853e2f4c1c0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19BA00-B0F2-4A94-80B9-C9E601DAABC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6683472-7E8F-4D16-B588-0F2469A8D2C5}">
  <ds:schemaRefs>
    <ds:schemaRef ds:uri="4c3acd45-541a-447d-b100-853e2f4c1c0f"/>
    <ds:schemaRef ds:uri="9803f46a-11bf-48f7-81fb-4a99cde7994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3D0786A-76BC-4E36-9411-0A2944A92B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23</TotalTime>
  <Words>1573</Words>
  <Application>Microsoft Macintosh PowerPoint</Application>
  <PresentationFormat>Widescreen</PresentationFormat>
  <Paragraphs>306</Paragraphs>
  <Slides>18</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Roboto</vt:lpstr>
      <vt:lpstr>Symbol</vt:lpstr>
      <vt:lpstr>Times New Roman</vt:lpstr>
      <vt:lpstr>Wingdings</vt:lpstr>
      <vt:lpstr>Retrospect</vt:lpstr>
      <vt:lpstr>CCTE Joint Meeting  </vt:lpstr>
      <vt:lpstr>Agenda</vt:lpstr>
      <vt:lpstr>Education Specialist Transition</vt:lpstr>
      <vt:lpstr>Education Specialist Transition </vt:lpstr>
      <vt:lpstr>Education Specialist Transition</vt:lpstr>
      <vt:lpstr>Future Authorization Statements (summer/fall 2022)</vt:lpstr>
      <vt:lpstr>Bilingual Standards and Transition</vt:lpstr>
      <vt:lpstr>Bilingual Standards and Transition</vt:lpstr>
      <vt:lpstr>Grant Opportunities</vt:lpstr>
      <vt:lpstr>Grant Opportunities, continued</vt:lpstr>
      <vt:lpstr>Grant Opportunities Timelines</vt:lpstr>
      <vt:lpstr>COVID Flexibilities: AB 130</vt:lpstr>
      <vt:lpstr>COVID Flexibilities</vt:lpstr>
      <vt:lpstr>Basic Skills Requirement Options</vt:lpstr>
      <vt:lpstr>Basic Skills Requirement Options</vt:lpstr>
      <vt:lpstr>Subject Matter Requirements Options</vt:lpstr>
      <vt:lpstr>Subject Matter Options</vt:lpstr>
      <vt:lpstr>Questions and Answers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this default PPT Title</dc:title>
  <dc:creator>Bedi, Poonam</dc:creator>
  <cp:lastModifiedBy>Kennedy , VIrginia  E</cp:lastModifiedBy>
  <cp:revision>1</cp:revision>
  <dcterms:created xsi:type="dcterms:W3CDTF">2020-10-07T23:57:30Z</dcterms:created>
  <dcterms:modified xsi:type="dcterms:W3CDTF">2021-10-21T05:04:36Z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0x010100B8A00C9505E3AF44BEE2BA095A360824</vt:lpwstr>
  </property>
</Properties>
</file>