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sldIdLst>
    <p:sldId id="256" r:id="rId5"/>
    <p:sldId id="277" r:id="rId6"/>
    <p:sldId id="260" r:id="rId7"/>
    <p:sldId id="275" r:id="rId8"/>
    <p:sldId id="298" r:id="rId9"/>
    <p:sldId id="296" r:id="rId10"/>
    <p:sldId id="279" r:id="rId11"/>
    <p:sldId id="264" r:id="rId12"/>
    <p:sldId id="261" r:id="rId13"/>
    <p:sldId id="262" r:id="rId14"/>
    <p:sldId id="263" r:id="rId15"/>
    <p:sldId id="276" r:id="rId16"/>
    <p:sldId id="281" r:id="rId17"/>
    <p:sldId id="282" r:id="rId18"/>
    <p:sldId id="284" r:id="rId19"/>
    <p:sldId id="305" r:id="rId20"/>
    <p:sldId id="280" r:id="rId21"/>
    <p:sldId id="283" r:id="rId22"/>
    <p:sldId id="285" r:id="rId23"/>
    <p:sldId id="286" r:id="rId24"/>
    <p:sldId id="292" r:id="rId25"/>
    <p:sldId id="293" r:id="rId26"/>
    <p:sldId id="294" r:id="rId27"/>
    <p:sldId id="295" r:id="rId28"/>
    <p:sldId id="299" r:id="rId29"/>
    <p:sldId id="300" r:id="rId30"/>
    <p:sldId id="301" r:id="rId31"/>
    <p:sldId id="302" r:id="rId32"/>
    <p:sldId id="303" r:id="rId33"/>
    <p:sldId id="304" r:id="rId34"/>
    <p:sldId id="278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66BF3-FD34-4971-AD82-1840DADB1583}" v="14" dt="2025-10-16T20:41:08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7"/>
  </p:normalViewPr>
  <p:slideViewPr>
    <p:cSldViewPr snapToGrid="0">
      <p:cViewPr varScale="1">
        <p:scale>
          <a:sx n="115" d="100"/>
          <a:sy n="115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A3F14-658D-4E7A-8FA5-EF0F366DD686}" type="datetimeFigureOut">
              <a:t>10/25/25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84485-E9CF-44A8-B9A6-0FC7668792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9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2d08429939_2_7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275" tIns="93275" rIns="93275" bIns="93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Adam</a:t>
            </a:r>
            <a:endParaRPr/>
          </a:p>
        </p:txBody>
      </p:sp>
      <p:sp>
        <p:nvSpPr>
          <p:cNvPr id="151" name="Google Shape;151;g32d08429939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87156CDD-0E51-035B-EE76-DF7F7E605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F950F003-64EB-87AD-55C5-1878DF178E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32706DF5-1A46-C24F-D973-043594500B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047D63D8-33BA-244C-A03F-2F3BB26F569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1364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91AFBAF9-89E9-5702-C6BD-B7D3AAEAA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DB8D767D-B8D8-E2A3-D7EB-04C2AA3C23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D88C80CE-BE0A-9AFC-98EA-F11E0C1D03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59743C1-74FF-D9F8-202E-983096F0E4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022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F720D2F5-708E-4E55-61A9-BA2262D62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CA05ADF4-9614-6EF9-2801-B210A20FCB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01AAB0FE-AFD3-8449-6AAC-A391D27693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Juliet</a:t>
            </a: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275CA25-305D-7E87-84BA-F6CC06D7B16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1698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AE50E0FB-F48A-8F59-D515-979FBA71A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DDF23FFF-3CCA-C92F-E43C-79A7D9D80F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38ED5D79-2364-ABA6-F665-4E8B52EA7E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7D2C75BB-2A97-D89A-0261-B99E77FEBC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648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4C3E1675-F8A3-6AD4-AD2A-A61271BD2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79E1E300-E06B-3283-7454-72E0EB4988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A2A4C18B-B45B-6DD2-C090-6A1D89C9BC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013014A7-C92A-68B5-29C1-2412B4AABB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6220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BA2B269D-0E78-CEB4-6D23-909049F7B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15F42DAA-D222-8F57-2D0D-A27E21EE99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F10C44CE-D84F-26C5-2C24-8F1DFE95AC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E10E65D1-C2FC-5CD9-21B5-39121750915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053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BAADDA4F-65B0-90BE-A59C-8BC1FEFB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F7015C05-23B9-E95B-16AA-BE4DDFDA88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A0B79641-EDAD-9F9A-E1DD-99ACEAC9E9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50F56BFF-BB93-AFEE-F21B-CD257458BE1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7189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C62F5EE7-9FC6-A553-0775-BE1C5418A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D6138307-C5C7-A975-7CF4-30D21A0099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C227084D-17B0-7CEE-0621-BDD0BB44D1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38210087-D632-2415-6750-29520138AC8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62419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37FC5FE1-842F-A3BC-0EF6-2842C6AC3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569633C0-A8E0-F05F-93DB-A1A1FB2BEC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4CFC0680-A6A2-0863-06A1-A4FACB35AB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CBD83C10-D5A8-C4F9-CA9F-5140D3A805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43142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AC7EF0AA-E385-3783-7660-52BD3BD2D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8E54C4C0-09A3-5CA7-BE6A-CDAFCAE5E3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9BC33CEB-06E4-2E59-21F3-07BD59B6C0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AD5E8368-1CF5-FA1B-8442-98E1F74A5BD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230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>
          <a:extLst>
            <a:ext uri="{FF2B5EF4-FFF2-40B4-BE49-F238E27FC236}">
              <a16:creationId xmlns:a16="http://schemas.microsoft.com/office/drawing/2014/main" id="{DC94DC9B-C28C-46FA-CA33-09AA1377D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7de79609b_0_2:notes">
            <a:extLst>
              <a:ext uri="{FF2B5EF4-FFF2-40B4-BE49-F238E27FC236}">
                <a16:creationId xmlns:a16="http://schemas.microsoft.com/office/drawing/2014/main" id="{90F386C6-E66A-59CD-BFB8-DC69AF63C2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47de79609b_0_2:notes">
            <a:extLst>
              <a:ext uri="{FF2B5EF4-FFF2-40B4-BE49-F238E27FC236}">
                <a16:creationId xmlns:a16="http://schemas.microsoft.com/office/drawing/2014/main" id="{D2B381F3-7282-0AE0-B949-B1AC589456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Adam</a:t>
            </a:r>
            <a:endParaRPr/>
          </a:p>
        </p:txBody>
      </p:sp>
      <p:sp>
        <p:nvSpPr>
          <p:cNvPr id="160" name="Google Shape;160;g347de79609b_0_2:notes">
            <a:extLst>
              <a:ext uri="{FF2B5EF4-FFF2-40B4-BE49-F238E27FC236}">
                <a16:creationId xmlns:a16="http://schemas.microsoft.com/office/drawing/2014/main" id="{8F08021B-65A4-E127-18C8-18B3DDDC94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29032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BACAE879-94B2-BDA9-7AC1-EAC2699BE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4A71EBBB-C9A5-12ED-4215-2915DE995F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7A84E42E-D6F5-506F-FAA5-EF8B7D63CE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1FE94BF8-2C54-337D-9EC4-FC682C28768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47811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17372D2C-B7EC-EA7B-55C1-9ED9178CF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0635C970-8426-1F07-6DCA-23390D94EA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EF6460DD-C8A2-4E47-4108-1E7C6B2C3C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0A078555-AC9B-47FF-29EF-D8B1C24E50E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88584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C1D2D697-3789-3F12-C969-4EDD1A610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4288EE3D-D59E-0D33-94C6-79EE0995A0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88FE31DA-691F-42CA-9973-23B59A1FE8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EABAA08-108D-E966-6133-A42FCCD9B9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2086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29FFFEA2-5A0F-1F78-F4C2-1C15344E7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53516F0D-148A-D9C7-7505-C473A5142F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005E357F-621F-637B-3474-85770EADFD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8E6C8A6-9635-94F4-6917-53CF9EF2C6B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34675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6C8BBBBB-189D-A711-1E1A-142BFF35B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042CCA0E-B161-446F-050C-EE6E306708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8B2ED836-BFC3-3B17-6E60-B01A827B35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3507965D-28CD-E0F9-0B97-A302313372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76918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110C8073-2C8B-002B-1C3E-4F590C5FC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850A57A0-81B2-17EB-9760-2CEA8C4099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1E8B5D55-393F-3CED-203C-E3BE4AFA95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Juliet</a:t>
            </a: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1717CEF2-7036-43E5-A34B-E5677AC662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00888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E9122379-AC24-1E44-FF04-35ACAC344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A5C3D235-50B9-B453-F85A-8E6485FEEE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1CA54B0F-F9BC-35F1-2AB9-2AAE9F9172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F790189E-FDDE-7481-872F-DF700B46235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22208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014982DB-FF93-0B38-1F2A-0B70A1833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D98C6278-0760-3266-A4B2-8B2A4DD9A3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2BCF8592-9E87-76DD-3F3F-E4B94282E5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51B00E1E-7919-B687-643C-076E5CD41A1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85507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6FB72EA9-DE66-82A2-B704-7427DB8EC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729ED081-1F45-F84B-3EC0-15A852121E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96F4A9BF-0ACF-617D-C4BF-86249E4A6B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9FA46EC4-4444-6B15-9EBE-0C84E7E7586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62681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377CCA61-F195-580F-B362-A82E24374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8A24AAAD-CCE3-E2A4-5D5F-E8235BF639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84F55BF5-8CEE-F94C-EE48-853C91228B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AE3B4C8-9FBF-935E-F8D4-511DA09424A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1276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11724308-D26C-7845-421E-535A4551A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A4F2777F-8E67-8562-07EA-0C488C986D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9019DAE8-12A0-FE9A-7688-6A32513A12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C6B755E1-4C0F-E116-FF0A-F5F04C1803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83139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0DD631E2-0FB8-9EE0-A063-537450CA2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113DE32C-93E0-52A4-BE4E-37C6B10347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CB6A6966-06DC-BD89-2702-26A5933265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39FEE88A-25E8-001A-C78C-86A9F8475B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46588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B921A8C8-D4B7-D075-6B13-DDF0267E5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52B7F47F-696D-C0FD-FD18-B844C51D9E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B5B22102-3539-E558-E486-46C2C8BB17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43AB8F14-A5F1-5C8F-1E38-0AD3DB3232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3175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755B482E-6E39-6165-6579-E8B70FCBC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9E906A7E-E35E-F38C-62FF-63C96D557B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F8DC1DCA-DF63-90F4-D758-AD15D0EFE1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Adam</a:t>
            </a: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EA97ECA2-74FA-BF27-9AA0-41B2D96B40B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1616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A2CDAE18-CAF1-520F-AE6E-7B6DC3E2B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6C05FA92-8853-4879-ECA1-A813A4D3DC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6DAB99AD-BAC1-541A-286F-3394E94236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Adam</a:t>
            </a: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371322FE-1AD1-E40C-6682-1D810DCEE28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3904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C42EC6C9-5735-4844-3193-F10387AF4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EF5A6B3F-4F6C-CD58-5656-9D72808AD8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8EAFAF32-6E14-B557-4F7F-6CB5BB7E14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9FC1025-18C5-C93D-486E-232B098E78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5981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7C454563-BC92-976C-FE4F-F3FB33AFB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AD0A7BCD-E236-9108-9E5E-155657B03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D04507E9-D5DE-C6A2-4A7C-B3FDD3F51C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95393CD-CB72-2707-D343-5C26580DBFA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5708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2781C42E-BB41-73A2-6F65-5A80E912A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6A906804-2738-B601-A9C8-3CAA1C843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89D3AA7F-6569-E5E3-76BF-F6C153C2D1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9E422EAC-B4B7-73DE-5F85-77A487FF178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335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>
          <a:extLst>
            <a:ext uri="{FF2B5EF4-FFF2-40B4-BE49-F238E27FC236}">
              <a16:creationId xmlns:a16="http://schemas.microsoft.com/office/drawing/2014/main" id="{14F40156-4026-CB5F-EFCB-366A1493D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913ad7eb7_0_8:notes">
            <a:extLst>
              <a:ext uri="{FF2B5EF4-FFF2-40B4-BE49-F238E27FC236}">
                <a16:creationId xmlns:a16="http://schemas.microsoft.com/office/drawing/2014/main" id="{4FD03710-C26F-50F4-AE51-1E8791BF6C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6913ad7eb7_0_8:notes">
            <a:extLst>
              <a:ext uri="{FF2B5EF4-FFF2-40B4-BE49-F238E27FC236}">
                <a16:creationId xmlns:a16="http://schemas.microsoft.com/office/drawing/2014/main" id="{1F2AD28A-8549-6EC7-2E52-6FD8E51938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200" cy="36606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6913ad7eb7_0_8:notes">
            <a:extLst>
              <a:ext uri="{FF2B5EF4-FFF2-40B4-BE49-F238E27FC236}">
                <a16:creationId xmlns:a16="http://schemas.microsoft.com/office/drawing/2014/main" id="{23756EFE-405B-63F3-21A7-7BE6E090ED4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65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535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>
  <p:cSld name="Content with 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1A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13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FAAC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AAC35"/>
              </a:buClr>
              <a:buSzPts val="4800"/>
              <a:buFont typeface="Calibri"/>
              <a:buNone/>
              <a:defRPr sz="4800" b="0">
                <a:solidFill>
                  <a:srgbClr val="FAAC3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10698482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1A376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2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◦"/>
              <a:defRPr sz="16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◦"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0068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- H2">
  <p:cSld name="Title and Content - H2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1097280" y="199505"/>
            <a:ext cx="10058400" cy="1429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800"/>
              <a:buFont typeface="Calibri"/>
              <a:buNone/>
              <a:defRPr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sldNum" idx="12"/>
          </p:nvPr>
        </p:nvSpPr>
        <p:spPr>
          <a:xfrm>
            <a:off x="10698474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1097278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/>
            </a:lvl4pPr>
            <a:lvl5pPr marL="2286000" lvl="4" indent="-3175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654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www.ctc.ca.gov/commission/reports/default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/>
        </p:nvSpPr>
        <p:spPr>
          <a:xfrm>
            <a:off x="912475" y="4843975"/>
            <a:ext cx="10753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4"/>
          <p:cNvSpPr txBox="1"/>
          <p:nvPr/>
        </p:nvSpPr>
        <p:spPr>
          <a:xfrm>
            <a:off x="912475" y="4822297"/>
            <a:ext cx="10006931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JULIET WAHLEITHNER – juliet.wahleithner@ctc.ca.gov</a:t>
            </a:r>
          </a:p>
          <a:p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DIRECTOR, DIVISION OF RESEARCH, EVALUATION, &amp; ASSESSMENT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36193B-CAF2-EEF8-5B9B-ABAB350851C2}"/>
              </a:ext>
            </a:extLst>
          </p:cNvPr>
          <p:cNvSpPr txBox="1"/>
          <p:nvPr/>
        </p:nvSpPr>
        <p:spPr>
          <a:xfrm>
            <a:off x="907550" y="830494"/>
            <a:ext cx="7037797" cy="240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CTC Exams and Performance Assessments:</a:t>
            </a:r>
          </a:p>
          <a:p>
            <a:r>
              <a:rPr lang="en-US" sz="50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What’s Happening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64B2CA6C-96C8-D50B-A953-EA1EAA98C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CD5E2BA4-7782-218B-6F9E-50C2C980C1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899" y="844807"/>
            <a:ext cx="11231179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California Preliminary Administrative Credential Examination (CPACE)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1E8FC574-BEDF-7995-6853-9760C6DB9E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618424"/>
            <a:ext cx="10058400" cy="4259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Replaces a preparation program for the Preliminary Administrative Services Credential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Current version of CPACE has been in place since 2017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 to Update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(2027-2028):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Revision of current CAPEs and CACEs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Identify existing exams that may align or align with modifications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Recommend new exam to Commission</a:t>
            </a: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71796F9C-978B-44A1-C484-D7FFE2041FB1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236B8F5-9ACB-EC9F-5AFF-BB114D407123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2900698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3442D8F6-F177-1BA9-1095-941AF8618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30A3715E-B8D8-31E6-36D2-6C080F84B93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52446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 Completion Option (ECO) Exams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12FAE436-1D5F-5B94-CF8D-4349BBB90E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06283" y="1452961"/>
            <a:ext cx="10571630" cy="4705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to meet part of the requirements for the early completion option for intern credential candidates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Required by statute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National Evaluation Series (NES) Assessment of Professional Knowledge (APK) is in use for Multiple and Single Subject intern candidates 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 for ES and PK3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(2026):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Identify existing exams that align with TPEs or align with modifications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Recommend new exams to Commission</a:t>
            </a: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BA5F6E2A-3121-CD6E-A5BE-54739E2B5E48}"/>
              </a:ext>
            </a:extLst>
          </p:cNvPr>
          <p:cNvCxnSpPr/>
          <p:nvPr/>
        </p:nvCxnSpPr>
        <p:spPr>
          <a:xfrm>
            <a:off x="681900" y="1347360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452E467-56A4-99AD-C315-C5E188D340B0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1452129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0FFEFA04-9452-10BF-5E66-32756B4AE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23888EF0-6B4E-6377-B12F-D947AEDE3E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40501" y="2851792"/>
            <a:ext cx="8710997" cy="115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Part 2: </a:t>
            </a:r>
            <a:b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</a:br>
            <a:r>
              <a:rPr lang="en-US" sz="4000" dirty="0">
                <a:latin typeface="Calibri"/>
                <a:ea typeface="Calibri"/>
                <a:cs typeface="Calibri"/>
              </a:rPr>
              <a:t>Updates to </a:t>
            </a:r>
            <a:r>
              <a:rPr lang="en-US" sz="40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Performance Assessments</a:t>
            </a:r>
            <a:endParaRPr lang="en-US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427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27CD0ECF-9C0B-90F6-F442-92366EAF9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6660F492-C2DE-7DA0-5D65-E81C103C03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73678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Recent Legislation Impacting Perf Assessments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7B6E6E85-53EB-672F-E4F8-88DF3C4234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10000" y="1618424"/>
            <a:ext cx="10315200" cy="410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 488 (2021)</a:t>
            </a:r>
          </a:p>
          <a:p>
            <a:pPr lvl="1"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Literacy Performance Assessment</a:t>
            </a:r>
          </a:p>
          <a:p>
            <a:pPr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 1263 (2024)</a:t>
            </a:r>
          </a:p>
          <a:p>
            <a:pPr lvl="1"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Workgroup + Recommendations</a:t>
            </a:r>
          </a:p>
          <a:p>
            <a:pPr marL="0" indent="0" fontAlgn="base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E4F773FC-6B13-9D84-20C4-A6D75CA43069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5009EA0-C369-86AC-2E53-2620A14B3775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C93BA1-5494-CF1E-41C0-CCDDB11F7025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56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16BE51B3-479E-2B0B-8E6D-FCE451F2B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29907379-BD45-165D-0EC7-D793BFD853A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73678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SB 488 (2021): Required Literacy Updates 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028CE8AF-B17C-C438-FF50-D745D22E67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799" y="1618425"/>
            <a:ext cx="10315199" cy="4279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Literacy Program Standard &amp; TPE</a:t>
            </a:r>
          </a:p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of a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Literacy Performance Assessment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replace the RICA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assesses candidates’ skills related to teaching:</a:t>
            </a:r>
          </a:p>
          <a:p>
            <a:pPr lvl="2">
              <a:spcAft>
                <a:spcPts val="6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The study of organized, systematic, explicit skills including phonemic awareness, direct, systematic, explicit phonics, and decoding skills.</a:t>
            </a:r>
          </a:p>
          <a:p>
            <a:pPr lvl="2">
              <a:spcAft>
                <a:spcPts val="6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(ii) A strong literature, language, and comprehension component with a balance of oral and written language.</a:t>
            </a:r>
          </a:p>
          <a:p>
            <a:pPr lvl="2">
              <a:spcAft>
                <a:spcPts val="6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(iii) Ongoing diagnostic techniques that inform teaching and assessment.</a:t>
            </a:r>
          </a:p>
          <a:p>
            <a:pPr lvl="2">
              <a:spcAft>
                <a:spcPts val="6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(iv) Early intervention techniques.</a:t>
            </a:r>
          </a:p>
          <a:p>
            <a:pPr lvl="2" fontAlgn="base"/>
            <a:endParaRPr lang="en-US" dirty="0"/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52DE9EFC-690A-3275-D339-4CD954F8C56A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BA63D7F-A190-CB8C-C1D0-0BB41C3FCF7C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9314F8-F15E-9051-A67F-180E8C5C5CAD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256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13D3EFE4-37DF-0272-8B11-F27EC3356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28BDE8A9-8B0B-7FBA-1C3E-38A0BD204F8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721600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Approved Literacy Performance Assessments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9934FBEB-5A72-20BF-24A6-D1B5568165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323197"/>
            <a:ext cx="10058400" cy="5038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CalTPA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Literacy Performance Assessment (Cycle 2)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Subject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PK3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 Specialist: MMSN; ESN; VI; DHH; ECSE</a:t>
            </a:r>
          </a:p>
          <a:p>
            <a:pPr fontAlgn="base"/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edTPA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Subject Literacy with Mathematics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 Specialist, Literacy: MMSN/ESN </a:t>
            </a:r>
          </a:p>
          <a:p>
            <a:pPr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FAST: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Subject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 Specialist: MMSN; ESN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PK3 (being field tested)</a:t>
            </a:r>
          </a:p>
          <a:p>
            <a:pPr lvl="2" fontAlgn="base"/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fontAlgn="base"/>
            <a:endParaRPr lang="en-US" dirty="0"/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6F83401D-94ED-4397-3D61-69A88F0C3C9E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C3C69B5-6899-5F43-CFB6-AD87652E7586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F60210-FE0C-ACE1-E8AD-820B37CE7121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40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BF4F3625-BAC3-3AD7-9294-7AEBA6AC0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408A516D-CB3B-BDA0-712E-4944A0CD0E4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721600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 err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CalTPA</a:t>
            </a: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-Specific Changes: MS &amp; ES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F30A058A-F01D-E32D-112F-C71FF9D049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323197"/>
            <a:ext cx="10058400" cy="5038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Cycle 1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Math Cycle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fontAlgn="base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Cycle 2Literacy Cycle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 fontAlgn="base">
              <a:buNone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fontAlgn="base"/>
            <a:endParaRPr lang="en-US" dirty="0"/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45BA73A2-2B24-C8B7-1757-EC53DA3C40C0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5E2C7FF-C3FB-A9B0-AB29-B6603C4495E3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C0E411-EA8C-BBA9-43BA-789B88C3853E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73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93692272-B884-18EE-8EDA-066F8354F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B6966588-686B-4C0E-602A-46F64221F8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721605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SB 1263 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81E2FBAA-4701-099C-570C-245E29E6E1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618424"/>
            <a:ext cx="10058400" cy="410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Passed by legislature in September 2024</a:t>
            </a:r>
          </a:p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Required formation of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workgroup to review the design and implementation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current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TPAs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(RDI TPA)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 called for programs with low passing rates to be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Held accountable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Provided with support to improve passing rates</a:t>
            </a:r>
          </a:p>
          <a:p>
            <a:pPr marL="0" indent="0" fontAlgn="base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86B93B89-4251-57BC-9CC8-CCBDD1B08BE2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8D419EE-0FFC-5DA3-ED22-B6C7B552E03D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E56C91-9F5F-9DE3-CF3D-4BEDC8BDCC58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169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B3E49C7C-534B-D9E1-5779-FF8BAE47E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9E9AA9F4-4A3A-4A79-3348-915F8654DB4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73678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RDI-TPA Workgroup Charge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ECEF6E8D-7F94-7BCD-A791-0F0D5FA5D4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618424"/>
            <a:ext cx="10058400" cy="410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assessments are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authentic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formative in nature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embedded in preparation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suitable for beginning teachers 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contribute to program improvement through accreditation system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57DAEAE6-736F-5B5E-2BAB-2B2855DA3936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E784115-B489-068F-EECE-513C1D2D1F39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20FEC0-46E5-33C6-3F1E-BDD8B57DA588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12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3AA149BA-3CD3-29F0-4B24-29659AD4A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8E2DD712-AF5E-B944-2A40-5FFC6BCF71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73678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Final Recommendations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04B63238-5A8A-6FF9-1A1C-D796656F1B0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461225"/>
            <a:ext cx="10058400" cy="4823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 Recommendations aligned with 5 Focal Areas +1 additional recommendation</a:t>
            </a:r>
          </a:p>
          <a:p>
            <a:pPr lvl="1"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Focal Areas:</a:t>
            </a:r>
          </a:p>
          <a:p>
            <a:pPr lvl="2"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Modifications to Current Assessments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(6 recommendations)</a:t>
            </a:r>
          </a:p>
          <a:p>
            <a:pPr lvl="2"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Embedding in Programs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 recommendations)</a:t>
            </a:r>
          </a:p>
          <a:p>
            <a:pPr lvl="2"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Accreditation Support for Embedding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(10 recommendations)</a:t>
            </a:r>
          </a:p>
          <a:p>
            <a:pPr lvl="2"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Local Scoring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 recommendations)</a:t>
            </a:r>
          </a:p>
          <a:p>
            <a:pPr lvl="2" fontAlgn="base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Completer Survey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 recommendation)</a:t>
            </a:r>
          </a:p>
          <a:p>
            <a:pPr lvl="1" fontAlgn="base"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recommendation to study impact of AI</a:t>
            </a:r>
          </a:p>
          <a:p>
            <a:pPr marL="457200" indent="-419100">
              <a:spcBef>
                <a:spcPts val="0"/>
              </a:spcBef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Significant level of support from workgroup members across recommendations (71%----&gt;96%)</a:t>
            </a:r>
          </a:p>
          <a:p>
            <a:pPr marL="0" indent="0" fontAlgn="base">
              <a:buNone/>
            </a:pPr>
            <a:endParaRPr lang="en-US" dirty="0"/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61AA4BB9-AA35-9101-A169-86A5D6F01F6E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A3C8509-9DF2-40D8-A509-197430562BE4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52EF-7763-9D7B-080F-3D580F792880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03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1">
          <a:extLst>
            <a:ext uri="{FF2B5EF4-FFF2-40B4-BE49-F238E27FC236}">
              <a16:creationId xmlns:a16="http://schemas.microsoft.com/office/drawing/2014/main" id="{D1ED1E13-F762-084A-9C2B-1133177A1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>
            <a:extLst>
              <a:ext uri="{FF2B5EF4-FFF2-40B4-BE49-F238E27FC236}">
                <a16:creationId xmlns:a16="http://schemas.microsoft.com/office/drawing/2014/main" id="{D76697AB-961B-52C8-95CA-E875663FAB5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23501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Agenda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3" name="Google Shape;163;p25">
            <a:extLst>
              <a:ext uri="{FF2B5EF4-FFF2-40B4-BE49-F238E27FC236}">
                <a16:creationId xmlns:a16="http://schemas.microsoft.com/office/drawing/2014/main" id="{7F1AB6F8-0387-D7F8-6290-7E3AFDB0FF90}"/>
              </a:ext>
            </a:extLst>
          </p:cNvPr>
          <p:cNvCxnSpPr/>
          <p:nvPr/>
        </p:nvCxnSpPr>
        <p:spPr>
          <a:xfrm>
            <a:off x="681900" y="1394550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64" name="Google Shape;164;p25">
            <a:extLst>
              <a:ext uri="{FF2B5EF4-FFF2-40B4-BE49-F238E27FC236}">
                <a16:creationId xmlns:a16="http://schemas.microsoft.com/office/drawing/2014/main" id="{A48129CA-75A0-4A79-118B-0E84DEF647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706218"/>
              </p:ext>
            </p:extLst>
          </p:nvPr>
        </p:nvGraphicFramePr>
        <p:xfrm>
          <a:off x="936037" y="1928016"/>
          <a:ext cx="3165316" cy="27850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6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4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 1</a:t>
                      </a:r>
                      <a:endParaRPr sz="30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1A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5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Updates on 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Commission Exams</a:t>
                      </a:r>
                      <a:endParaRPr sz="30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5" name="Google Shape;165;p25">
            <a:extLst>
              <a:ext uri="{FF2B5EF4-FFF2-40B4-BE49-F238E27FC236}">
                <a16:creationId xmlns:a16="http://schemas.microsoft.com/office/drawing/2014/main" id="{AFF3A1B9-4F9D-DC3F-F2C8-04B5B144D9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4534513"/>
              </p:ext>
            </p:extLst>
          </p:nvPr>
        </p:nvGraphicFramePr>
        <p:xfrm>
          <a:off x="4412101" y="1928016"/>
          <a:ext cx="3165316" cy="279154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6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199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 2</a:t>
                      </a:r>
                      <a:endParaRPr sz="30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1A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548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Updates on 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Performance Assessments</a:t>
                      </a:r>
                      <a:endParaRPr sz="30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Google Shape;165;p25">
            <a:extLst>
              <a:ext uri="{FF2B5EF4-FFF2-40B4-BE49-F238E27FC236}">
                <a16:creationId xmlns:a16="http://schemas.microsoft.com/office/drawing/2014/main" id="{FEBF3FE6-40C3-8146-F600-F913D2D26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4532423"/>
              </p:ext>
            </p:extLst>
          </p:nvPr>
        </p:nvGraphicFramePr>
        <p:xfrm>
          <a:off x="7888165" y="1924770"/>
          <a:ext cx="3165316" cy="279154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6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199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 3</a:t>
                      </a:r>
                      <a:endParaRPr sz="30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1A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548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Performance Assessment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Implementation</a:t>
                      </a:r>
                      <a:endParaRPr sz="300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086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07F5769E-1787-F998-B2FA-B4E0C8E3C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46DAFA72-0353-9FAA-1F3A-4B10242A6B8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573678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Implementation Plan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7E59D7E6-5A33-6C92-A98C-51D0F193EB2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66800" y="1618424"/>
            <a:ext cx="10058400" cy="410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on Approved Recommendations</a:t>
            </a:r>
          </a:p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Outlines 3 areas of work spread across 4 phases</a:t>
            </a:r>
          </a:p>
          <a:p>
            <a:pPr marL="9715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Assessment Design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Implementation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 Supports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to and Approved by Commission in August 2025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608C5F30-721D-9013-6CE3-27F6E782C54B}"/>
              </a:ext>
            </a:extLst>
          </p:cNvPr>
          <p:cNvCxnSpPr/>
          <p:nvPr/>
        </p:nvCxnSpPr>
        <p:spPr>
          <a:xfrm>
            <a:off x="681900" y="146122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41FB9A6-3303-8C39-5631-D06956410E52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2: SMR Revisions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B2D604-01F0-F325-A8CE-867F9B49A0D9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14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01841B8C-46CB-37C2-8DEB-008402727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D65A8D55-2415-1FDC-8624-7A71E55FA2B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01781" y="565223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</a:rPr>
              <a:t>Project Area 1: Performance Assessment Design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A450C21D-427E-B09F-9F7A-469ABDE411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81667" y="1402442"/>
            <a:ext cx="10436565" cy="4723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Assessment &amp; Rubrics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Redesign tasks/rubrics to emphasize inclusive, asset-based teaching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Allow multiple modalities for candidate evidence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Feedback Systems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 individualized, rubric-specific feedback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timely notification of technical issues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Controls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8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Keep assessment financially accessible</a:t>
            </a:r>
          </a:p>
          <a:p>
            <a:pPr>
              <a:spcBef>
                <a:spcPts val="8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Prohibit passing platform or upgrade costs to candidates</a:t>
            </a:r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6C55FAF9-218B-0269-85DC-D7D97D94D09E}"/>
              </a:ext>
            </a:extLst>
          </p:cNvPr>
          <p:cNvCxnSpPr/>
          <p:nvPr/>
        </p:nvCxnSpPr>
        <p:spPr>
          <a:xfrm>
            <a:off x="801781" y="132223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FC8724B-AAE3-59C1-CE3F-EACA08AD4159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245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6B69E451-34ED-6893-FCA1-A0B6A0130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F47CF3AC-1F7B-F221-BB1F-EC0B95B6279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573678"/>
            <a:ext cx="103152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</a:rPr>
              <a:t>Project Area 2: Program Implementation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085CCC87-7EEB-7925-F776-E601340176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39686" y="1461225"/>
            <a:ext cx="10522227" cy="4426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Embedding in Preparation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Integrate tasks into coursework and clinical practice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 faculty, supervisors, and partners to revised model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 &amp; Accreditation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 Program and Common Standards for alignment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 program monitoring of embedding and local scoring outcomes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Candidate Supports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Structured support for non-passing candidates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Tailored assistance for interns; Use results to inform IDPs and ILPs</a:t>
            </a:r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CCF26058-5AB2-9ED8-D31B-ED39114DD4A1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246F267-1C96-50EA-95EA-36A4141505A9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743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1FB0FDDB-BC18-3D3D-700F-C5F275FD6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775482EA-A1DD-4006-65DA-1A9448D616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</a:rPr>
              <a:t>Project Area 3: Accountability &amp; Support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110C567B-2CCA-398B-8442-55B0D69B23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106331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 &amp; Tools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Candidate survey on assessment experience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Exemplar submissions and annotated materials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Field Engagement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Statewide learning loops and convenings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Orientation materials for programs and partners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Accountability &amp; Innovation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Criteria and supports for low-performing programs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Expert advisory group to study AI in assessment design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8E38D474-D72A-A19C-317A-A6396C9EB812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A823E99-FAB4-E21A-E248-9BEB7C436F17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007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374AF1CC-9DA2-D548-93EF-A24173B50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0D210A34-99DC-39A9-4868-1B886E84C1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8" y="469555"/>
            <a:ext cx="103152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</a:rPr>
              <a:t>Phased Implementation Plan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B160AE98-A3C4-DC85-616F-1A1E82F64C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98883" y="1401856"/>
            <a:ext cx="10579331" cy="4718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1 (2025–26):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Revise Design Standards; draft Program/Common Standards; define criteria for low-performing programs; launch field engagement.</a:t>
            </a:r>
            <a:b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2 (2026):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Adopt Design Standards; set task, content, and platform specifications; complete Program/Common Standards revisions; adopt support framework.</a:t>
            </a:r>
            <a:b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3 (2026–27):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Develop and pilot new assessment with select programs; update accreditation processes; release candidate and faculty resources.</a:t>
            </a:r>
            <a:b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 4 (2028):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Refine and finalize the system; launch statewide field test; implement revised accreditation and accountability processes.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95300" lvl="1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Google Shape;184;p27">
            <a:extLst>
              <a:ext uri="{FF2B5EF4-FFF2-40B4-BE49-F238E27FC236}">
                <a16:creationId xmlns:a16="http://schemas.microsoft.com/office/drawing/2014/main" id="{AD7D9F86-A7ED-5A42-19F0-6EB816D1BDFC}"/>
              </a:ext>
            </a:extLst>
          </p:cNvPr>
          <p:cNvCxnSpPr/>
          <p:nvPr/>
        </p:nvCxnSpPr>
        <p:spPr>
          <a:xfrm>
            <a:off x="914078" y="1274105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B93B985-374D-4A42-A726-83B0FACAC1E2}"/>
              </a:ext>
            </a:extLst>
          </p:cNvPr>
          <p:cNvSpPr txBox="1"/>
          <p:nvPr/>
        </p:nvSpPr>
        <p:spPr>
          <a:xfrm>
            <a:off x="0" y="-121"/>
            <a:ext cx="4401313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2: Performance Assessments</a:t>
            </a:r>
            <a:endParaRPr lang="en-US" sz="2400" b="1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156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B6E8583F-BF04-581E-5FB9-1CB994CDA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97D4CDA7-BC7F-3A3C-3FA3-AA646179C8C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16109" y="2071856"/>
            <a:ext cx="10421471" cy="115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Part 3: </a:t>
            </a:r>
            <a:r>
              <a:rPr lang="en-US" sz="40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Performance Assessment Implementation</a:t>
            </a:r>
            <a:endParaRPr lang="en-US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04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7C5138FF-35B8-9C62-5461-E16B24931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DD099D2B-9EDF-CACE-F045-F0EDEFE1D1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</a:rPr>
              <a:t>Supporting Candidates: What’s Required?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E7F8921A-056A-F9F4-3EFD-AFE1226AF1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106331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access to guides/handbooks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Explaining TPA tasks and scoring rubrics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Engaging candidates in formative experiences aligned with the TPA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candidates who were not successful with additional support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2FB66A56-B633-D730-40AF-2C29F8ACDA97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75C4286-3FBE-F45C-66BB-1A705F68A0C1}"/>
              </a:ext>
            </a:extLst>
          </p:cNvPr>
          <p:cNvSpPr txBox="1"/>
          <p:nvPr/>
        </p:nvSpPr>
        <p:spPr>
          <a:xfrm>
            <a:off x="0" y="-121"/>
            <a:ext cx="6414247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3: Performance Assessment Implementation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45A7C5-DA61-1215-037F-947D65D30EC5}"/>
              </a:ext>
            </a:extLst>
          </p:cNvPr>
          <p:cNvSpPr txBox="1"/>
          <p:nvPr/>
        </p:nvSpPr>
        <p:spPr>
          <a:xfrm>
            <a:off x="-1" y="6014722"/>
            <a:ext cx="447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Standard 5B (PK3 6B)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 25-05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019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9C77073E-DCE7-F634-514B-DFC1E5D0A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61016DF2-782B-8717-52E4-F6E0FBF181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</a:rPr>
              <a:t>Supporting Candidates: What’s Recommended?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67AC7B2A-CD19-0C1B-9996-9F8F59456A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315200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Guiding discussions about TPA tasks and rubrics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support documents for candidates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TPA rubrics on assignments or in clinical practice de-briefs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Asking probing questions about drafted responses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Guiding candidates in how to upload materials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Arranging technical assistance for the video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/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dirty="0"/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C378F438-5557-77D2-A10E-7FEFD370A124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D18B117-4DD7-5EB3-ECB6-8472453016EE}"/>
              </a:ext>
            </a:extLst>
          </p:cNvPr>
          <p:cNvSpPr txBox="1"/>
          <p:nvPr/>
        </p:nvSpPr>
        <p:spPr>
          <a:xfrm>
            <a:off x="0" y="-121"/>
            <a:ext cx="6414247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3: Performance Assessment Implementation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BC11F3-2AEF-61D8-4069-A14D56BE82F3}"/>
              </a:ext>
            </a:extLst>
          </p:cNvPr>
          <p:cNvSpPr txBox="1"/>
          <p:nvPr/>
        </p:nvSpPr>
        <p:spPr>
          <a:xfrm>
            <a:off x="-1" y="6014722"/>
            <a:ext cx="447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Standard 5B (PK3 6B)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 25-05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657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C5F3C545-AC3F-17C7-14FD-EDB25FA6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1EF59CDE-7678-39FC-44FE-F080D12447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</a:rPr>
              <a:t>General Support: What does this look like?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14322EDD-053D-2C27-EBE8-F0695FD526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315200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Holding TPA orientations for candidates each term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a webinar to walk candidates through registration/submission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Creating a course/module in the LMS that includes links to guides/handbooks, resources, a suggested timeline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Holding a seminar for candidates who did not pass the TPA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Creating a program-specific timeline that includes TPA tasks, coursework, and clinical practice expectations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/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dirty="0"/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688B5569-640C-35C0-EFFB-5DFCBE522F1C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066C5BC-A917-62D0-FAB1-468D3F397384}"/>
              </a:ext>
            </a:extLst>
          </p:cNvPr>
          <p:cNvSpPr txBox="1"/>
          <p:nvPr/>
        </p:nvSpPr>
        <p:spPr>
          <a:xfrm>
            <a:off x="0" y="-121"/>
            <a:ext cx="6414247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3: Performance Assessment Implementation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F23CB7-48EC-0BA1-30EB-7955B21F25F6}"/>
              </a:ext>
            </a:extLst>
          </p:cNvPr>
          <p:cNvSpPr txBox="1"/>
          <p:nvPr/>
        </p:nvSpPr>
        <p:spPr>
          <a:xfrm>
            <a:off x="-1" y="6014722"/>
            <a:ext cx="447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Standard 5B (PK3 6B)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 25-05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38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E01F201B-5A36-9F23-ADFA-3DA655B97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D2BC7150-0482-1DDD-7080-21A7C976670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</a:rPr>
              <a:t>Embedding the TPA: What does this look like?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5E6BF58E-8072-C9AE-11B3-24929182BC1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315200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assignments after TPA tasks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candidates in analyzing student data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 candidates to identify student assets and integrate them in instructional plans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candidates in integrating UDL principles into lessons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TPA task rubrics to evaluate candidates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Encourage candidates to collaborate to provide feedback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9C844659-093E-29D4-1A14-E941E7A19274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7CA3C-9B26-A853-7496-80C533969372}"/>
              </a:ext>
            </a:extLst>
          </p:cNvPr>
          <p:cNvSpPr txBox="1"/>
          <p:nvPr/>
        </p:nvSpPr>
        <p:spPr>
          <a:xfrm>
            <a:off x="0" y="-121"/>
            <a:ext cx="6414247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3: Performance Assessment Implementation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47F9E7-29CA-0262-D2D8-CE661CA8618E}"/>
              </a:ext>
            </a:extLst>
          </p:cNvPr>
          <p:cNvSpPr txBox="1"/>
          <p:nvPr/>
        </p:nvSpPr>
        <p:spPr>
          <a:xfrm>
            <a:off x="-1" y="6014722"/>
            <a:ext cx="447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Standard 5B (PK3 6B)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 25-05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8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FC2F6910-375C-80F2-033F-017F523BD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0AB2C175-3C9E-5B9A-C2D7-B70B1F1DC6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615169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3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Quick Check In: Commission Dashboards</a:t>
            </a:r>
            <a:endParaRPr lang="en-US" sz="4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533767B1-86B3-7EC7-D792-1B90A8734A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05073" y="1322432"/>
            <a:ext cx="10181202" cy="4002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Public-Facing Commission Dashboards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08074F25-1665-6229-C7C2-0EF1D9C98898}"/>
              </a:ext>
            </a:extLst>
          </p:cNvPr>
          <p:cNvCxnSpPr/>
          <p:nvPr/>
        </p:nvCxnSpPr>
        <p:spPr>
          <a:xfrm>
            <a:off x="805725" y="1248500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1A57C20-C5D4-D870-DF2C-81B1FAC631C2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FIRST!!!!</a:t>
            </a:r>
          </a:p>
        </p:txBody>
      </p:sp>
      <p:pic>
        <p:nvPicPr>
          <p:cNvPr id="4" name="Picture 3" descr="Graphical user interface, application, website&#10;&#10;AI-generated content may be incorrect.">
            <a:extLst>
              <a:ext uri="{FF2B5EF4-FFF2-40B4-BE49-F238E27FC236}">
                <a16:creationId xmlns:a16="http://schemas.microsoft.com/office/drawing/2014/main" id="{9BE18ADA-4F1B-92F5-E426-F6954D4CD8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87" y="1881832"/>
            <a:ext cx="8941260" cy="32196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AB5F4E-11D8-4629-A91D-1ACD3CD2D786}"/>
              </a:ext>
            </a:extLst>
          </p:cNvPr>
          <p:cNvSpPr txBox="1"/>
          <p:nvPr/>
        </p:nvSpPr>
        <p:spPr>
          <a:xfrm>
            <a:off x="1069042" y="5515103"/>
            <a:ext cx="93591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EPP-Specific Commission Dashboard</a:t>
            </a:r>
          </a:p>
        </p:txBody>
      </p:sp>
    </p:spTree>
    <p:extLst>
      <p:ext uri="{BB962C8B-B14F-4D97-AF65-F5344CB8AC3E}">
        <p14:creationId xmlns:p14="http://schemas.microsoft.com/office/powerpoint/2010/main" val="12646214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>
          <a:extLst>
            <a:ext uri="{FF2B5EF4-FFF2-40B4-BE49-F238E27FC236}">
              <a16:creationId xmlns:a16="http://schemas.microsoft.com/office/drawing/2014/main" id="{2C49F1A2-FEA4-B28B-14B2-9C53A27E5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A9CDDE03-8B5E-EF66-ADCC-FFF452483C4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14077" y="617651"/>
            <a:ext cx="10842811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</a:rPr>
              <a:t>Embedding the TPA: What does this look like?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5B86CB2F-D1D5-B327-DFBB-5C8219518A7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2946" y="1578319"/>
            <a:ext cx="10315200" cy="456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mentor teachers are familiar with TPA tasks/rubrics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 candidates to record their teaching and support them in analyzing and reflecting on their instruction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TPA rubrics to guide reflections</a:t>
            </a:r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3000"/>
            </a:pPr>
            <a:endParaRPr lang="en-US" dirty="0"/>
          </a:p>
          <a:p>
            <a:pPr marL="381000" indent="-342900">
              <a:lnSpc>
                <a:spcPct val="100000"/>
              </a:lnSpc>
              <a:spcBef>
                <a:spcPts val="0"/>
              </a:spcBef>
              <a:buSzPts val="3000"/>
            </a:pPr>
            <a:endParaRPr lang="en-US" dirty="0"/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endParaRPr lang="en-US" dirty="0"/>
          </a:p>
        </p:txBody>
      </p:sp>
      <p:cxnSp>
        <p:nvCxnSpPr>
          <p:cNvPr id="2" name="Google Shape;184;p27">
            <a:extLst>
              <a:ext uri="{FF2B5EF4-FFF2-40B4-BE49-F238E27FC236}">
                <a16:creationId xmlns:a16="http://schemas.microsoft.com/office/drawing/2014/main" id="{06A3A958-EC4F-3114-7ABF-A0BCB5931C2E}"/>
              </a:ext>
            </a:extLst>
          </p:cNvPr>
          <p:cNvCxnSpPr/>
          <p:nvPr/>
        </p:nvCxnSpPr>
        <p:spPr>
          <a:xfrm>
            <a:off x="914077" y="1402442"/>
            <a:ext cx="10315200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21A4306-0395-A10C-12D4-77AA7BB56A5A}"/>
              </a:ext>
            </a:extLst>
          </p:cNvPr>
          <p:cNvSpPr txBox="1"/>
          <p:nvPr/>
        </p:nvSpPr>
        <p:spPr>
          <a:xfrm>
            <a:off x="0" y="-121"/>
            <a:ext cx="6414247" cy="461665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 3: Performance Assessment Implementation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7D28A7-15DA-24AD-4517-03A4DEACC670}"/>
              </a:ext>
            </a:extLst>
          </p:cNvPr>
          <p:cNvSpPr txBox="1"/>
          <p:nvPr/>
        </p:nvSpPr>
        <p:spPr>
          <a:xfrm>
            <a:off x="-1" y="6014722"/>
            <a:ext cx="447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Standard 5B (PK3 6B)</a:t>
            </a:r>
          </a:p>
          <a:p>
            <a:pPr marL="38100" indent="0">
              <a:lnSpc>
                <a:spcPct val="100000"/>
              </a:lnSpc>
              <a:spcBef>
                <a:spcPts val="0"/>
              </a:spcBef>
              <a:buSzPts val="3000"/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PSA 25-05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5974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E33E6F6E-895D-14B0-352B-9C03CF947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C264FB9E-E727-3AA5-3953-D142C9DFB8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1" y="455776"/>
            <a:ext cx="103152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Questions?</a:t>
            </a: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AC7FE815-FD02-5837-572F-A1448CAC63B1}"/>
              </a:ext>
            </a:extLst>
          </p:cNvPr>
          <p:cNvCxnSpPr/>
          <p:nvPr/>
        </p:nvCxnSpPr>
        <p:spPr>
          <a:xfrm>
            <a:off x="681900" y="1327875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AD73A62-6148-1917-1D94-560080CA0398}"/>
              </a:ext>
            </a:extLst>
          </p:cNvPr>
          <p:cNvSpPr txBox="1"/>
          <p:nvPr/>
        </p:nvSpPr>
        <p:spPr>
          <a:xfrm>
            <a:off x="2980267" y="2661920"/>
            <a:ext cx="61366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you!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juliet.wahleithner@ctc.ca.gov</a:t>
            </a:r>
          </a:p>
        </p:txBody>
      </p:sp>
    </p:spTree>
    <p:extLst>
      <p:ext uri="{BB962C8B-B14F-4D97-AF65-F5344CB8AC3E}">
        <p14:creationId xmlns:p14="http://schemas.microsoft.com/office/powerpoint/2010/main" val="1099434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D337E987-1FF4-4C01-1D9B-01F8008F4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3CD7F1D8-E15C-EF15-A538-FD3CE2E902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6518" y="2811280"/>
            <a:ext cx="11483788" cy="1767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algn="ctr"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8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Do you use the Commission dashboards?</a:t>
            </a:r>
            <a:b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</a:b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Which?</a:t>
            </a:r>
            <a:b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</a:b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How often?</a:t>
            </a:r>
            <a:b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</a:b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For what purpose(s)?</a:t>
            </a:r>
            <a:endParaRPr lang="en-US" sz="40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19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36FEF206-D26B-8ADB-4ECF-EA0C98CA4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F8F2ED1B-14C6-8676-585F-96EFE29A84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55658" y="2811280"/>
            <a:ext cx="10480683" cy="1235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Part 1: </a:t>
            </a:r>
            <a:br>
              <a:rPr lang="en-US" sz="4000" b="1" dirty="0">
                <a:solidFill>
                  <a:srgbClr val="002060"/>
                </a:solidFill>
                <a:latin typeface="Calibri"/>
                <a:ea typeface="Calibri"/>
                <a:cs typeface="Calibri"/>
              </a:rPr>
            </a:br>
            <a:r>
              <a:rPr lang="en-US" sz="40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Updates to Commission-Approved Examinations</a:t>
            </a:r>
            <a:endParaRPr lang="en-US" sz="40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30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354C8134-C7F6-362A-54CF-D77FA7DFE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B0D69BAD-9B31-BF91-C177-3882C32DFFA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615169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36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Reading Instruction Competence Assessment (RICA)</a:t>
            </a:r>
            <a:endParaRPr lang="en-US" sz="400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BA556EBB-004E-C070-8BFB-51850FA2FB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05073" y="1322432"/>
            <a:ext cx="10181202" cy="4665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Ends 10/31/25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Candidates whose credential requires RICA but who did not complete RICA have two options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Foundations of Reading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Complete a new TPA with literacy 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9A9DD49D-F0B2-5CAF-4A57-CF0AA2E041EA}"/>
              </a:ext>
            </a:extLst>
          </p:cNvPr>
          <p:cNvCxnSpPr/>
          <p:nvPr/>
        </p:nvCxnSpPr>
        <p:spPr>
          <a:xfrm>
            <a:off x="805725" y="1248500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C33C362-0341-A01E-A076-02C480052FA8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73927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B825C8B1-BEE7-7250-A5B4-DBA2F9CB5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7D0C3600-57ED-3092-4ABB-A68334D949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900" y="615169"/>
            <a:ext cx="10058400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California Basic Education Skills Test (CBEST)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622C9ED2-80AE-A1E8-4266-325194CCD5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05073" y="1193745"/>
            <a:ext cx="10181202" cy="5091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Was used to measure competencies for Basic Skills Requirement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No longer required for almost all credential candidates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Only required for: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 Substitute Teaching Permit for Prospective Teachers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Exchange Certificated Employee Credential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Sojourn Certificated Employee Credential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Designated Subjects Supervision and Coordination Credentials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Still required in statute</a:t>
            </a: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 to Update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(2025-2026):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Examine existing options to replace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Recommend new exam to Commission</a:t>
            </a: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E8BD3AD2-A419-94CC-88E1-1AAC64E4B55B}"/>
              </a:ext>
            </a:extLst>
          </p:cNvPr>
          <p:cNvCxnSpPr/>
          <p:nvPr/>
        </p:nvCxnSpPr>
        <p:spPr>
          <a:xfrm>
            <a:off x="805725" y="1248500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FF7C947-838D-F07F-23F1-3ED6720E7A09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1086280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8F5535F2-0022-FD77-7258-B26BA9AA1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3349EA29-D223-077E-DD9A-BA1965C08B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83474" y="601442"/>
            <a:ext cx="11025052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California Subject Examinations for Teachers (CSET)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833F68DA-AE60-5260-CB6B-2F8DDEDBD2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39519" y="1342653"/>
            <a:ext cx="10478820" cy="4913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Measures the Subject Matter Requirements for each credential/authorization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Usage is rapidly declining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Candidates can now meet the Subject Matter Requirement with undergraduate coursework and degrees (AB130, 2021)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 to Update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(2026-2028)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SMR update, beginning with high-frequency credentials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CSET revision based on revised SMRs</a:t>
            </a: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5F2B0BA1-3C08-68B8-5FE2-8903ACD2CD50}"/>
              </a:ext>
            </a:extLst>
          </p:cNvPr>
          <p:cNvCxnSpPr>
            <a:cxnSpLocks/>
          </p:cNvCxnSpPr>
          <p:nvPr/>
        </p:nvCxnSpPr>
        <p:spPr>
          <a:xfrm>
            <a:off x="611370" y="1250478"/>
            <a:ext cx="11106969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3F94361-7C51-C96D-AE3F-CDC1B7F55691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351822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>
          <a:extLst>
            <a:ext uri="{FF2B5EF4-FFF2-40B4-BE49-F238E27FC236}">
              <a16:creationId xmlns:a16="http://schemas.microsoft.com/office/drawing/2014/main" id="{B3D439C8-143E-C94D-AB25-757116AEA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>
            <a:extLst>
              <a:ext uri="{FF2B5EF4-FFF2-40B4-BE49-F238E27FC236}">
                <a16:creationId xmlns:a16="http://schemas.microsoft.com/office/drawing/2014/main" id="{78E12353-E3A0-4C7C-FC7E-1FC0EB049A6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1899" y="533284"/>
            <a:ext cx="11005003" cy="6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003366"/>
              </a:buClr>
              <a:buSzPts val="4000"/>
            </a:pPr>
            <a:r>
              <a:rPr lang="en-US"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California Teacher of English Learners Exam </a:t>
            </a:r>
            <a:r>
              <a:rPr lang="en-US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(CTEL) </a:t>
            </a:r>
            <a:endParaRPr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Google Shape;183;p27">
            <a:extLst>
              <a:ext uri="{FF2B5EF4-FFF2-40B4-BE49-F238E27FC236}">
                <a16:creationId xmlns:a16="http://schemas.microsoft.com/office/drawing/2014/main" id="{2B6FAEB1-AF3A-C44A-8C9F-E5D66AD890E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95828" y="1254969"/>
            <a:ext cx="10416988" cy="4825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for a number of pathways to English learner and bilingual authorizations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Required by statute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Plan to Update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(2026-2027):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Revise CTEL Knowledge, Skills, and Abilities (KSAs)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Identify existing exams that may align or align with modifications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Recommend new exam to Commission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27">
            <a:extLst>
              <a:ext uri="{FF2B5EF4-FFF2-40B4-BE49-F238E27FC236}">
                <a16:creationId xmlns:a16="http://schemas.microsoft.com/office/drawing/2014/main" id="{F7C7077A-7909-9C43-610E-0E69066E66A3}"/>
              </a:ext>
            </a:extLst>
          </p:cNvPr>
          <p:cNvCxnSpPr/>
          <p:nvPr/>
        </p:nvCxnSpPr>
        <p:spPr>
          <a:xfrm>
            <a:off x="681900" y="1176746"/>
            <a:ext cx="103152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DF4867B-C36F-C41E-F57B-2747928E14AF}"/>
              </a:ext>
            </a:extLst>
          </p:cNvPr>
          <p:cNvSpPr txBox="1"/>
          <p:nvPr/>
        </p:nvSpPr>
        <p:spPr>
          <a:xfrm>
            <a:off x="1" y="-17244"/>
            <a:ext cx="291572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 1: Exam Updates</a:t>
            </a:r>
          </a:p>
        </p:txBody>
      </p:sp>
    </p:spTree>
    <p:extLst>
      <p:ext uri="{BB962C8B-B14F-4D97-AF65-F5344CB8AC3E}">
        <p14:creationId xmlns:p14="http://schemas.microsoft.com/office/powerpoint/2010/main" val="10021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4801CEE77B0409318E21D2E6DDEF2" ma:contentTypeVersion="3" ma:contentTypeDescription="Create a new document." ma:contentTypeScope="" ma:versionID="1d2a87b3ae2516bf67dacd9e5606f039">
  <xsd:schema xmlns:xsd="http://www.w3.org/2001/XMLSchema" xmlns:xs="http://www.w3.org/2001/XMLSchema" xmlns:p="http://schemas.microsoft.com/office/2006/metadata/properties" xmlns:ns2="9872b4ea-0f47-4ffb-9bf9-ffbdd5f69f9b" targetNamespace="http://schemas.microsoft.com/office/2006/metadata/properties" ma:root="true" ma:fieldsID="7c06d3a73ef9a211fd05431ed09cf24b" ns2:_="">
    <xsd:import namespace="9872b4ea-0f47-4ffb-9bf9-ffbdd5f69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2b4ea-0f47-4ffb-9bf9-ffbdd5f69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1CF339-50ED-4057-8115-E2FD33CFB8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768DB1-EE30-40FA-A759-5A7E7F4D5F1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872b4ea-0f47-4ffb-9bf9-ffbdd5f69f9b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D3D0A7-0085-4067-9E7B-1BFA006C04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2b4ea-0f47-4ffb-9bf9-ffbdd5f69f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6525</TotalTime>
  <Words>1604</Words>
  <Application>Microsoft Macintosh PowerPoint</Application>
  <PresentationFormat>Widescreen</PresentationFormat>
  <Paragraphs>278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Agenda</vt:lpstr>
      <vt:lpstr>Quick Check In: Commission Dashboards</vt:lpstr>
      <vt:lpstr>Do you use the Commission dashboards? Which? How often? For what purpose(s)?</vt:lpstr>
      <vt:lpstr>Part 1:  Updates to Commission-Approved Examinations</vt:lpstr>
      <vt:lpstr>Reading Instruction Competence Assessment (RICA)</vt:lpstr>
      <vt:lpstr>California Basic Education Skills Test (CBEST)</vt:lpstr>
      <vt:lpstr>California Subject Examinations for Teachers (CSET)</vt:lpstr>
      <vt:lpstr>California Teacher of English Learners Exam (CTEL) </vt:lpstr>
      <vt:lpstr>California Preliminary Administrative Credential Examination (CPACE)</vt:lpstr>
      <vt:lpstr>Early Completion Option (ECO) Exams</vt:lpstr>
      <vt:lpstr>Part 2:  Updates to Performance Assessments</vt:lpstr>
      <vt:lpstr>Recent Legislation Impacting Perf Assessments</vt:lpstr>
      <vt:lpstr>SB 488 (2021): Required Literacy Updates </vt:lpstr>
      <vt:lpstr>Approved Literacy Performance Assessments</vt:lpstr>
      <vt:lpstr>CalTPA-Specific Changes: MS &amp; ES</vt:lpstr>
      <vt:lpstr>SB 1263 </vt:lpstr>
      <vt:lpstr>RDI-TPA Workgroup Charge</vt:lpstr>
      <vt:lpstr>Final Recommendations</vt:lpstr>
      <vt:lpstr>Implementation Plan</vt:lpstr>
      <vt:lpstr>Project Area 1: Performance Assessment Design</vt:lpstr>
      <vt:lpstr>Project Area 2: Program Implementation</vt:lpstr>
      <vt:lpstr>Project Area 3: Accountability &amp; Support</vt:lpstr>
      <vt:lpstr>Phased Implementation Plan</vt:lpstr>
      <vt:lpstr>Part 3: Performance Assessment Implementation</vt:lpstr>
      <vt:lpstr>Supporting Candidates: What’s Required?</vt:lpstr>
      <vt:lpstr>Supporting Candidates: What’s Recommended?</vt:lpstr>
      <vt:lpstr>General Support: What does this look like?</vt:lpstr>
      <vt:lpstr>Embedding the TPA: What does this look like?</vt:lpstr>
      <vt:lpstr>Embedding the TPA: What does this look like?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Wahleithner, Juliet</cp:lastModifiedBy>
  <cp:revision>3</cp:revision>
  <dcterms:created xsi:type="dcterms:W3CDTF">2025-08-22T21:39:52Z</dcterms:created>
  <dcterms:modified xsi:type="dcterms:W3CDTF">2025-10-25T20:30:27Z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0x010100B464801CEE77B0409318E21D2E6DDEF2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