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embeddedFontLst>
    <p:embeddedFont>
      <p:font typeface="Josefin Sans" pitchFamily="2" charset="0"/>
      <p:regular r:id="rId39"/>
      <p:bold r:id="rId40"/>
      <p:italic r:id="rId41"/>
      <p:boldItalic r:id="rId42"/>
    </p:embeddedFont>
    <p:embeddedFont>
      <p:font typeface="Lexend" panose="020B0604020202020204" charset="0"/>
      <p:regular r:id="rId43"/>
      <p:bold r:id="rId44"/>
    </p:embeddedFont>
    <p:embeddedFont>
      <p:font typeface="Lexend Medium" panose="020B0604020202020204" charset="0"/>
      <p:regular r:id="rId45"/>
      <p:bold r:id="rId46"/>
    </p:embeddedFont>
    <p:embeddedFont>
      <p:font typeface="Lora" pitchFamily="2" charset="0"/>
      <p:regular r:id="rId47"/>
      <p:bold r:id="rId48"/>
      <p:italic r:id="rId49"/>
      <p:boldItalic r:id="rId50"/>
    </p:embeddedFont>
    <p:embeddedFont>
      <p:font typeface="Montserrat" panose="00000500000000000000" pitchFamily="2" charset="0"/>
      <p:regular r:id="rId51"/>
      <p:bold r:id="rId52"/>
      <p:italic r:id="rId53"/>
      <p:boldItalic r:id="rId54"/>
    </p:embeddedFont>
    <p:embeddedFont>
      <p:font typeface="Montserrat Medium" panose="00000600000000000000" pitchFamily="2" charset="0"/>
      <p:regular r:id="rId55"/>
      <p:bold r:id="rId56"/>
      <p:italic r:id="rId57"/>
      <p:boldItalic r:id="rId58"/>
    </p:embeddedFont>
    <p:embeddedFont>
      <p:font typeface="Montserrat SemiBold" panose="00000700000000000000" pitchFamily="2" charset="0"/>
      <p:regular r:id="rId59"/>
      <p:bold r:id="rId60"/>
      <p:italic r:id="rId61"/>
      <p:boldItalic r:id="rId62"/>
    </p:embeddedFont>
    <p:embeddedFont>
      <p:font typeface="Roboto" panose="02000000000000000000" pitchFamily="2" charset="0"/>
      <p:regular r:id="rId63"/>
      <p:bold r:id="rId64"/>
      <p:italic r:id="rId65"/>
      <p:boldItalic r:id="rId66"/>
    </p:embeddedFont>
    <p:embeddedFont>
      <p:font typeface="Roboto Slab Light" pitchFamily="2" charset="0"/>
      <p:regular r:id="rId67"/>
      <p:bold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6D55C4-342C-49A6-8ECC-70CF493765D5}">
  <a:tblStyle styleId="{476D55C4-342C-49A6-8ECC-70CF493765D5}"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3B8B76B-F12F-40D3-A201-3A6BEF0B2B8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4.fntdata"/><Relationship Id="rId47" Type="http://schemas.openxmlformats.org/officeDocument/2006/relationships/font" Target="fonts/font9.fntdata"/><Relationship Id="rId63" Type="http://schemas.openxmlformats.org/officeDocument/2006/relationships/font" Target="fonts/font25.fntdata"/><Relationship Id="rId68" Type="http://schemas.openxmlformats.org/officeDocument/2006/relationships/font" Target="fonts/font30.fntdata"/><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font" Target="fonts/font28.fntdata"/><Relationship Id="rId5" Type="http://schemas.openxmlformats.org/officeDocument/2006/relationships/slide" Target="slides/slide3.xml"/><Relationship Id="rId61" Type="http://schemas.openxmlformats.org/officeDocument/2006/relationships/font" Target="fonts/font2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3.fntdata"/><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font" Target="fonts/font29.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1.fntdata"/><Relationship Id="rId34" Type="http://schemas.openxmlformats.org/officeDocument/2006/relationships/slide" Target="slides/slide32.xml"/><Relationship Id="rId50" Type="http://schemas.openxmlformats.org/officeDocument/2006/relationships/font" Target="fonts/font12.fntdata"/><Relationship Id="rId5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Audri - Introduce Meghan and Audri</a:t>
            </a:r>
            <a:endParaRPr/>
          </a:p>
          <a:p>
            <a:pPr marL="0" lvl="0" indent="0" algn="l" rtl="0">
              <a:lnSpc>
                <a:spcPct val="115000"/>
              </a:lnSpc>
              <a:spcBef>
                <a:spcPts val="0"/>
              </a:spcBef>
              <a:spcAft>
                <a:spcPts val="0"/>
              </a:spcAft>
              <a:buClr>
                <a:schemeClr val="dk1"/>
              </a:buClr>
              <a:buSzPts val="1100"/>
              <a:buFont typeface="Arial"/>
              <a:buNone/>
            </a:pPr>
            <a:r>
              <a:rPr lang="en-US" sz="1100"/>
              <a:t>Associate Professor of Special Education and Disability Studies at Chapman University</a:t>
            </a:r>
            <a:endParaRPr sz="1100"/>
          </a:p>
          <a:p>
            <a:pPr marL="0" lvl="0" indent="0" algn="l" rtl="0">
              <a:lnSpc>
                <a:spcPct val="115000"/>
              </a:lnSpc>
              <a:spcBef>
                <a:spcPts val="0"/>
              </a:spcBef>
              <a:spcAft>
                <a:spcPts val="0"/>
              </a:spcAft>
              <a:buClr>
                <a:schemeClr val="dk1"/>
              </a:buClr>
              <a:buSzPts val="1100"/>
              <a:buFont typeface="Arial"/>
              <a:buNone/>
            </a:pPr>
            <a:r>
              <a:rPr lang="en-US" sz="1100"/>
              <a:t>Executive Director, Thompson Policy Institute on Disability</a:t>
            </a:r>
            <a:endParaRPr sz="1100"/>
          </a:p>
          <a:p>
            <a:pPr marL="0" lvl="0" indent="0" algn="l" rtl="0">
              <a:lnSpc>
                <a:spcPct val="100000"/>
              </a:lnSpc>
              <a:spcBef>
                <a:spcPts val="0"/>
              </a:spcBef>
              <a:spcAft>
                <a:spcPts val="0"/>
              </a:spcAft>
              <a:buSzPts val="1400"/>
              <a:buNone/>
            </a:pPr>
            <a:endParaRPr/>
          </a:p>
        </p:txBody>
      </p:sp>
      <p:sp>
        <p:nvSpPr>
          <p:cNvPr id="165" name="Google Shape;1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bf69f7b06a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bf69f7b06a_1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Audri </a:t>
            </a:r>
            <a:endParaRPr/>
          </a:p>
          <a:p>
            <a:pPr marL="0" lvl="0" indent="0" algn="l" rtl="0">
              <a:spcBef>
                <a:spcPts val="0"/>
              </a:spcBef>
              <a:spcAft>
                <a:spcPts val="0"/>
              </a:spcAft>
              <a:buNone/>
            </a:pPr>
            <a:r>
              <a:rPr lang="en-US"/>
              <a:t>Unfortunately, </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bf69f7b06a_1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bf69f7b06a_1_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Audri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bf69f7b06a_1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bf69f7b06a_1_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Audri US Department of education most recent IDEA Data 2021-22</a:t>
            </a:r>
            <a:endParaRPr/>
          </a:p>
          <a:p>
            <a:pPr marL="0" lvl="0" indent="0" algn="l" rtl="0">
              <a:spcBef>
                <a:spcPts val="0"/>
              </a:spcBef>
              <a:spcAft>
                <a:spcPts val="0"/>
              </a:spcAft>
              <a:buNone/>
            </a:pPr>
            <a:r>
              <a:rPr lang="en-US"/>
              <a:t>Students of color with disabilities mostly educated outside of a general education setting in CA which is significant from the US national average</a:t>
            </a:r>
            <a:endParaRPr/>
          </a:p>
          <a:p>
            <a:pPr marL="0" lvl="0" indent="0" algn="l" rtl="0">
              <a:spcBef>
                <a:spcPts val="0"/>
              </a:spcBef>
              <a:spcAft>
                <a:spcPts val="0"/>
              </a:spcAft>
              <a:buNone/>
            </a:pPr>
            <a:r>
              <a:rPr lang="en-US"/>
              <a:t>White Students with disabilities are included in general education settings at higher rates.</a:t>
            </a:r>
            <a:endParaRPr/>
          </a:p>
          <a:p>
            <a:pPr marL="0" lvl="0" indent="0" algn="l" rtl="0">
              <a:spcBef>
                <a:spcPts val="0"/>
              </a:spcBef>
              <a:spcAft>
                <a:spcPts val="0"/>
              </a:spcAft>
              <a:buNone/>
            </a:pPr>
            <a:r>
              <a:rPr lang="en-US"/>
              <a:t>-As we all know, teacher education plays a role in ensuring that all teachers are prepared to teach all students. Unfortunately, most students who spend time outside of the general education classroom due to their disability, spend more and more time outside of the gen ed setting as they age up because their access to high-quality core instruction becomes less…and </a:t>
            </a:r>
            <a:endParaRPr/>
          </a:p>
          <a:p>
            <a:pPr marL="0" lvl="0" indent="0" algn="l" rtl="0">
              <a:spcBef>
                <a:spcPts val="0"/>
              </a:spcBef>
              <a:spcAft>
                <a:spcPts val="0"/>
              </a:spcAft>
              <a:buNone/>
            </a:pPr>
            <a:r>
              <a:rPr lang="en-US"/>
              <a:t>At CAIS, we are interested in assessing what is happening in teacher education across the state that focuses on disability equity and inclusion.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bf69f7b06a_1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bf69f7b06a_1_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Meghan </a:t>
            </a:r>
            <a:endParaRPr/>
          </a:p>
          <a:p>
            <a:pPr marL="0" lvl="0" indent="0" algn="l" rtl="0">
              <a:spcBef>
                <a:spcPts val="0"/>
              </a:spcBef>
              <a:spcAft>
                <a:spcPts val="0"/>
              </a:spcAft>
              <a:buClr>
                <a:schemeClr val="dk1"/>
              </a:buClr>
              <a:buSzPts val="1100"/>
              <a:buFont typeface="Arial"/>
              <a:buNone/>
            </a:pPr>
            <a:r>
              <a:rPr lang="en-US"/>
              <a:t>Before we start, we wanted to ground the work in the assumptions about disability equity and justice in teacher education.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bf69f7b06a_4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bf69f7b06a_4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Meghan </a:t>
            </a:r>
            <a:endParaRPr/>
          </a:p>
          <a:p>
            <a:pPr marL="0" lvl="0" indent="0" algn="l" rtl="0">
              <a:spcBef>
                <a:spcPts val="0"/>
              </a:spcBef>
              <a:spcAft>
                <a:spcPts val="0"/>
              </a:spcAft>
              <a:buNone/>
            </a:pPr>
            <a:endParaRPr/>
          </a:p>
          <a:p>
            <a:pPr marL="0" lvl="0" indent="0" algn="l" rtl="0">
              <a:spcBef>
                <a:spcPts val="0"/>
              </a:spcBef>
              <a:spcAft>
                <a:spcPts val="0"/>
              </a:spcAft>
              <a:buNone/>
            </a:pPr>
            <a:r>
              <a:rPr lang="en-US"/>
              <a:t>Given the common trunk that was built of the new General Education TPEs in 2016, The impetus for this work were the calls for action by the Educator Excellence Taskforce, the Teacher Preparation Advisory Panel and the Statewide Special Education Task Force. All general education teacher preparation programs began full implementation of the revised standards that include enhanced preparation to teach a diverse range of students in the fall of 2017. </a:t>
            </a:r>
            <a:endParaRPr/>
          </a:p>
          <a:p>
            <a:pPr marL="0" lvl="0" indent="0" algn="l" rtl="0">
              <a:spcBef>
                <a:spcPts val="0"/>
              </a:spcBef>
              <a:spcAft>
                <a:spcPts val="0"/>
              </a:spcAft>
              <a:buNone/>
            </a:pPr>
            <a:endParaRPr/>
          </a:p>
          <a:p>
            <a:pPr marL="0" lvl="0" indent="0" algn="l" rtl="0">
              <a:spcBef>
                <a:spcPts val="0"/>
              </a:spcBef>
              <a:spcAft>
                <a:spcPts val="0"/>
              </a:spcAft>
              <a:buNone/>
            </a:pPr>
            <a:r>
              <a:rPr lang="en-US"/>
              <a:t>Given that its been 7 years since the common trunk recommendation, coupled with the recent funding for residencies in 2021 for $350M, CAIS felt it was important to assess the landscape of inclusive teacher education, and inclusive educator preparation programs. </a:t>
            </a:r>
            <a:endParaRPr/>
          </a:p>
        </p:txBody>
      </p:sp>
      <p:sp>
        <p:nvSpPr>
          <p:cNvPr id="284" name="Google Shape;284;g2bf69f7b06a_4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c0a6dbd7f6_4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c0a6dbd7f6_4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Meghan </a:t>
            </a:r>
            <a:endParaRPr/>
          </a:p>
          <a:p>
            <a:pPr marL="0" lvl="0" indent="0" algn="l" rtl="0">
              <a:spcBef>
                <a:spcPts val="0"/>
              </a:spcBef>
              <a:spcAft>
                <a:spcPts val="0"/>
              </a:spcAft>
              <a:buNone/>
            </a:pPr>
            <a:r>
              <a:rPr lang="en-US"/>
              <a:t>Thanks to Drs. Adriana Alvardo and Nicol Howard Co-Directors of Race in Education Analytics Learning Lab in the School of Education at University of Redlands</a:t>
            </a:r>
            <a:endParaRPr/>
          </a:p>
          <a:p>
            <a:pPr marL="0" lvl="0" indent="0" algn="l" rtl="0">
              <a:spcBef>
                <a:spcPts val="0"/>
              </a:spcBef>
              <a:spcAft>
                <a:spcPts val="0"/>
              </a:spcAft>
              <a:buNone/>
            </a:pPr>
            <a:r>
              <a:rPr lang="en-US"/>
              <a:t>As a high level overview, this survey is constructed based on research associated with best practices in teacher education, including LEA/District Partnerships, quality year long clinical placements, high quality and well aligned curriculum, program recruitment practices, </a:t>
            </a:r>
            <a:endParaRPr/>
          </a:p>
        </p:txBody>
      </p:sp>
      <p:sp>
        <p:nvSpPr>
          <p:cNvPr id="291" name="Google Shape;291;g2c0a6dbd7f6_4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c0a6dbd7f6_4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c0a6dbd7f6_4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Meghan </a:t>
            </a:r>
            <a:endParaRPr/>
          </a:p>
        </p:txBody>
      </p:sp>
      <p:sp>
        <p:nvSpPr>
          <p:cNvPr id="303" name="Google Shape;303;g2c0a6dbd7f6_4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c0a6dbd7f6_3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c0a6dbd7f6_3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Meghan 32% rate of return at this point is great, CSU best return rate so far. A call to action for others.</a:t>
            </a:r>
            <a:endParaRPr/>
          </a:p>
        </p:txBody>
      </p:sp>
      <p:sp>
        <p:nvSpPr>
          <p:cNvPr id="311" name="Google Shape;311;g2c0a6dbd7f6_3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bf69f7b06a_1_8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bf69f7b06a_1_8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Meghan </a:t>
            </a:r>
            <a:endParaRPr/>
          </a:p>
        </p:txBody>
      </p:sp>
      <p:sp>
        <p:nvSpPr>
          <p:cNvPr id="319" name="Google Shape;319;g2bf69f7b06a_1_8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bf69f7b06a_1_8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bf69f7b06a_1_8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Meghan </a:t>
            </a:r>
            <a:endParaRPr/>
          </a:p>
        </p:txBody>
      </p:sp>
      <p:sp>
        <p:nvSpPr>
          <p:cNvPr id="327" name="Google Shape;327;g2bf69f7b06a_1_8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highlight>
                  <a:srgbClr val="FFE599"/>
                </a:highlight>
                <a:latin typeface="Arial"/>
                <a:ea typeface="Arial"/>
                <a:cs typeface="Arial"/>
                <a:sym typeface="Arial"/>
              </a:rPr>
              <a:t>Audri </a:t>
            </a:r>
            <a:endParaRPr>
              <a:highlight>
                <a:srgbClr val="FFE599"/>
              </a:highlight>
              <a:latin typeface="Arial"/>
              <a:ea typeface="Arial"/>
              <a:cs typeface="Arial"/>
              <a:sym typeface="Arial"/>
            </a:endParaRPr>
          </a:p>
          <a:p>
            <a:pPr marL="0" lvl="0" indent="0" algn="l" rtl="0">
              <a:spcBef>
                <a:spcPts val="0"/>
              </a:spcBef>
              <a:spcAft>
                <a:spcPts val="0"/>
              </a:spcAft>
              <a:buNone/>
            </a:pPr>
            <a:endParaRPr>
              <a:highlight>
                <a:srgbClr val="FFE599"/>
              </a:highlight>
              <a:latin typeface="Arial"/>
              <a:ea typeface="Arial"/>
              <a:cs typeface="Arial"/>
              <a:sym typeface="Arial"/>
            </a:endParaRPr>
          </a:p>
          <a:p>
            <a:pPr marL="0" lvl="0" indent="0" algn="l" rtl="0">
              <a:spcBef>
                <a:spcPts val="0"/>
              </a:spcBef>
              <a:spcAft>
                <a:spcPts val="0"/>
              </a:spcAft>
              <a:buNone/>
            </a:pPr>
            <a:r>
              <a:rPr lang="en-US">
                <a:highlight>
                  <a:srgbClr val="FFE599"/>
                </a:highlight>
                <a:latin typeface="Arial"/>
                <a:ea typeface="Arial"/>
                <a:cs typeface="Arial"/>
                <a:sym typeface="Arial"/>
              </a:rPr>
              <a:t>Background including the currents status of access for SWD </a:t>
            </a:r>
            <a:endParaRPr>
              <a:highlight>
                <a:srgbClr val="FFE599"/>
              </a:highlight>
              <a:latin typeface="Arial"/>
              <a:ea typeface="Arial"/>
              <a:cs typeface="Arial"/>
              <a:sym typeface="Arial"/>
            </a:endParaRPr>
          </a:p>
          <a:p>
            <a:pPr marL="0" lvl="0" indent="0" algn="l" rtl="0">
              <a:spcBef>
                <a:spcPts val="0"/>
              </a:spcBef>
              <a:spcAft>
                <a:spcPts val="0"/>
              </a:spcAft>
              <a:buNone/>
            </a:pPr>
            <a:r>
              <a:rPr lang="en-US">
                <a:highlight>
                  <a:srgbClr val="FFE599"/>
                </a:highlight>
                <a:latin typeface="Arial"/>
                <a:ea typeface="Arial"/>
                <a:cs typeface="Arial"/>
                <a:sym typeface="Arial"/>
              </a:rPr>
              <a:t>This session will present the results of a survey on Inclusive Teacher Preparation and Disability Equity and Justice in Teacher Preparation across the state. The results provide a snapshot of the implementation of the Common Trunk of Teacher Preparation, including through residency and dual-credential models. Moreover, the presentation provides recommendations for further data collection and reports to guide policy changes for a proactive approach towards refining and improving the existing system. and we invite your input/feedback…</a:t>
            </a:r>
            <a:endParaRPr>
              <a:highlight>
                <a:srgbClr val="FFE599"/>
              </a:highlight>
            </a:endParaRPr>
          </a:p>
        </p:txBody>
      </p:sp>
      <p:sp>
        <p:nvSpPr>
          <p:cNvPr id="177" name="Google Shape;17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c0fc66d994_4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c0fc66d994_4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Audri </a:t>
            </a:r>
            <a:endParaRPr/>
          </a:p>
          <a:p>
            <a:pPr marL="0" lvl="0" indent="0" algn="l" rtl="0">
              <a:spcBef>
                <a:spcPts val="0"/>
              </a:spcBef>
              <a:spcAft>
                <a:spcPts val="0"/>
              </a:spcAft>
              <a:buNone/>
            </a:pPr>
            <a:endParaRPr/>
          </a:p>
          <a:p>
            <a:pPr marL="0" lvl="0" indent="0" algn="l" rtl="0">
              <a:spcBef>
                <a:spcPts val="0"/>
              </a:spcBef>
              <a:spcAft>
                <a:spcPts val="0"/>
              </a:spcAft>
              <a:buNone/>
            </a:pPr>
            <a:r>
              <a:rPr lang="en-US"/>
              <a:t>Overall, A high percentage of agreement in recruitment plans focusing on diverse groups of students; however, we see a significant decrease including a focus on candidates with disabilities. </a:t>
            </a:r>
            <a:endParaRPr/>
          </a:p>
          <a:p>
            <a:pPr marL="0" lvl="0" indent="0" algn="l" rtl="0">
              <a:spcBef>
                <a:spcPts val="0"/>
              </a:spcBef>
              <a:spcAft>
                <a:spcPts val="0"/>
              </a:spcAft>
              <a:buNone/>
            </a:pPr>
            <a:r>
              <a:rPr lang="en-US"/>
              <a:t>We have included the neutral and disagreement percentages </a:t>
            </a:r>
            <a:endParaRPr/>
          </a:p>
        </p:txBody>
      </p:sp>
      <p:sp>
        <p:nvSpPr>
          <p:cNvPr id="333" name="Google Shape;333;g2c0fc66d994_4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c0fc66d994_4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c0fc66d994_4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Audri</a:t>
            </a:r>
            <a:endParaRPr/>
          </a:p>
          <a:p>
            <a:pPr marL="0" lvl="0" indent="0" algn="l" rtl="0">
              <a:spcBef>
                <a:spcPts val="0"/>
              </a:spcBef>
              <a:spcAft>
                <a:spcPts val="0"/>
              </a:spcAft>
              <a:buNone/>
            </a:pPr>
            <a:endParaRPr/>
          </a:p>
          <a:p>
            <a:pPr marL="0" lvl="0" indent="0" algn="l" rtl="0">
              <a:spcBef>
                <a:spcPts val="0"/>
              </a:spcBef>
              <a:spcAft>
                <a:spcPts val="0"/>
              </a:spcAft>
              <a:buNone/>
            </a:pPr>
            <a:r>
              <a:rPr lang="en-US"/>
              <a:t>Positive to see of the 24 responses, 100% indicated that there are written policies in place to support EPP/LEA partnerships, but as you see these percentages decrease substantially </a:t>
            </a:r>
            <a:endParaRPr/>
          </a:p>
          <a:p>
            <a:pPr marL="0" lvl="0" indent="0" algn="l" rtl="0">
              <a:spcBef>
                <a:spcPts val="0"/>
              </a:spcBef>
              <a:spcAft>
                <a:spcPts val="0"/>
              </a:spcAft>
              <a:buClr>
                <a:schemeClr val="dk1"/>
              </a:buClr>
              <a:buSzPts val="1100"/>
              <a:buFont typeface="Arial"/>
              <a:buNone/>
            </a:pPr>
            <a:endParaRPr/>
          </a:p>
        </p:txBody>
      </p:sp>
      <p:sp>
        <p:nvSpPr>
          <p:cNvPr id="341" name="Google Shape;341;g2c0fc66d994_4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c0fc66d994_4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c0fc66d994_4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Audri</a:t>
            </a:r>
            <a:endParaRPr/>
          </a:p>
          <a:p>
            <a:pPr marL="0" lvl="0" indent="0" algn="l" rtl="0">
              <a:spcBef>
                <a:spcPts val="0"/>
              </a:spcBef>
              <a:spcAft>
                <a:spcPts val="0"/>
              </a:spcAft>
              <a:buClr>
                <a:schemeClr val="dk1"/>
              </a:buClr>
              <a:buSzPts val="1100"/>
              <a:buFont typeface="Arial"/>
              <a:buNone/>
            </a:pPr>
            <a:r>
              <a:rPr lang="en-US"/>
              <a:t>50% agree/strongly agree that candidates are fully engaging inclusive practices in their classrooms with only 61% feeling as though they are able to attend to the needs of SWDs. 63% </a:t>
            </a:r>
            <a:r>
              <a:rPr lang="en-US" sz="1350">
                <a:solidFill>
                  <a:srgbClr val="1F1F1F"/>
                </a:solidFill>
                <a:highlight>
                  <a:schemeClr val="lt1"/>
                </a:highlight>
                <a:latin typeface="Arial"/>
                <a:ea typeface="Arial"/>
                <a:cs typeface="Arial"/>
                <a:sym typeface="Arial"/>
              </a:rPr>
              <a:t>Candidates have the necessary resources to create effective lessons to support students with disabilities. </a:t>
            </a:r>
            <a:endParaRPr sz="1350">
              <a:solidFill>
                <a:srgbClr val="1F1F1F"/>
              </a:solidFill>
              <a:highlight>
                <a:schemeClr val="lt1"/>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350">
              <a:solidFill>
                <a:srgbClr val="1F1F1F"/>
              </a:solidFill>
              <a:highlight>
                <a:schemeClr val="lt1"/>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1350">
                <a:solidFill>
                  <a:srgbClr val="1F1F1F"/>
                </a:solidFill>
                <a:highlight>
                  <a:schemeClr val="lt1"/>
                </a:highlight>
                <a:latin typeface="Arial"/>
                <a:ea typeface="Arial"/>
                <a:cs typeface="Arial"/>
                <a:sym typeface="Arial"/>
              </a:rPr>
              <a:t>Highest percentages focused on </a:t>
            </a:r>
            <a:r>
              <a:rPr lang="en-US" sz="1300">
                <a:solidFill>
                  <a:srgbClr val="1F1F1F"/>
                </a:solidFill>
                <a:highlight>
                  <a:schemeClr val="lt1"/>
                </a:highlight>
                <a:latin typeface="Roboto"/>
                <a:ea typeface="Roboto"/>
                <a:cs typeface="Roboto"/>
                <a:sym typeface="Roboto"/>
              </a:rPr>
              <a:t>Candidates receive support for addressing students' social-emotional well-being at 78% and 83% Candidates are implementing culturally responsive pedagogy in their classroom or practice</a:t>
            </a:r>
            <a:endParaRPr sz="1300"/>
          </a:p>
          <a:p>
            <a:pPr marL="0" lvl="0" indent="0" algn="l" rtl="0">
              <a:spcBef>
                <a:spcPts val="0"/>
              </a:spcBef>
              <a:spcAft>
                <a:spcPts val="0"/>
              </a:spcAft>
              <a:buClr>
                <a:schemeClr val="dk1"/>
              </a:buClr>
              <a:buSzPts val="1100"/>
              <a:buFont typeface="Arial"/>
              <a:buNone/>
            </a:pPr>
            <a:endParaRPr sz="1300">
              <a:solidFill>
                <a:srgbClr val="1F1F1F"/>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300">
                <a:solidFill>
                  <a:srgbClr val="1F1F1F"/>
                </a:solidFill>
                <a:highlight>
                  <a:schemeClr val="lt1"/>
                </a:highlight>
                <a:latin typeface="Roboto"/>
                <a:ea typeface="Roboto"/>
                <a:cs typeface="Roboto"/>
                <a:sym typeface="Roboto"/>
              </a:rPr>
              <a:t>Higher percentages of agreement focused on practices outside of supporting inclusive pratcices or teaching</a:t>
            </a:r>
            <a:endParaRPr sz="1300">
              <a:solidFill>
                <a:srgbClr val="1F1F1F"/>
              </a:solidFill>
              <a:highlight>
                <a:schemeClr val="lt1"/>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350">
              <a:solidFill>
                <a:srgbClr val="1F1F1F"/>
              </a:solidFill>
              <a:highlight>
                <a:schemeClr val="lt1"/>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a:p>
        </p:txBody>
      </p:sp>
      <p:sp>
        <p:nvSpPr>
          <p:cNvPr id="348" name="Google Shape;348;g2c0fc66d994_4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c0a6dbd7f6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2c0a6dbd7f6_4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Audri</a:t>
            </a:r>
            <a:endParaRPr/>
          </a:p>
          <a:p>
            <a:pPr marL="0" lvl="0" indent="0" algn="l" rtl="0">
              <a:spcBef>
                <a:spcPts val="0"/>
              </a:spcBef>
              <a:spcAft>
                <a:spcPts val="0"/>
              </a:spcAft>
              <a:buClr>
                <a:schemeClr val="dk1"/>
              </a:buClr>
              <a:buSzPts val="1100"/>
              <a:buFont typeface="Arial"/>
              <a:buNone/>
            </a:pPr>
            <a:r>
              <a:rPr lang="en-US"/>
              <a:t>Note that the highest agreement is on prompts that DO NOT refer to disability, while the lowest agreement scores go to prompts that specifically mention disability. This could indicate that EPPs are less confident in their prep in their candidates being fully prepared for inclusive classrooms. </a:t>
            </a:r>
            <a:endParaRPr/>
          </a:p>
          <a:p>
            <a:pPr marL="0" lvl="0" indent="0" algn="l" rtl="0">
              <a:spcBef>
                <a:spcPts val="0"/>
              </a:spcBef>
              <a:spcAft>
                <a:spcPts val="0"/>
              </a:spcAft>
              <a:buClr>
                <a:schemeClr val="dk1"/>
              </a:buClr>
              <a:buSzPts val="1100"/>
              <a:buFont typeface="Arial"/>
              <a:buNone/>
            </a:pPr>
            <a:endParaRPr/>
          </a:p>
        </p:txBody>
      </p:sp>
      <p:sp>
        <p:nvSpPr>
          <p:cNvPr id="361" name="Google Shape;361;g2c0a6dbd7f6_4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c0fc66d994_4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2c0fc66d994_4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Audri</a:t>
            </a:r>
            <a:endParaRPr/>
          </a:p>
          <a:p>
            <a:pPr marL="0" lvl="0" indent="0" algn="l" rtl="0">
              <a:spcBef>
                <a:spcPts val="0"/>
              </a:spcBef>
              <a:spcAft>
                <a:spcPts val="0"/>
              </a:spcAft>
              <a:buClr>
                <a:schemeClr val="dk1"/>
              </a:buClr>
              <a:buSzPts val="1100"/>
              <a:buFont typeface="Arial"/>
              <a:buNone/>
            </a:pPr>
            <a:r>
              <a:rPr lang="en-US"/>
              <a:t>These responses focused on the development of of inservice teachers to support all students. As you can see not very high percentages in the agreement whether that is supporting inclusive curriculum, knowing strategies to support SWD, and using accessible multimedia tech tools to enhance the learning for SWD. </a:t>
            </a:r>
            <a:endParaRPr/>
          </a:p>
          <a:p>
            <a:pPr marL="0" lvl="0" indent="0" algn="l" rtl="0">
              <a:spcBef>
                <a:spcPts val="0"/>
              </a:spcBef>
              <a:spcAft>
                <a:spcPts val="0"/>
              </a:spcAft>
              <a:buNone/>
            </a:pPr>
            <a:r>
              <a:rPr lang="en-US"/>
              <a:t>-Less agreement with practices to actively disrupt ableist practices. </a:t>
            </a:r>
            <a:endParaRPr/>
          </a:p>
          <a:p>
            <a:pPr marL="0" lvl="0" indent="0" algn="l" rtl="0">
              <a:spcBef>
                <a:spcPts val="0"/>
              </a:spcBef>
              <a:spcAft>
                <a:spcPts val="0"/>
              </a:spcAft>
              <a:buClr>
                <a:schemeClr val="dk1"/>
              </a:buClr>
              <a:buSzPts val="1100"/>
              <a:buFont typeface="Arial"/>
              <a:buNone/>
            </a:pPr>
            <a:r>
              <a:rPr lang="en-US"/>
              <a:t>High neural responses here related to professional learning opportunities supporting inclusive curriculum, supporting learning different pedagogical strategies to support SWDS. </a:t>
            </a:r>
            <a:endParaRPr/>
          </a:p>
        </p:txBody>
      </p:sp>
      <p:sp>
        <p:nvSpPr>
          <p:cNvPr id="373" name="Google Shape;373;g2c0fc66d994_4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bf69f7b06a_1_8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bf69f7b06a_1_8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Meghan</a:t>
            </a:r>
            <a:endParaRPr/>
          </a:p>
        </p:txBody>
      </p:sp>
      <p:sp>
        <p:nvSpPr>
          <p:cNvPr id="385" name="Google Shape;385;g2bf69f7b06a_1_8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bf69f7b06a_1_4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bf69f7b06a_1_4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r>
              <a:rPr lang="en-US" sz="1000"/>
              <a:t>Meghan What are some ways that we can begin to ensure that our programs are aligned with the common trunk? </a:t>
            </a:r>
            <a:endParaRPr sz="100"/>
          </a:p>
        </p:txBody>
      </p:sp>
      <p:sp>
        <p:nvSpPr>
          <p:cNvPr id="392" name="Google Shape;392;g2bf69f7b06a_1_4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2c05c8c1462_0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2c05c8c1462_0_1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Meghan </a:t>
            </a:r>
            <a:endParaRPr/>
          </a:p>
        </p:txBody>
      </p:sp>
      <p:sp>
        <p:nvSpPr>
          <p:cNvPr id="401" name="Google Shape;401;g2c05c8c1462_0_1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bf69f7b06a_4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g2bf69f7b06a_4_1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Meghan </a:t>
            </a:r>
            <a:endParaRPr/>
          </a:p>
          <a:p>
            <a:pPr marL="0" lvl="0" indent="0" algn="l" rtl="0">
              <a:spcBef>
                <a:spcPts val="0"/>
              </a:spcBef>
              <a:spcAft>
                <a:spcPts val="100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bf69f7b06a_4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2bf69f7b06a_4_1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700">
                <a:solidFill>
                  <a:schemeClr val="dk1"/>
                </a:solidFill>
                <a:latin typeface="Times New Roman"/>
                <a:ea typeface="Times New Roman"/>
                <a:cs typeface="Times New Roman"/>
                <a:sym typeface="Times New Roman"/>
              </a:rPr>
              <a:t>Meghan</a:t>
            </a:r>
            <a:endParaRPr sz="1400">
              <a:solidFill>
                <a:schemeClr val="dk1"/>
              </a:solidFill>
              <a:latin typeface="Roboto Slab Light"/>
              <a:ea typeface="Roboto Slab Light"/>
              <a:cs typeface="Roboto Slab Light"/>
              <a:sym typeface="Roboto Slab Light"/>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bf69f7b06a_1_8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bf69f7b06a_1_8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50">
                <a:solidFill>
                  <a:srgbClr val="565656"/>
                </a:solidFill>
                <a:highlight>
                  <a:srgbClr val="E6F0F7"/>
                </a:highlight>
                <a:latin typeface="Roboto"/>
                <a:ea typeface="Roboto"/>
                <a:cs typeface="Roboto"/>
                <a:sym typeface="Roboto"/>
              </a:rPr>
              <a:t>Audri </a:t>
            </a:r>
            <a:endParaRPr sz="1150">
              <a:solidFill>
                <a:srgbClr val="565656"/>
              </a:solidFill>
              <a:highlight>
                <a:srgbClr val="E6F0F7"/>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US" sz="1150">
                <a:solidFill>
                  <a:srgbClr val="565656"/>
                </a:solidFill>
                <a:highlight>
                  <a:srgbClr val="E6F0F7"/>
                </a:highlight>
                <a:latin typeface="Roboto"/>
                <a:ea typeface="Roboto"/>
                <a:cs typeface="Roboto"/>
                <a:sym typeface="Roboto"/>
              </a:rPr>
              <a:t>Dr. Marquita Grenot-Scheyer is Professor Emeritus in the College of Education at California State University, Long Beach. She served as Assistant Vice Chancellor, Educator Preparation and Public School Programs, for the California State University (CSU), Office of the Chancellor from 2016 to 2021. In this role she was responsible for leading, coordinating, and facilitating system wide efforts to recruit, prepare, and retain teachers, counselors, and school leaders for schools and communities. Prior to this appointment, she served as Dean of the College of Education at California State University, Long Beach from 2008 to 2016. Dr. Grenot-Scheyer serves on the board of directors for the American Association of Colleges for Teacher Education (AACTE) and the WestEd board. She was a member of the American Association of State Colleges and Universities (AASCU) Teacher Education Task Force (2016) on Teacher Preparation, which produced the report, Preparing teachers in today’s challenging context. She previously served two terms as a board member of the Council for the Accreditation of Educator Preparation (CAEP), (2013-17) and served as a commissioner, on the Commission on Standards and Performance Reporting for CAEP, (2012 to 2013).</a:t>
            </a:r>
            <a:endParaRPr sz="1150">
              <a:solidFill>
                <a:srgbClr val="565656"/>
              </a:solidFill>
              <a:highlight>
                <a:srgbClr val="E6F0F7"/>
              </a:highlight>
              <a:latin typeface="Roboto"/>
              <a:ea typeface="Roboto"/>
              <a:cs typeface="Roboto"/>
              <a:sym typeface="Roboto"/>
            </a:endParaRPr>
          </a:p>
          <a:p>
            <a:pPr marL="0" lvl="0" indent="0" algn="l" rtl="0">
              <a:lnSpc>
                <a:spcPct val="115000"/>
              </a:lnSpc>
              <a:spcBef>
                <a:spcPts val="800"/>
              </a:spcBef>
              <a:spcAft>
                <a:spcPts val="0"/>
              </a:spcAft>
              <a:buClr>
                <a:schemeClr val="dk1"/>
              </a:buClr>
              <a:buSzPts val="1100"/>
              <a:buFont typeface="Arial"/>
              <a:buNone/>
            </a:pPr>
            <a:r>
              <a:rPr lang="en-US" sz="1150">
                <a:solidFill>
                  <a:srgbClr val="565656"/>
                </a:solidFill>
                <a:highlight>
                  <a:srgbClr val="E6F0F7"/>
                </a:highlight>
                <a:latin typeface="Roboto"/>
                <a:ea typeface="Roboto"/>
                <a:cs typeface="Roboto"/>
                <a:sym typeface="Roboto"/>
              </a:rPr>
              <a:t>She earned her Ph.D. in Special Education in 1990 from the joint doctoral program at the University of California, Los Angeles and California State University, Los Angeles. In recognition of her career accomplishments, she was selected as the Distinguished Alumnus, CSULA Charter College of Education, in 2008.</a:t>
            </a:r>
            <a:endParaRPr sz="1150">
              <a:solidFill>
                <a:srgbClr val="565656"/>
              </a:solidFill>
              <a:highlight>
                <a:srgbClr val="E6F0F7"/>
              </a:highlight>
              <a:latin typeface="Roboto"/>
              <a:ea typeface="Roboto"/>
              <a:cs typeface="Roboto"/>
              <a:sym typeface="Roboto"/>
            </a:endParaRPr>
          </a:p>
          <a:p>
            <a:pPr marL="0" lvl="0" indent="0" algn="l" rtl="0">
              <a:spcBef>
                <a:spcPts val="800"/>
              </a:spcBef>
              <a:spcAft>
                <a:spcPts val="0"/>
              </a:spcAft>
              <a:buNone/>
            </a:pPr>
            <a:endParaRPr/>
          </a:p>
        </p:txBody>
      </p:sp>
      <p:sp>
        <p:nvSpPr>
          <p:cNvPr id="188" name="Google Shape;188;g2bf69f7b06a_1_8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bf69f7b06a_4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bf69f7b06a_4_1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Meghan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bf69f7b06a_4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bf69f7b06a_4_1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Meghan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2bf69f7b06a_4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2bf69f7b06a_4_1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Meghan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2bf69f7b06a_1_8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2bf69f7b06a_1_8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Audri</a:t>
            </a:r>
            <a:endParaRPr/>
          </a:p>
          <a:p>
            <a:pPr marL="0" lvl="0" indent="0" algn="l" rtl="0">
              <a:spcBef>
                <a:spcPts val="0"/>
              </a:spcBef>
              <a:spcAft>
                <a:spcPts val="0"/>
              </a:spcAft>
              <a:buNone/>
            </a:pPr>
            <a:r>
              <a:rPr lang="en-US" sz="1400">
                <a:latin typeface="Montserrat"/>
                <a:ea typeface="Montserrat"/>
                <a:cs typeface="Montserrat"/>
                <a:sym typeface="Montserrat"/>
              </a:rPr>
              <a:t>27 of the 84 EPPs responded, representing a </a:t>
            </a:r>
            <a:r>
              <a:rPr lang="en-US" sz="1400" b="1">
                <a:latin typeface="Montserrat"/>
                <a:ea typeface="Montserrat"/>
                <a:cs typeface="Montserrat"/>
                <a:sym typeface="Montserrat"/>
              </a:rPr>
              <a:t>32.14% rate of return</a:t>
            </a:r>
            <a:r>
              <a:rPr lang="en-US" sz="1400">
                <a:latin typeface="Montserrat"/>
                <a:ea typeface="Montserrat"/>
                <a:cs typeface="Montserrat"/>
                <a:sym typeface="Montserrat"/>
              </a:rPr>
              <a:t> as of 3/6/24. Grateful for CTC and CCTE for helping with the distribution of the survey. </a:t>
            </a:r>
            <a:endParaRPr sz="1400">
              <a:latin typeface="Montserrat"/>
              <a:ea typeface="Montserrat"/>
              <a:cs typeface="Montserrat"/>
              <a:sym typeface="Montserrat"/>
            </a:endParaRPr>
          </a:p>
          <a:p>
            <a:pPr marL="0" lvl="0" indent="0" algn="l" rtl="0">
              <a:spcBef>
                <a:spcPts val="0"/>
              </a:spcBef>
              <a:spcAft>
                <a:spcPts val="0"/>
              </a:spcAft>
              <a:buNone/>
            </a:pPr>
            <a:r>
              <a:rPr lang="en-US"/>
              <a:t>52% CSU, 25% independents, and 22 of UC</a:t>
            </a:r>
            <a:endParaRPr/>
          </a:p>
        </p:txBody>
      </p:sp>
      <p:sp>
        <p:nvSpPr>
          <p:cNvPr id="461" name="Google Shape;461;g2bf69f7b06a_1_8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bf69f7b06a_1_8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bf69f7b06a_1_8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Audri </a:t>
            </a:r>
            <a:endParaRPr/>
          </a:p>
        </p:txBody>
      </p:sp>
      <p:sp>
        <p:nvSpPr>
          <p:cNvPr id="470" name="Google Shape;470;g2bf69f7b06a_1_8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Audri </a:t>
            </a:r>
            <a:endParaRPr/>
          </a:p>
        </p:txBody>
      </p:sp>
      <p:sp>
        <p:nvSpPr>
          <p:cNvPr id="482" name="Google Shape;48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5f34f4975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5f34f49757_0_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a:t>Audri California Alliance for Inclusive Schooling, known as CAIS, is dedicated to the development of inclusive schools for all students. Our initiatives focus on increasing inclusive schooling and transition outcomes for students with disabilities in CA.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Audri Current steering committee</a:t>
            </a:r>
            <a:endParaRPr/>
          </a:p>
          <a:p>
            <a:pPr marL="0" lvl="0" indent="0" algn="l" rtl="0">
              <a:lnSpc>
                <a:spcPct val="100000"/>
              </a:lnSpc>
              <a:spcBef>
                <a:spcPts val="0"/>
              </a:spcBef>
              <a:spcAft>
                <a:spcPts val="0"/>
              </a:spcAft>
              <a:buSzPts val="1400"/>
              <a:buNone/>
            </a:pPr>
            <a:r>
              <a:rPr lang="en-US"/>
              <a:t>Some members are here today… </a:t>
            </a:r>
            <a:endParaRPr/>
          </a:p>
          <a:p>
            <a:pPr marL="0" lvl="0" indent="0" algn="l" rtl="0">
              <a:lnSpc>
                <a:spcPct val="100000"/>
              </a:lnSpc>
              <a:spcBef>
                <a:spcPts val="0"/>
              </a:spcBef>
              <a:spcAft>
                <a:spcPts val="0"/>
              </a:spcAft>
              <a:buSzPts val="1400"/>
              <a:buNone/>
            </a:pPr>
            <a:r>
              <a:rPr lang="en-US"/>
              <a:t>Erica McCray and Kate Adams (CEEDAR) </a:t>
            </a:r>
            <a:endParaRPr/>
          </a:p>
          <a:p>
            <a:pPr marL="0" lvl="0" indent="0" algn="l" rtl="0">
              <a:lnSpc>
                <a:spcPct val="100000"/>
              </a:lnSpc>
              <a:spcBef>
                <a:spcPts val="0"/>
              </a:spcBef>
              <a:spcAft>
                <a:spcPts val="0"/>
              </a:spcAft>
              <a:buSzPts val="1400"/>
              <a:buNone/>
            </a:pPr>
            <a:r>
              <a:rPr lang="en-US"/>
              <a:t>We invite others who may be interested in this work to join our efforts. We will have our contact information listed at the end of this presentation. </a:t>
            </a:r>
            <a:endParaRPr/>
          </a:p>
          <a:p>
            <a:pPr marL="0" lvl="0" indent="0" algn="l" rtl="0">
              <a:lnSpc>
                <a:spcPct val="100000"/>
              </a:lnSpc>
              <a:spcBef>
                <a:spcPts val="0"/>
              </a:spcBef>
              <a:spcAft>
                <a:spcPts val="0"/>
              </a:spcAft>
              <a:buSzPts val="1400"/>
              <a:buNone/>
            </a:pPr>
            <a:endParaRPr/>
          </a:p>
        </p:txBody>
      </p:sp>
      <p:sp>
        <p:nvSpPr>
          <p:cNvPr id="204" name="Google Shape;2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bf69f7b06a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bf69f7b06a_1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Audri </a:t>
            </a:r>
            <a:endParaRPr/>
          </a:p>
          <a:p>
            <a:pPr marL="0" lvl="0" indent="0" algn="l" rtl="0">
              <a:spcBef>
                <a:spcPts val="0"/>
              </a:spcBef>
              <a:spcAft>
                <a:spcPts val="0"/>
              </a:spcAft>
              <a:buClr>
                <a:schemeClr val="dk1"/>
              </a:buClr>
              <a:buSzPts val="1100"/>
              <a:buFont typeface="Arial"/>
              <a:buNone/>
            </a:pPr>
            <a:r>
              <a:rPr lang="en-US"/>
              <a:t>We wanted to start today’s presentation with this quote by an organization disabilityisdiversity.com “There is no diversity, equity, and inclusion without disability” as a reminder that DEI efforts with a focus on disability  ensures that people with disabilities are seen, heard, and represented. Including disability in DEI efforts is a matter of social justice, advocating for the rights and dignity of individuals with disabilities….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Disabled people continue to live at the intersection of oppression and segregation. These social justice issues remind us that as educators we must ensure that disability remains part of DEI conversations</a:t>
            </a:r>
            <a:endParaRPr/>
          </a:p>
          <a:p>
            <a:pPr marL="0" lvl="0" indent="0" algn="l" rtl="0">
              <a:spcBef>
                <a:spcPts val="0"/>
              </a:spcBef>
              <a:spcAft>
                <a:spcPts val="0"/>
              </a:spcAft>
              <a:buClr>
                <a:schemeClr val="dk1"/>
              </a:buClr>
              <a:buSzPts val="1100"/>
              <a:buFont typeface="Arial"/>
              <a:buNone/>
            </a:pPr>
            <a:r>
              <a:rPr lang="en-US"/>
              <a:t>Historically, the education system has not served students with disabilities well and we continue to segregate these students providing them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bf69f7b06a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bf69f7b06a_1_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Meghan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bf69f7b06a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bf69f7b06a_1_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Meghan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bf69f7b06a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bf69f7b06a_1_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Audri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
          <p:cNvSpPr>
            <a:spLocks noGrp="1"/>
          </p:cNvSpPr>
          <p:nvPr>
            <p:ph type="pic" idx="2"/>
          </p:nvPr>
        </p:nvSpPr>
        <p:spPr>
          <a:xfrm>
            <a:off x="5183188" y="987425"/>
            <a:ext cx="6172200" cy="4873625"/>
          </a:xfrm>
          <a:prstGeom prst="rect">
            <a:avLst/>
          </a:prstGeom>
          <a:noFill/>
          <a:ln>
            <a:noFill/>
          </a:ln>
        </p:spPr>
      </p:sp>
      <p:sp>
        <p:nvSpPr>
          <p:cNvPr id="70" name="Google Shape;70;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86"/>
        <p:cNvGrpSpPr/>
        <p:nvPr/>
      </p:nvGrpSpPr>
      <p:grpSpPr>
        <a:xfrm>
          <a:off x="0" y="0"/>
          <a:ext cx="0" cy="0"/>
          <a:chOff x="0" y="0"/>
          <a:chExt cx="0" cy="0"/>
        </a:xfrm>
      </p:grpSpPr>
      <p:sp>
        <p:nvSpPr>
          <p:cNvPr id="87" name="Google Shape;87;p14"/>
          <p:cNvSpPr txBox="1">
            <a:spLocks noGrp="1"/>
          </p:cNvSpPr>
          <p:nvPr>
            <p:ph type="ctrTitle"/>
          </p:nvPr>
        </p:nvSpPr>
        <p:spPr>
          <a:xfrm>
            <a:off x="415611" y="992767"/>
            <a:ext cx="11360700" cy="2736900"/>
          </a:xfrm>
          <a:prstGeom prst="rect">
            <a:avLst/>
          </a:prstGeom>
        </p:spPr>
        <p:txBody>
          <a:bodyPr spcFirstLastPara="1" wrap="square" lIns="91425" tIns="45700" rIns="91425" bIns="457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88" name="Google Shape;88;p14"/>
          <p:cNvSpPr txBox="1">
            <a:spLocks noGrp="1"/>
          </p:cNvSpPr>
          <p:nvPr>
            <p:ph type="subTitle" idx="1"/>
          </p:nvPr>
        </p:nvSpPr>
        <p:spPr>
          <a:xfrm>
            <a:off x="415600" y="3778833"/>
            <a:ext cx="11360700" cy="1056900"/>
          </a:xfrm>
          <a:prstGeom prst="rect">
            <a:avLst/>
          </a:prstGeom>
        </p:spPr>
        <p:txBody>
          <a:bodyPr spcFirstLastPara="1" wrap="square" lIns="91425" tIns="45700" rIns="91425" bIns="45700" anchor="t" anchorCtr="0">
            <a:normAutofit/>
          </a:bodyPr>
          <a:lstStyle>
            <a:lvl1pPr lvl="0" algn="ctr" rtl="0">
              <a:lnSpc>
                <a:spcPct val="100000"/>
              </a:lnSpc>
              <a:spcBef>
                <a:spcPts val="1000"/>
              </a:spcBef>
              <a:spcAft>
                <a:spcPts val="0"/>
              </a:spcAft>
              <a:buSzPts val="3700"/>
              <a:buNone/>
              <a:defRPr sz="3700"/>
            </a:lvl1pPr>
            <a:lvl2pPr lvl="1" algn="ctr" rtl="0">
              <a:lnSpc>
                <a:spcPct val="100000"/>
              </a:lnSpc>
              <a:spcBef>
                <a:spcPts val="500"/>
              </a:spcBef>
              <a:spcAft>
                <a:spcPts val="0"/>
              </a:spcAft>
              <a:buSzPts val="3700"/>
              <a:buNone/>
              <a:defRPr sz="3700"/>
            </a:lvl2pPr>
            <a:lvl3pPr lvl="2" algn="ctr" rtl="0">
              <a:lnSpc>
                <a:spcPct val="100000"/>
              </a:lnSpc>
              <a:spcBef>
                <a:spcPts val="500"/>
              </a:spcBef>
              <a:spcAft>
                <a:spcPts val="0"/>
              </a:spcAft>
              <a:buSzPts val="3700"/>
              <a:buNone/>
              <a:defRPr sz="3700"/>
            </a:lvl3pPr>
            <a:lvl4pPr lvl="3" algn="ctr" rtl="0">
              <a:lnSpc>
                <a:spcPct val="100000"/>
              </a:lnSpc>
              <a:spcBef>
                <a:spcPts val="500"/>
              </a:spcBef>
              <a:spcAft>
                <a:spcPts val="0"/>
              </a:spcAft>
              <a:buSzPts val="3700"/>
              <a:buNone/>
              <a:defRPr sz="3700"/>
            </a:lvl4pPr>
            <a:lvl5pPr lvl="4" algn="ctr" rtl="0">
              <a:lnSpc>
                <a:spcPct val="100000"/>
              </a:lnSpc>
              <a:spcBef>
                <a:spcPts val="500"/>
              </a:spcBef>
              <a:spcAft>
                <a:spcPts val="0"/>
              </a:spcAft>
              <a:buSzPts val="3700"/>
              <a:buNone/>
              <a:defRPr sz="3700"/>
            </a:lvl5pPr>
            <a:lvl6pPr lvl="5" algn="ctr" rtl="0">
              <a:lnSpc>
                <a:spcPct val="100000"/>
              </a:lnSpc>
              <a:spcBef>
                <a:spcPts val="500"/>
              </a:spcBef>
              <a:spcAft>
                <a:spcPts val="0"/>
              </a:spcAft>
              <a:buSzPts val="3700"/>
              <a:buNone/>
              <a:defRPr sz="3700"/>
            </a:lvl6pPr>
            <a:lvl7pPr lvl="6" algn="ctr" rtl="0">
              <a:lnSpc>
                <a:spcPct val="100000"/>
              </a:lnSpc>
              <a:spcBef>
                <a:spcPts val="500"/>
              </a:spcBef>
              <a:spcAft>
                <a:spcPts val="0"/>
              </a:spcAft>
              <a:buSzPts val="3700"/>
              <a:buNone/>
              <a:defRPr sz="3700"/>
            </a:lvl7pPr>
            <a:lvl8pPr lvl="7" algn="ctr" rtl="0">
              <a:lnSpc>
                <a:spcPct val="100000"/>
              </a:lnSpc>
              <a:spcBef>
                <a:spcPts val="500"/>
              </a:spcBef>
              <a:spcAft>
                <a:spcPts val="0"/>
              </a:spcAft>
              <a:buSzPts val="3700"/>
              <a:buNone/>
              <a:defRPr sz="3700"/>
            </a:lvl8pPr>
            <a:lvl9pPr lvl="8" algn="ctr" rtl="0">
              <a:lnSpc>
                <a:spcPct val="100000"/>
              </a:lnSpc>
              <a:spcBef>
                <a:spcPts val="500"/>
              </a:spcBef>
              <a:spcAft>
                <a:spcPts val="0"/>
              </a:spcAft>
              <a:buSzPts val="3700"/>
              <a:buNone/>
              <a:defRPr sz="3700"/>
            </a:lvl9pPr>
          </a:lstStyle>
          <a:p>
            <a:endParaRPr/>
          </a:p>
        </p:txBody>
      </p:sp>
      <p:sp>
        <p:nvSpPr>
          <p:cNvPr id="89" name="Google Shape;89;p14"/>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sp>
        <p:nvSpPr>
          <p:cNvPr id="91" name="Google Shape;91;p15"/>
          <p:cNvSpPr txBox="1">
            <a:spLocks noGrp="1"/>
          </p:cNvSpPr>
          <p:nvPr>
            <p:ph type="title"/>
          </p:nvPr>
        </p:nvSpPr>
        <p:spPr>
          <a:xfrm>
            <a:off x="415600" y="740800"/>
            <a:ext cx="3744000" cy="1007700"/>
          </a:xfrm>
          <a:prstGeom prst="rect">
            <a:avLst/>
          </a:prstGeom>
        </p:spPr>
        <p:txBody>
          <a:bodyPr spcFirstLastPara="1" wrap="square" lIns="91425" tIns="45700" rIns="91425" bIns="457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92" name="Google Shape;92;p15"/>
          <p:cNvSpPr txBox="1">
            <a:spLocks noGrp="1"/>
          </p:cNvSpPr>
          <p:nvPr>
            <p:ph type="body" idx="1"/>
          </p:nvPr>
        </p:nvSpPr>
        <p:spPr>
          <a:xfrm>
            <a:off x="415600" y="1852800"/>
            <a:ext cx="3744000" cy="4239300"/>
          </a:xfrm>
          <a:prstGeom prst="rect">
            <a:avLst/>
          </a:prstGeom>
        </p:spPr>
        <p:txBody>
          <a:bodyPr spcFirstLastPara="1" wrap="square" lIns="91425" tIns="45700" rIns="91425" bIns="45700" anchor="t" anchorCtr="0">
            <a:normAutofit/>
          </a:bodyPr>
          <a:lstStyle>
            <a:lvl1pPr marL="457200" lvl="0" indent="-330200" rtl="0">
              <a:spcBef>
                <a:spcPts val="1000"/>
              </a:spcBef>
              <a:spcAft>
                <a:spcPts val="0"/>
              </a:spcAft>
              <a:buSzPts val="1600"/>
              <a:buChar char="•"/>
              <a:defRPr sz="1600"/>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endParaRPr/>
          </a:p>
        </p:txBody>
      </p:sp>
      <p:sp>
        <p:nvSpPr>
          <p:cNvPr id="93" name="Google Shape;93;p15"/>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195633" y="6385518"/>
            <a:ext cx="4036500" cy="305700"/>
          </a:xfrm>
          <a:prstGeom prst="rect">
            <a:avLst/>
          </a:prstGeom>
        </p:spPr>
        <p:txBody>
          <a:bodyPr spcFirstLastPara="1" wrap="square" lIns="121900" tIns="0" rIns="121900" bIns="0" anchor="ctr" anchorCtr="0">
            <a:noAutofit/>
          </a:bodyPr>
          <a:lstStyle>
            <a:lvl1pPr lvl="0" rtl="0">
              <a:spcBef>
                <a:spcPts val="0"/>
              </a:spcBef>
              <a:spcAft>
                <a:spcPts val="0"/>
              </a:spcAft>
              <a:buSzPts val="1100"/>
              <a:buFont typeface="Josefin Sans"/>
              <a:buNone/>
              <a:defRPr sz="1100" b="1">
                <a:latin typeface="Josefin Sans"/>
                <a:ea typeface="Josefin Sans"/>
                <a:cs typeface="Josefin Sans"/>
                <a:sym typeface="Josefin Sans"/>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96" name="Google Shape;96;p16"/>
          <p:cNvSpPr txBox="1">
            <a:spLocks noGrp="1"/>
          </p:cNvSpPr>
          <p:nvPr>
            <p:ph type="title" idx="2" hasCustomPrompt="1"/>
          </p:nvPr>
        </p:nvSpPr>
        <p:spPr>
          <a:xfrm>
            <a:off x="195633" y="6293133"/>
            <a:ext cx="2252100" cy="213900"/>
          </a:xfrm>
          <a:prstGeom prst="rect">
            <a:avLst/>
          </a:prstGeom>
        </p:spPr>
        <p:txBody>
          <a:bodyPr spcFirstLastPara="1" wrap="square" lIns="121900" tIns="0" rIns="121900" bIns="0" anchor="b" anchorCtr="0">
            <a:noAutofit/>
          </a:bodyPr>
          <a:lstStyle>
            <a:lvl1pPr lvl="0" rtl="0">
              <a:spcBef>
                <a:spcPts val="0"/>
              </a:spcBef>
              <a:spcAft>
                <a:spcPts val="0"/>
              </a:spcAft>
              <a:buClr>
                <a:schemeClr val="accent1"/>
              </a:buClr>
              <a:buSzPts val="2500"/>
              <a:buFont typeface="Josefin Sans"/>
              <a:buNone/>
              <a:defRPr sz="2500" b="1">
                <a:solidFill>
                  <a:schemeClr val="accent1"/>
                </a:solidFill>
                <a:latin typeface="Josefin Sans"/>
                <a:ea typeface="Josefin Sans"/>
                <a:cs typeface="Josefin Sans"/>
                <a:sym typeface="Josefin Sans"/>
              </a:defRPr>
            </a:lvl1pPr>
            <a:lvl2pPr lvl="1" rtl="0">
              <a:spcBef>
                <a:spcPts val="0"/>
              </a:spcBef>
              <a:spcAft>
                <a:spcPts val="0"/>
              </a:spcAft>
              <a:buClr>
                <a:srgbClr val="FD0000"/>
              </a:buClr>
              <a:buSzPts val="5300"/>
              <a:buFont typeface="Josefin Sans"/>
              <a:buNone/>
              <a:defRPr sz="5300" b="1">
                <a:solidFill>
                  <a:srgbClr val="FD0000"/>
                </a:solidFill>
                <a:latin typeface="Josefin Sans"/>
                <a:ea typeface="Josefin Sans"/>
                <a:cs typeface="Josefin Sans"/>
                <a:sym typeface="Josefin Sans"/>
              </a:defRPr>
            </a:lvl2pPr>
            <a:lvl3pPr lvl="2" rtl="0">
              <a:spcBef>
                <a:spcPts val="0"/>
              </a:spcBef>
              <a:spcAft>
                <a:spcPts val="0"/>
              </a:spcAft>
              <a:buClr>
                <a:srgbClr val="FD0000"/>
              </a:buClr>
              <a:buSzPts val="5300"/>
              <a:buFont typeface="Josefin Sans"/>
              <a:buNone/>
              <a:defRPr sz="5300" b="1">
                <a:solidFill>
                  <a:srgbClr val="FD0000"/>
                </a:solidFill>
                <a:latin typeface="Josefin Sans"/>
                <a:ea typeface="Josefin Sans"/>
                <a:cs typeface="Josefin Sans"/>
                <a:sym typeface="Josefin Sans"/>
              </a:defRPr>
            </a:lvl3pPr>
            <a:lvl4pPr lvl="3" rtl="0">
              <a:spcBef>
                <a:spcPts val="0"/>
              </a:spcBef>
              <a:spcAft>
                <a:spcPts val="0"/>
              </a:spcAft>
              <a:buClr>
                <a:srgbClr val="FD0000"/>
              </a:buClr>
              <a:buSzPts val="5300"/>
              <a:buFont typeface="Josefin Sans"/>
              <a:buNone/>
              <a:defRPr sz="5300" b="1">
                <a:solidFill>
                  <a:srgbClr val="FD0000"/>
                </a:solidFill>
                <a:latin typeface="Josefin Sans"/>
                <a:ea typeface="Josefin Sans"/>
                <a:cs typeface="Josefin Sans"/>
                <a:sym typeface="Josefin Sans"/>
              </a:defRPr>
            </a:lvl4pPr>
            <a:lvl5pPr lvl="4" rtl="0">
              <a:spcBef>
                <a:spcPts val="0"/>
              </a:spcBef>
              <a:spcAft>
                <a:spcPts val="0"/>
              </a:spcAft>
              <a:buClr>
                <a:srgbClr val="FD0000"/>
              </a:buClr>
              <a:buSzPts val="5300"/>
              <a:buFont typeface="Josefin Sans"/>
              <a:buNone/>
              <a:defRPr sz="5300" b="1">
                <a:solidFill>
                  <a:srgbClr val="FD0000"/>
                </a:solidFill>
                <a:latin typeface="Josefin Sans"/>
                <a:ea typeface="Josefin Sans"/>
                <a:cs typeface="Josefin Sans"/>
                <a:sym typeface="Josefin Sans"/>
              </a:defRPr>
            </a:lvl5pPr>
            <a:lvl6pPr lvl="5" rtl="0">
              <a:spcBef>
                <a:spcPts val="0"/>
              </a:spcBef>
              <a:spcAft>
                <a:spcPts val="0"/>
              </a:spcAft>
              <a:buClr>
                <a:srgbClr val="FD0000"/>
              </a:buClr>
              <a:buSzPts val="5300"/>
              <a:buFont typeface="Josefin Sans"/>
              <a:buNone/>
              <a:defRPr sz="5300" b="1">
                <a:solidFill>
                  <a:srgbClr val="FD0000"/>
                </a:solidFill>
                <a:latin typeface="Josefin Sans"/>
                <a:ea typeface="Josefin Sans"/>
                <a:cs typeface="Josefin Sans"/>
                <a:sym typeface="Josefin Sans"/>
              </a:defRPr>
            </a:lvl6pPr>
            <a:lvl7pPr lvl="6" rtl="0">
              <a:spcBef>
                <a:spcPts val="0"/>
              </a:spcBef>
              <a:spcAft>
                <a:spcPts val="0"/>
              </a:spcAft>
              <a:buClr>
                <a:srgbClr val="FD0000"/>
              </a:buClr>
              <a:buSzPts val="5300"/>
              <a:buFont typeface="Josefin Sans"/>
              <a:buNone/>
              <a:defRPr sz="5300" b="1">
                <a:solidFill>
                  <a:srgbClr val="FD0000"/>
                </a:solidFill>
                <a:latin typeface="Josefin Sans"/>
                <a:ea typeface="Josefin Sans"/>
                <a:cs typeface="Josefin Sans"/>
                <a:sym typeface="Josefin Sans"/>
              </a:defRPr>
            </a:lvl7pPr>
            <a:lvl8pPr lvl="7" rtl="0">
              <a:spcBef>
                <a:spcPts val="0"/>
              </a:spcBef>
              <a:spcAft>
                <a:spcPts val="0"/>
              </a:spcAft>
              <a:buClr>
                <a:srgbClr val="FD0000"/>
              </a:buClr>
              <a:buSzPts val="5300"/>
              <a:buFont typeface="Josefin Sans"/>
              <a:buNone/>
              <a:defRPr sz="5300" b="1">
                <a:solidFill>
                  <a:srgbClr val="FD0000"/>
                </a:solidFill>
                <a:latin typeface="Josefin Sans"/>
                <a:ea typeface="Josefin Sans"/>
                <a:cs typeface="Josefin Sans"/>
                <a:sym typeface="Josefin Sans"/>
              </a:defRPr>
            </a:lvl8pPr>
            <a:lvl9pPr lvl="8" rtl="0">
              <a:spcBef>
                <a:spcPts val="0"/>
              </a:spcBef>
              <a:spcAft>
                <a:spcPts val="0"/>
              </a:spcAft>
              <a:buClr>
                <a:srgbClr val="FD0000"/>
              </a:buClr>
              <a:buSzPts val="5300"/>
              <a:buFont typeface="Josefin Sans"/>
              <a:buNone/>
              <a:defRPr sz="5300" b="1">
                <a:solidFill>
                  <a:srgbClr val="FD0000"/>
                </a:solidFill>
                <a:latin typeface="Josefin Sans"/>
                <a:ea typeface="Josefin Sans"/>
                <a:cs typeface="Josefin Sans"/>
                <a:sym typeface="Josefin Sans"/>
              </a:defRPr>
            </a:lvl9pPr>
          </a:lstStyle>
          <a:p>
            <a:r>
              <a:t>xx%</a:t>
            </a:r>
          </a:p>
        </p:txBody>
      </p:sp>
      <p:cxnSp>
        <p:nvCxnSpPr>
          <p:cNvPr id="97" name="Google Shape;97;p16"/>
          <p:cNvCxnSpPr/>
          <p:nvPr/>
        </p:nvCxnSpPr>
        <p:spPr>
          <a:xfrm rot="10800000">
            <a:off x="321608" y="6145298"/>
            <a:ext cx="16128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6"/>
          <p:cNvSpPr txBox="1">
            <a:spLocks noGrp="1"/>
          </p:cNvSpPr>
          <p:nvPr>
            <p:ph type="title" idx="3"/>
          </p:nvPr>
        </p:nvSpPr>
        <p:spPr>
          <a:xfrm>
            <a:off x="1961200" y="635379"/>
            <a:ext cx="8269500" cy="7635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4400"/>
              <a:buFont typeface="Josefin Sans"/>
              <a:buNone/>
              <a:defRPr b="1">
                <a:latin typeface="Josefin Sans"/>
                <a:ea typeface="Josefin Sans"/>
                <a:cs typeface="Josefin Sans"/>
                <a:sym typeface="Josefin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99" name="Google Shape;99;p16"/>
          <p:cNvCxnSpPr/>
          <p:nvPr/>
        </p:nvCxnSpPr>
        <p:spPr>
          <a:xfrm>
            <a:off x="8641467" y="6146600"/>
            <a:ext cx="3392100" cy="0"/>
          </a:xfrm>
          <a:prstGeom prst="straightConnector1">
            <a:avLst/>
          </a:prstGeom>
          <a:noFill/>
          <a:ln w="9525" cap="flat" cmpd="sng">
            <a:solidFill>
              <a:schemeClr val="accent1"/>
            </a:solidFill>
            <a:prstDash val="solid"/>
            <a:round/>
            <a:headEnd type="none" w="med" len="med"/>
            <a:tailEnd type="none" w="med" len="med"/>
          </a:ln>
        </p:spPr>
      </p:cxnSp>
      <p:sp>
        <p:nvSpPr>
          <p:cNvPr id="100" name="Google Shape;100;p16"/>
          <p:cNvSpPr txBox="1"/>
          <p:nvPr/>
        </p:nvSpPr>
        <p:spPr>
          <a:xfrm>
            <a:off x="11253200" y="6146600"/>
            <a:ext cx="780300" cy="5247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US" sz="1500" b="1">
                <a:solidFill>
                  <a:schemeClr val="accent1"/>
                </a:solidFill>
                <a:latin typeface="Josefin Sans"/>
                <a:ea typeface="Josefin Sans"/>
                <a:cs typeface="Josefin Sans"/>
                <a:sym typeface="Josefin Sans"/>
              </a:rPr>
              <a:t>‹#›</a:t>
            </a:fld>
            <a:endParaRPr sz="1500" b="1">
              <a:solidFill>
                <a:schemeClr val="accent1"/>
              </a:solidFill>
              <a:latin typeface="Josefin Sans"/>
              <a:ea typeface="Josefin Sans"/>
              <a:cs typeface="Josefin Sans"/>
              <a:sym typeface="Josefi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1"/>
        <p:cNvGrpSpPr/>
        <p:nvPr/>
      </p:nvGrpSpPr>
      <p:grpSpPr>
        <a:xfrm>
          <a:off x="0" y="0"/>
          <a:ext cx="0" cy="0"/>
          <a:chOff x="0" y="0"/>
          <a:chExt cx="0" cy="0"/>
        </a:xfrm>
      </p:grpSpPr>
      <p:sp>
        <p:nvSpPr>
          <p:cNvPr id="102" name="Google Shape;102;p17"/>
          <p:cNvSpPr txBox="1">
            <a:spLocks noGrp="1"/>
          </p:cNvSpPr>
          <p:nvPr>
            <p:ph type="title" hasCustomPrompt="1"/>
          </p:nvPr>
        </p:nvSpPr>
        <p:spPr>
          <a:xfrm>
            <a:off x="415600" y="1474833"/>
            <a:ext cx="11360700" cy="2618100"/>
          </a:xfrm>
          <a:prstGeom prst="rect">
            <a:avLst/>
          </a:prstGeom>
        </p:spPr>
        <p:txBody>
          <a:bodyPr spcFirstLastPara="1" wrap="square" lIns="91425" tIns="45700" rIns="91425" bIns="457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03" name="Google Shape;103;p17"/>
          <p:cNvSpPr txBox="1">
            <a:spLocks noGrp="1"/>
          </p:cNvSpPr>
          <p:nvPr>
            <p:ph type="body" idx="1"/>
          </p:nvPr>
        </p:nvSpPr>
        <p:spPr>
          <a:xfrm>
            <a:off x="415600" y="4202967"/>
            <a:ext cx="11360700" cy="1734300"/>
          </a:xfrm>
          <a:prstGeom prst="rect">
            <a:avLst/>
          </a:prstGeom>
        </p:spPr>
        <p:txBody>
          <a:bodyPr spcFirstLastPara="1" wrap="square" lIns="91425" tIns="45700" rIns="91425" bIns="45700" anchor="t" anchorCtr="0">
            <a:normAutofit/>
          </a:bodyPr>
          <a:lstStyle>
            <a:lvl1pPr marL="457200" lvl="0" indent="-406400" algn="ctr" rtl="0">
              <a:spcBef>
                <a:spcPts val="1000"/>
              </a:spcBef>
              <a:spcAft>
                <a:spcPts val="0"/>
              </a:spcAft>
              <a:buSzPts val="2800"/>
              <a:buChar char="•"/>
              <a:defRPr/>
            </a:lvl1pPr>
            <a:lvl2pPr marL="914400" lvl="1" indent="-381000" algn="ctr" rtl="0">
              <a:spcBef>
                <a:spcPts val="500"/>
              </a:spcBef>
              <a:spcAft>
                <a:spcPts val="0"/>
              </a:spcAft>
              <a:buSzPts val="2400"/>
              <a:buChar char="•"/>
              <a:defRPr/>
            </a:lvl2pPr>
            <a:lvl3pPr marL="1371600" lvl="2" indent="-355600" algn="ctr" rtl="0">
              <a:spcBef>
                <a:spcPts val="500"/>
              </a:spcBef>
              <a:spcAft>
                <a:spcPts val="0"/>
              </a:spcAft>
              <a:buSzPts val="2000"/>
              <a:buChar char="•"/>
              <a:defRPr/>
            </a:lvl3pPr>
            <a:lvl4pPr marL="1828800" lvl="3" indent="-342900" algn="ctr" rtl="0">
              <a:spcBef>
                <a:spcPts val="500"/>
              </a:spcBef>
              <a:spcAft>
                <a:spcPts val="0"/>
              </a:spcAft>
              <a:buSzPts val="1800"/>
              <a:buChar char="•"/>
              <a:defRPr/>
            </a:lvl4pPr>
            <a:lvl5pPr marL="2286000" lvl="4" indent="-342900" algn="ctr" rtl="0">
              <a:spcBef>
                <a:spcPts val="500"/>
              </a:spcBef>
              <a:spcAft>
                <a:spcPts val="0"/>
              </a:spcAft>
              <a:buSzPts val="1800"/>
              <a:buChar char="•"/>
              <a:defRPr/>
            </a:lvl5pPr>
            <a:lvl6pPr marL="2743200" lvl="5" indent="-342900" algn="ctr" rtl="0">
              <a:spcBef>
                <a:spcPts val="500"/>
              </a:spcBef>
              <a:spcAft>
                <a:spcPts val="0"/>
              </a:spcAft>
              <a:buSzPts val="1800"/>
              <a:buChar char="•"/>
              <a:defRPr/>
            </a:lvl6pPr>
            <a:lvl7pPr marL="3200400" lvl="6" indent="-342900" algn="ctr" rtl="0">
              <a:spcBef>
                <a:spcPts val="500"/>
              </a:spcBef>
              <a:spcAft>
                <a:spcPts val="0"/>
              </a:spcAft>
              <a:buSzPts val="1800"/>
              <a:buChar char="•"/>
              <a:defRPr/>
            </a:lvl7pPr>
            <a:lvl8pPr marL="3657600" lvl="7" indent="-342900" algn="ctr" rtl="0">
              <a:spcBef>
                <a:spcPts val="500"/>
              </a:spcBef>
              <a:spcAft>
                <a:spcPts val="0"/>
              </a:spcAft>
              <a:buSzPts val="1800"/>
              <a:buChar char="•"/>
              <a:defRPr/>
            </a:lvl8pPr>
            <a:lvl9pPr marL="4114800" lvl="8" indent="-342900" algn="ctr" rtl="0">
              <a:spcBef>
                <a:spcPts val="500"/>
              </a:spcBef>
              <a:spcAft>
                <a:spcPts val="0"/>
              </a:spcAft>
              <a:buSzPts val="1800"/>
              <a:buChar char="•"/>
              <a:defRPr/>
            </a:lvl9pPr>
          </a:lstStyle>
          <a:p>
            <a:endParaRPr/>
          </a:p>
        </p:txBody>
      </p:sp>
      <p:sp>
        <p:nvSpPr>
          <p:cNvPr id="104" name="Google Shape;104;p17"/>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1-4" type="tx">
  <p:cSld name="TITLE_AND_BODY">
    <p:bg>
      <p:bgPr>
        <a:solidFill>
          <a:srgbClr val="009CA6"/>
        </a:solidFill>
        <a:effectLst/>
      </p:bgPr>
    </p:bg>
    <p:spTree>
      <p:nvGrpSpPr>
        <p:cNvPr id="1" name="Shape 105"/>
        <p:cNvGrpSpPr/>
        <p:nvPr/>
      </p:nvGrpSpPr>
      <p:grpSpPr>
        <a:xfrm>
          <a:off x="0" y="0"/>
          <a:ext cx="0" cy="0"/>
          <a:chOff x="0" y="0"/>
          <a:chExt cx="0" cy="0"/>
        </a:xfrm>
      </p:grpSpPr>
      <p:sp>
        <p:nvSpPr>
          <p:cNvPr id="106" name="Google Shape;106;p18"/>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107" name="Google Shape;107;p18"/>
          <p:cNvSpPr txBox="1">
            <a:spLocks noGrp="1"/>
          </p:cNvSpPr>
          <p:nvPr>
            <p:ph type="title"/>
          </p:nvPr>
        </p:nvSpPr>
        <p:spPr>
          <a:xfrm>
            <a:off x="695967" y="593367"/>
            <a:ext cx="10600800" cy="763500"/>
          </a:xfrm>
          <a:prstGeom prst="rect">
            <a:avLst/>
          </a:prstGeom>
        </p:spPr>
        <p:txBody>
          <a:bodyPr spcFirstLastPara="1" wrap="square" lIns="91425" tIns="45700" rIns="91425" bIns="45700" anchor="ctr" anchorCtr="0">
            <a:normAutofit/>
          </a:bodyPr>
          <a:lstStyle>
            <a:lvl1pPr lvl="0" rtl="0">
              <a:spcBef>
                <a:spcPts val="0"/>
              </a:spcBef>
              <a:spcAft>
                <a:spcPts val="0"/>
              </a:spcAft>
              <a:buClr>
                <a:schemeClr val="lt1"/>
              </a:buClr>
              <a:buSzPts val="4400"/>
              <a:buFont typeface="Lexend Medium"/>
              <a:buNone/>
              <a:defRPr>
                <a:solidFill>
                  <a:schemeClr val="lt1"/>
                </a:solidFill>
                <a:latin typeface="Lexend Medium"/>
                <a:ea typeface="Lexend Medium"/>
                <a:cs typeface="Lexend Medium"/>
                <a:sym typeface="Lexend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18"/>
          <p:cNvSpPr/>
          <p:nvPr/>
        </p:nvSpPr>
        <p:spPr>
          <a:xfrm>
            <a:off x="1066867" y="1783133"/>
            <a:ext cx="1935600" cy="960000"/>
          </a:xfrm>
          <a:prstGeom prst="roundRect">
            <a:avLst>
              <a:gd name="adj" fmla="val 44448"/>
            </a:avLst>
          </a:prstGeom>
          <a:solidFill>
            <a:srgbClr val="FFFFFF">
              <a:alpha val="772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9" name="Google Shape;109;p18"/>
          <p:cNvSpPr/>
          <p:nvPr/>
        </p:nvSpPr>
        <p:spPr>
          <a:xfrm>
            <a:off x="1066867" y="3916733"/>
            <a:ext cx="1935600" cy="960000"/>
          </a:xfrm>
          <a:prstGeom prst="roundRect">
            <a:avLst>
              <a:gd name="adj" fmla="val 44448"/>
            </a:avLst>
          </a:prstGeom>
          <a:solidFill>
            <a:srgbClr val="FFFFFF">
              <a:alpha val="772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0" name="Google Shape;110;p18"/>
          <p:cNvSpPr/>
          <p:nvPr/>
        </p:nvSpPr>
        <p:spPr>
          <a:xfrm>
            <a:off x="6232800" y="1676467"/>
            <a:ext cx="1935600" cy="960000"/>
          </a:xfrm>
          <a:prstGeom prst="roundRect">
            <a:avLst>
              <a:gd name="adj" fmla="val 44448"/>
            </a:avLst>
          </a:prstGeom>
          <a:solidFill>
            <a:srgbClr val="FFFFFF">
              <a:alpha val="772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1" name="Google Shape;111;p18"/>
          <p:cNvSpPr/>
          <p:nvPr/>
        </p:nvSpPr>
        <p:spPr>
          <a:xfrm>
            <a:off x="6232800" y="3810067"/>
            <a:ext cx="1935600" cy="960000"/>
          </a:xfrm>
          <a:prstGeom prst="roundRect">
            <a:avLst>
              <a:gd name="adj" fmla="val 44448"/>
            </a:avLst>
          </a:prstGeom>
          <a:solidFill>
            <a:srgbClr val="FFFFFF">
              <a:alpha val="772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12" name="Google Shape;112;p18"/>
          <p:cNvSpPr txBox="1">
            <a:spLocks noGrp="1"/>
          </p:cNvSpPr>
          <p:nvPr>
            <p:ph type="subTitle" idx="1"/>
          </p:nvPr>
        </p:nvSpPr>
        <p:spPr>
          <a:xfrm>
            <a:off x="3139433" y="1783133"/>
            <a:ext cx="2956500" cy="1303200"/>
          </a:xfrm>
          <a:prstGeom prst="rect">
            <a:avLst/>
          </a:prstGeom>
        </p:spPr>
        <p:txBody>
          <a:bodyPr spcFirstLastPara="1" wrap="square" lIns="91425" tIns="45700" rIns="91425" bIns="45700" anchor="t" anchorCtr="0">
            <a:normAutofit/>
          </a:bodyPr>
          <a:lstStyle>
            <a:lvl1pPr lvl="0" rtl="0">
              <a:spcBef>
                <a:spcPts val="1000"/>
              </a:spcBef>
              <a:spcAft>
                <a:spcPts val="0"/>
              </a:spcAft>
              <a:buClr>
                <a:schemeClr val="lt1"/>
              </a:buClr>
              <a:buSzPts val="2700"/>
              <a:buNone/>
              <a:defRPr sz="2700">
                <a:solidFill>
                  <a:schemeClr val="lt1"/>
                </a:solidFill>
              </a:defRPr>
            </a:lvl1pPr>
            <a:lvl2pPr lvl="1" rtl="0">
              <a:spcBef>
                <a:spcPts val="500"/>
              </a:spcBef>
              <a:spcAft>
                <a:spcPts val="0"/>
              </a:spcAft>
              <a:buClr>
                <a:schemeClr val="lt1"/>
              </a:buClr>
              <a:buSzPts val="2400"/>
              <a:buNone/>
              <a:defRPr>
                <a:solidFill>
                  <a:schemeClr val="lt1"/>
                </a:solidFill>
              </a:defRPr>
            </a:lvl2pPr>
            <a:lvl3pPr lvl="2" rtl="0">
              <a:spcBef>
                <a:spcPts val="500"/>
              </a:spcBef>
              <a:spcAft>
                <a:spcPts val="0"/>
              </a:spcAft>
              <a:buClr>
                <a:schemeClr val="lt1"/>
              </a:buClr>
              <a:buSzPts val="2000"/>
              <a:buNone/>
              <a:defRPr>
                <a:solidFill>
                  <a:schemeClr val="lt1"/>
                </a:solidFill>
              </a:defRPr>
            </a:lvl3pPr>
            <a:lvl4pPr lvl="3" rtl="0">
              <a:spcBef>
                <a:spcPts val="500"/>
              </a:spcBef>
              <a:spcAft>
                <a:spcPts val="0"/>
              </a:spcAft>
              <a:buClr>
                <a:schemeClr val="lt1"/>
              </a:buClr>
              <a:buSzPts val="1800"/>
              <a:buNone/>
              <a:defRPr>
                <a:solidFill>
                  <a:schemeClr val="lt1"/>
                </a:solidFill>
              </a:defRPr>
            </a:lvl4pPr>
            <a:lvl5pPr lvl="4" rtl="0">
              <a:spcBef>
                <a:spcPts val="500"/>
              </a:spcBef>
              <a:spcAft>
                <a:spcPts val="0"/>
              </a:spcAft>
              <a:buClr>
                <a:schemeClr val="lt1"/>
              </a:buClr>
              <a:buSzPts val="1800"/>
              <a:buNone/>
              <a:defRPr>
                <a:solidFill>
                  <a:schemeClr val="lt1"/>
                </a:solidFill>
              </a:defRPr>
            </a:lvl5pPr>
            <a:lvl6pPr lvl="5" rtl="0">
              <a:spcBef>
                <a:spcPts val="500"/>
              </a:spcBef>
              <a:spcAft>
                <a:spcPts val="0"/>
              </a:spcAft>
              <a:buClr>
                <a:schemeClr val="lt1"/>
              </a:buClr>
              <a:buSzPts val="1800"/>
              <a:buNone/>
              <a:defRPr>
                <a:solidFill>
                  <a:schemeClr val="lt1"/>
                </a:solidFill>
              </a:defRPr>
            </a:lvl6pPr>
            <a:lvl7pPr lvl="6" rtl="0">
              <a:spcBef>
                <a:spcPts val="500"/>
              </a:spcBef>
              <a:spcAft>
                <a:spcPts val="0"/>
              </a:spcAft>
              <a:buClr>
                <a:schemeClr val="lt1"/>
              </a:buClr>
              <a:buSzPts val="1800"/>
              <a:buNone/>
              <a:defRPr>
                <a:solidFill>
                  <a:schemeClr val="lt1"/>
                </a:solidFill>
              </a:defRPr>
            </a:lvl7pPr>
            <a:lvl8pPr lvl="7" rtl="0">
              <a:spcBef>
                <a:spcPts val="500"/>
              </a:spcBef>
              <a:spcAft>
                <a:spcPts val="0"/>
              </a:spcAft>
              <a:buClr>
                <a:schemeClr val="lt1"/>
              </a:buClr>
              <a:buSzPts val="1800"/>
              <a:buNone/>
              <a:defRPr>
                <a:solidFill>
                  <a:schemeClr val="lt1"/>
                </a:solidFill>
              </a:defRPr>
            </a:lvl8pPr>
            <a:lvl9pPr lvl="8" rtl="0">
              <a:spcBef>
                <a:spcPts val="500"/>
              </a:spcBef>
              <a:spcAft>
                <a:spcPts val="0"/>
              </a:spcAft>
              <a:buClr>
                <a:schemeClr val="lt1"/>
              </a:buClr>
              <a:buSzPts val="1800"/>
              <a:buNone/>
              <a:defRPr>
                <a:solidFill>
                  <a:schemeClr val="lt1"/>
                </a:solidFill>
              </a:defRPr>
            </a:lvl9pPr>
          </a:lstStyle>
          <a:p>
            <a:endParaRPr/>
          </a:p>
        </p:txBody>
      </p:sp>
      <p:sp>
        <p:nvSpPr>
          <p:cNvPr id="113" name="Google Shape;113;p18"/>
          <p:cNvSpPr txBox="1">
            <a:spLocks noGrp="1"/>
          </p:cNvSpPr>
          <p:nvPr>
            <p:ph type="subTitle" idx="2"/>
          </p:nvPr>
        </p:nvSpPr>
        <p:spPr>
          <a:xfrm>
            <a:off x="3139433" y="3916733"/>
            <a:ext cx="2956500" cy="1303200"/>
          </a:xfrm>
          <a:prstGeom prst="rect">
            <a:avLst/>
          </a:prstGeom>
        </p:spPr>
        <p:txBody>
          <a:bodyPr spcFirstLastPara="1" wrap="square" lIns="91425" tIns="45700" rIns="91425" bIns="45700" anchor="t" anchorCtr="0">
            <a:normAutofit/>
          </a:bodyPr>
          <a:lstStyle>
            <a:lvl1pPr lvl="0" rtl="0">
              <a:spcBef>
                <a:spcPts val="1000"/>
              </a:spcBef>
              <a:spcAft>
                <a:spcPts val="0"/>
              </a:spcAft>
              <a:buClr>
                <a:schemeClr val="lt1"/>
              </a:buClr>
              <a:buSzPts val="2700"/>
              <a:buNone/>
              <a:defRPr sz="2700">
                <a:solidFill>
                  <a:schemeClr val="lt1"/>
                </a:solidFill>
              </a:defRPr>
            </a:lvl1pPr>
            <a:lvl2pPr lvl="1" rtl="0">
              <a:spcBef>
                <a:spcPts val="500"/>
              </a:spcBef>
              <a:spcAft>
                <a:spcPts val="0"/>
              </a:spcAft>
              <a:buClr>
                <a:schemeClr val="lt1"/>
              </a:buClr>
              <a:buSzPts val="2700"/>
              <a:buNone/>
              <a:defRPr sz="2700">
                <a:solidFill>
                  <a:schemeClr val="lt1"/>
                </a:solidFill>
              </a:defRPr>
            </a:lvl2pPr>
            <a:lvl3pPr lvl="2" rtl="0">
              <a:spcBef>
                <a:spcPts val="500"/>
              </a:spcBef>
              <a:spcAft>
                <a:spcPts val="0"/>
              </a:spcAft>
              <a:buClr>
                <a:schemeClr val="lt1"/>
              </a:buClr>
              <a:buSzPts val="2700"/>
              <a:buNone/>
              <a:defRPr sz="2700">
                <a:solidFill>
                  <a:schemeClr val="lt1"/>
                </a:solidFill>
              </a:defRPr>
            </a:lvl3pPr>
            <a:lvl4pPr lvl="3" rtl="0">
              <a:spcBef>
                <a:spcPts val="500"/>
              </a:spcBef>
              <a:spcAft>
                <a:spcPts val="0"/>
              </a:spcAft>
              <a:buClr>
                <a:schemeClr val="lt1"/>
              </a:buClr>
              <a:buSzPts val="2700"/>
              <a:buNone/>
              <a:defRPr sz="2700">
                <a:solidFill>
                  <a:schemeClr val="lt1"/>
                </a:solidFill>
              </a:defRPr>
            </a:lvl4pPr>
            <a:lvl5pPr lvl="4" rtl="0">
              <a:spcBef>
                <a:spcPts val="500"/>
              </a:spcBef>
              <a:spcAft>
                <a:spcPts val="0"/>
              </a:spcAft>
              <a:buClr>
                <a:schemeClr val="lt1"/>
              </a:buClr>
              <a:buSzPts val="2700"/>
              <a:buNone/>
              <a:defRPr sz="2700">
                <a:solidFill>
                  <a:schemeClr val="lt1"/>
                </a:solidFill>
              </a:defRPr>
            </a:lvl5pPr>
            <a:lvl6pPr lvl="5" rtl="0">
              <a:spcBef>
                <a:spcPts val="500"/>
              </a:spcBef>
              <a:spcAft>
                <a:spcPts val="0"/>
              </a:spcAft>
              <a:buClr>
                <a:schemeClr val="lt1"/>
              </a:buClr>
              <a:buSzPts val="2700"/>
              <a:buNone/>
              <a:defRPr sz="2700">
                <a:solidFill>
                  <a:schemeClr val="lt1"/>
                </a:solidFill>
              </a:defRPr>
            </a:lvl6pPr>
            <a:lvl7pPr lvl="6" rtl="0">
              <a:spcBef>
                <a:spcPts val="500"/>
              </a:spcBef>
              <a:spcAft>
                <a:spcPts val="0"/>
              </a:spcAft>
              <a:buClr>
                <a:schemeClr val="lt1"/>
              </a:buClr>
              <a:buSzPts val="2700"/>
              <a:buNone/>
              <a:defRPr sz="2700">
                <a:solidFill>
                  <a:schemeClr val="lt1"/>
                </a:solidFill>
              </a:defRPr>
            </a:lvl7pPr>
            <a:lvl8pPr lvl="7" rtl="0">
              <a:spcBef>
                <a:spcPts val="500"/>
              </a:spcBef>
              <a:spcAft>
                <a:spcPts val="0"/>
              </a:spcAft>
              <a:buClr>
                <a:schemeClr val="lt1"/>
              </a:buClr>
              <a:buSzPts val="2700"/>
              <a:buNone/>
              <a:defRPr sz="2700">
                <a:solidFill>
                  <a:schemeClr val="lt1"/>
                </a:solidFill>
              </a:defRPr>
            </a:lvl8pPr>
            <a:lvl9pPr lvl="8" rtl="0">
              <a:spcBef>
                <a:spcPts val="500"/>
              </a:spcBef>
              <a:spcAft>
                <a:spcPts val="0"/>
              </a:spcAft>
              <a:buClr>
                <a:schemeClr val="lt1"/>
              </a:buClr>
              <a:buSzPts val="2700"/>
              <a:buNone/>
              <a:defRPr sz="2700">
                <a:solidFill>
                  <a:schemeClr val="lt1"/>
                </a:solidFill>
              </a:defRPr>
            </a:lvl9pPr>
          </a:lstStyle>
          <a:p>
            <a:endParaRPr/>
          </a:p>
        </p:txBody>
      </p:sp>
      <p:sp>
        <p:nvSpPr>
          <p:cNvPr id="114" name="Google Shape;114;p18"/>
          <p:cNvSpPr txBox="1">
            <a:spLocks noGrp="1"/>
          </p:cNvSpPr>
          <p:nvPr>
            <p:ph type="subTitle" idx="3"/>
          </p:nvPr>
        </p:nvSpPr>
        <p:spPr>
          <a:xfrm>
            <a:off x="8340367" y="1676467"/>
            <a:ext cx="2956500" cy="1303200"/>
          </a:xfrm>
          <a:prstGeom prst="rect">
            <a:avLst/>
          </a:prstGeom>
        </p:spPr>
        <p:txBody>
          <a:bodyPr spcFirstLastPara="1" wrap="square" lIns="91425" tIns="45700" rIns="91425" bIns="45700" anchor="t" anchorCtr="0">
            <a:normAutofit/>
          </a:bodyPr>
          <a:lstStyle>
            <a:lvl1pPr lvl="0" rtl="0">
              <a:spcBef>
                <a:spcPts val="1000"/>
              </a:spcBef>
              <a:spcAft>
                <a:spcPts val="0"/>
              </a:spcAft>
              <a:buClr>
                <a:schemeClr val="lt1"/>
              </a:buClr>
              <a:buSzPts val="2700"/>
              <a:buNone/>
              <a:defRPr sz="2700">
                <a:solidFill>
                  <a:schemeClr val="lt1"/>
                </a:solidFill>
              </a:defRPr>
            </a:lvl1pPr>
            <a:lvl2pPr lvl="1" rtl="0">
              <a:spcBef>
                <a:spcPts val="500"/>
              </a:spcBef>
              <a:spcAft>
                <a:spcPts val="0"/>
              </a:spcAft>
              <a:buClr>
                <a:schemeClr val="lt1"/>
              </a:buClr>
              <a:buSzPts val="2700"/>
              <a:buNone/>
              <a:defRPr sz="2700">
                <a:solidFill>
                  <a:schemeClr val="lt1"/>
                </a:solidFill>
              </a:defRPr>
            </a:lvl2pPr>
            <a:lvl3pPr lvl="2" rtl="0">
              <a:spcBef>
                <a:spcPts val="500"/>
              </a:spcBef>
              <a:spcAft>
                <a:spcPts val="0"/>
              </a:spcAft>
              <a:buClr>
                <a:schemeClr val="lt1"/>
              </a:buClr>
              <a:buSzPts val="2700"/>
              <a:buNone/>
              <a:defRPr sz="2700">
                <a:solidFill>
                  <a:schemeClr val="lt1"/>
                </a:solidFill>
              </a:defRPr>
            </a:lvl3pPr>
            <a:lvl4pPr lvl="3" rtl="0">
              <a:spcBef>
                <a:spcPts val="500"/>
              </a:spcBef>
              <a:spcAft>
                <a:spcPts val="0"/>
              </a:spcAft>
              <a:buClr>
                <a:schemeClr val="lt1"/>
              </a:buClr>
              <a:buSzPts val="2700"/>
              <a:buNone/>
              <a:defRPr sz="2700">
                <a:solidFill>
                  <a:schemeClr val="lt1"/>
                </a:solidFill>
              </a:defRPr>
            </a:lvl4pPr>
            <a:lvl5pPr lvl="4" rtl="0">
              <a:spcBef>
                <a:spcPts val="500"/>
              </a:spcBef>
              <a:spcAft>
                <a:spcPts val="0"/>
              </a:spcAft>
              <a:buClr>
                <a:schemeClr val="lt1"/>
              </a:buClr>
              <a:buSzPts val="2700"/>
              <a:buNone/>
              <a:defRPr sz="2700">
                <a:solidFill>
                  <a:schemeClr val="lt1"/>
                </a:solidFill>
              </a:defRPr>
            </a:lvl5pPr>
            <a:lvl6pPr lvl="5" rtl="0">
              <a:spcBef>
                <a:spcPts val="500"/>
              </a:spcBef>
              <a:spcAft>
                <a:spcPts val="0"/>
              </a:spcAft>
              <a:buClr>
                <a:schemeClr val="lt1"/>
              </a:buClr>
              <a:buSzPts val="2700"/>
              <a:buNone/>
              <a:defRPr sz="2700">
                <a:solidFill>
                  <a:schemeClr val="lt1"/>
                </a:solidFill>
              </a:defRPr>
            </a:lvl6pPr>
            <a:lvl7pPr lvl="6" rtl="0">
              <a:spcBef>
                <a:spcPts val="500"/>
              </a:spcBef>
              <a:spcAft>
                <a:spcPts val="0"/>
              </a:spcAft>
              <a:buClr>
                <a:schemeClr val="lt1"/>
              </a:buClr>
              <a:buSzPts val="2700"/>
              <a:buNone/>
              <a:defRPr sz="2700">
                <a:solidFill>
                  <a:schemeClr val="lt1"/>
                </a:solidFill>
              </a:defRPr>
            </a:lvl7pPr>
            <a:lvl8pPr lvl="7" rtl="0">
              <a:spcBef>
                <a:spcPts val="500"/>
              </a:spcBef>
              <a:spcAft>
                <a:spcPts val="0"/>
              </a:spcAft>
              <a:buClr>
                <a:schemeClr val="lt1"/>
              </a:buClr>
              <a:buSzPts val="2700"/>
              <a:buNone/>
              <a:defRPr sz="2700">
                <a:solidFill>
                  <a:schemeClr val="lt1"/>
                </a:solidFill>
              </a:defRPr>
            </a:lvl8pPr>
            <a:lvl9pPr lvl="8" rtl="0">
              <a:spcBef>
                <a:spcPts val="500"/>
              </a:spcBef>
              <a:spcAft>
                <a:spcPts val="0"/>
              </a:spcAft>
              <a:buClr>
                <a:schemeClr val="lt1"/>
              </a:buClr>
              <a:buSzPts val="2700"/>
              <a:buNone/>
              <a:defRPr sz="2700">
                <a:solidFill>
                  <a:schemeClr val="lt1"/>
                </a:solidFill>
              </a:defRPr>
            </a:lvl9pPr>
          </a:lstStyle>
          <a:p>
            <a:endParaRPr/>
          </a:p>
        </p:txBody>
      </p:sp>
      <p:sp>
        <p:nvSpPr>
          <p:cNvPr id="115" name="Google Shape;115;p18"/>
          <p:cNvSpPr txBox="1">
            <a:spLocks noGrp="1"/>
          </p:cNvSpPr>
          <p:nvPr>
            <p:ph type="subTitle" idx="4"/>
          </p:nvPr>
        </p:nvSpPr>
        <p:spPr>
          <a:xfrm>
            <a:off x="8305367" y="3810067"/>
            <a:ext cx="2956500" cy="1303200"/>
          </a:xfrm>
          <a:prstGeom prst="rect">
            <a:avLst/>
          </a:prstGeom>
        </p:spPr>
        <p:txBody>
          <a:bodyPr spcFirstLastPara="1" wrap="square" lIns="91425" tIns="45700" rIns="91425" bIns="45700" anchor="t" anchorCtr="0">
            <a:normAutofit/>
          </a:bodyPr>
          <a:lstStyle>
            <a:lvl1pPr lvl="0" rtl="0">
              <a:spcBef>
                <a:spcPts val="1000"/>
              </a:spcBef>
              <a:spcAft>
                <a:spcPts val="0"/>
              </a:spcAft>
              <a:buClr>
                <a:schemeClr val="lt1"/>
              </a:buClr>
              <a:buSzPts val="2700"/>
              <a:buNone/>
              <a:defRPr sz="2700">
                <a:solidFill>
                  <a:schemeClr val="lt1"/>
                </a:solidFill>
              </a:defRPr>
            </a:lvl1pPr>
            <a:lvl2pPr lvl="1" rtl="0">
              <a:spcBef>
                <a:spcPts val="500"/>
              </a:spcBef>
              <a:spcAft>
                <a:spcPts val="0"/>
              </a:spcAft>
              <a:buClr>
                <a:schemeClr val="lt1"/>
              </a:buClr>
              <a:buSzPts val="2700"/>
              <a:buNone/>
              <a:defRPr sz="2700">
                <a:solidFill>
                  <a:schemeClr val="lt1"/>
                </a:solidFill>
              </a:defRPr>
            </a:lvl2pPr>
            <a:lvl3pPr lvl="2" rtl="0">
              <a:spcBef>
                <a:spcPts val="500"/>
              </a:spcBef>
              <a:spcAft>
                <a:spcPts val="0"/>
              </a:spcAft>
              <a:buClr>
                <a:schemeClr val="lt1"/>
              </a:buClr>
              <a:buSzPts val="2700"/>
              <a:buNone/>
              <a:defRPr sz="2700">
                <a:solidFill>
                  <a:schemeClr val="lt1"/>
                </a:solidFill>
              </a:defRPr>
            </a:lvl3pPr>
            <a:lvl4pPr lvl="3" rtl="0">
              <a:spcBef>
                <a:spcPts val="500"/>
              </a:spcBef>
              <a:spcAft>
                <a:spcPts val="0"/>
              </a:spcAft>
              <a:buClr>
                <a:schemeClr val="lt1"/>
              </a:buClr>
              <a:buSzPts val="2700"/>
              <a:buNone/>
              <a:defRPr sz="2700">
                <a:solidFill>
                  <a:schemeClr val="lt1"/>
                </a:solidFill>
              </a:defRPr>
            </a:lvl4pPr>
            <a:lvl5pPr lvl="4" rtl="0">
              <a:spcBef>
                <a:spcPts val="500"/>
              </a:spcBef>
              <a:spcAft>
                <a:spcPts val="0"/>
              </a:spcAft>
              <a:buClr>
                <a:schemeClr val="lt1"/>
              </a:buClr>
              <a:buSzPts val="2700"/>
              <a:buNone/>
              <a:defRPr sz="2700">
                <a:solidFill>
                  <a:schemeClr val="lt1"/>
                </a:solidFill>
              </a:defRPr>
            </a:lvl5pPr>
            <a:lvl6pPr lvl="5" rtl="0">
              <a:spcBef>
                <a:spcPts val="500"/>
              </a:spcBef>
              <a:spcAft>
                <a:spcPts val="0"/>
              </a:spcAft>
              <a:buClr>
                <a:schemeClr val="lt1"/>
              </a:buClr>
              <a:buSzPts val="2700"/>
              <a:buNone/>
              <a:defRPr sz="2700">
                <a:solidFill>
                  <a:schemeClr val="lt1"/>
                </a:solidFill>
              </a:defRPr>
            </a:lvl6pPr>
            <a:lvl7pPr lvl="6" rtl="0">
              <a:spcBef>
                <a:spcPts val="500"/>
              </a:spcBef>
              <a:spcAft>
                <a:spcPts val="0"/>
              </a:spcAft>
              <a:buClr>
                <a:schemeClr val="lt1"/>
              </a:buClr>
              <a:buSzPts val="2700"/>
              <a:buNone/>
              <a:defRPr sz="2700">
                <a:solidFill>
                  <a:schemeClr val="lt1"/>
                </a:solidFill>
              </a:defRPr>
            </a:lvl7pPr>
            <a:lvl8pPr lvl="7" rtl="0">
              <a:spcBef>
                <a:spcPts val="500"/>
              </a:spcBef>
              <a:spcAft>
                <a:spcPts val="0"/>
              </a:spcAft>
              <a:buClr>
                <a:schemeClr val="lt1"/>
              </a:buClr>
              <a:buSzPts val="2700"/>
              <a:buNone/>
              <a:defRPr sz="2700">
                <a:solidFill>
                  <a:schemeClr val="lt1"/>
                </a:solidFill>
              </a:defRPr>
            </a:lvl8pPr>
            <a:lvl9pPr lvl="8" rtl="0">
              <a:spcBef>
                <a:spcPts val="500"/>
              </a:spcBef>
              <a:spcAft>
                <a:spcPts val="0"/>
              </a:spcAft>
              <a:buClr>
                <a:schemeClr val="lt1"/>
              </a:buClr>
              <a:buSzPts val="2700"/>
              <a:buNone/>
              <a:defRPr sz="2700">
                <a:solidFill>
                  <a:schemeClr val="lt1"/>
                </a:solidFill>
              </a:defRPr>
            </a:lvl9pPr>
          </a:lstStyle>
          <a:p>
            <a:endParaRPr/>
          </a:p>
        </p:txBody>
      </p:sp>
      <p:sp>
        <p:nvSpPr>
          <p:cNvPr id="116" name="Google Shape;116;p18"/>
          <p:cNvSpPr txBox="1"/>
          <p:nvPr/>
        </p:nvSpPr>
        <p:spPr>
          <a:xfrm>
            <a:off x="1447867" y="1676467"/>
            <a:ext cx="1173600" cy="960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5900" b="1">
                <a:solidFill>
                  <a:srgbClr val="009CA6"/>
                </a:solidFill>
                <a:latin typeface="Lexend"/>
                <a:ea typeface="Lexend"/>
                <a:cs typeface="Lexend"/>
                <a:sym typeface="Lexend"/>
              </a:rPr>
              <a:t>01</a:t>
            </a:r>
            <a:endParaRPr sz="5900" b="1">
              <a:solidFill>
                <a:srgbClr val="009CA6"/>
              </a:solidFill>
              <a:latin typeface="Lexend"/>
              <a:ea typeface="Lexend"/>
              <a:cs typeface="Lexend"/>
              <a:sym typeface="Lexend"/>
            </a:endParaRPr>
          </a:p>
        </p:txBody>
      </p:sp>
      <p:sp>
        <p:nvSpPr>
          <p:cNvPr id="117" name="Google Shape;117;p18"/>
          <p:cNvSpPr txBox="1"/>
          <p:nvPr/>
        </p:nvSpPr>
        <p:spPr>
          <a:xfrm>
            <a:off x="1386867" y="3810067"/>
            <a:ext cx="1295700" cy="9600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5900" b="1">
                <a:solidFill>
                  <a:srgbClr val="009CA6"/>
                </a:solidFill>
                <a:latin typeface="Lexend"/>
                <a:ea typeface="Lexend"/>
                <a:cs typeface="Lexend"/>
                <a:sym typeface="Lexend"/>
              </a:rPr>
              <a:t>02</a:t>
            </a:r>
            <a:endParaRPr sz="5900" b="1">
              <a:solidFill>
                <a:srgbClr val="009CA6"/>
              </a:solidFill>
              <a:latin typeface="Lexend"/>
              <a:ea typeface="Lexend"/>
              <a:cs typeface="Lexend"/>
              <a:sym typeface="Lexend"/>
            </a:endParaRPr>
          </a:p>
        </p:txBody>
      </p:sp>
      <p:sp>
        <p:nvSpPr>
          <p:cNvPr id="118" name="Google Shape;118;p18"/>
          <p:cNvSpPr txBox="1"/>
          <p:nvPr/>
        </p:nvSpPr>
        <p:spPr>
          <a:xfrm>
            <a:off x="6570300" y="1564700"/>
            <a:ext cx="1295700" cy="888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5900" b="1">
                <a:solidFill>
                  <a:srgbClr val="009CA6"/>
                </a:solidFill>
                <a:latin typeface="Lexend"/>
                <a:ea typeface="Lexend"/>
                <a:cs typeface="Lexend"/>
                <a:sym typeface="Lexend"/>
              </a:rPr>
              <a:t>03</a:t>
            </a:r>
            <a:endParaRPr sz="5900" b="1">
              <a:solidFill>
                <a:srgbClr val="009CA6"/>
              </a:solidFill>
              <a:latin typeface="Lexend"/>
              <a:ea typeface="Lexend"/>
              <a:cs typeface="Lexend"/>
              <a:sym typeface="Lexend"/>
            </a:endParaRPr>
          </a:p>
        </p:txBody>
      </p:sp>
      <p:sp>
        <p:nvSpPr>
          <p:cNvPr id="119" name="Google Shape;119;p18"/>
          <p:cNvSpPr txBox="1"/>
          <p:nvPr/>
        </p:nvSpPr>
        <p:spPr>
          <a:xfrm>
            <a:off x="6552800" y="3757467"/>
            <a:ext cx="1295700" cy="8889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5900" b="1">
                <a:solidFill>
                  <a:srgbClr val="009CA6"/>
                </a:solidFill>
                <a:latin typeface="Lexend"/>
                <a:ea typeface="Lexend"/>
                <a:cs typeface="Lexend"/>
                <a:sym typeface="Lexend"/>
              </a:rPr>
              <a:t>04</a:t>
            </a:r>
            <a:endParaRPr sz="5900" b="1">
              <a:solidFill>
                <a:srgbClr val="009CA6"/>
              </a:solidFill>
              <a:latin typeface="Lexend"/>
              <a:ea typeface="Lexend"/>
              <a:cs typeface="Lexend"/>
              <a:sym typeface="Lexen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ondary graphics slide: images or data">
  <p:cSld name="CAPTION_ONLY">
    <p:spTree>
      <p:nvGrpSpPr>
        <p:cNvPr id="1" name="Shape 120"/>
        <p:cNvGrpSpPr/>
        <p:nvPr/>
      </p:nvGrpSpPr>
      <p:grpSpPr>
        <a:xfrm>
          <a:off x="0" y="0"/>
          <a:ext cx="0" cy="0"/>
          <a:chOff x="0" y="0"/>
          <a:chExt cx="0" cy="0"/>
        </a:xfrm>
      </p:grpSpPr>
      <p:sp>
        <p:nvSpPr>
          <p:cNvPr id="121" name="Google Shape;121;p19"/>
          <p:cNvSpPr txBox="1">
            <a:spLocks noGrp="1"/>
          </p:cNvSpPr>
          <p:nvPr>
            <p:ph type="body" idx="1"/>
          </p:nvPr>
        </p:nvSpPr>
        <p:spPr>
          <a:xfrm>
            <a:off x="251500" y="5410833"/>
            <a:ext cx="7998300" cy="806700"/>
          </a:xfrm>
          <a:prstGeom prst="rect">
            <a:avLst/>
          </a:prstGeom>
        </p:spPr>
        <p:txBody>
          <a:bodyPr spcFirstLastPara="1" wrap="square" lIns="91425" tIns="45700" rIns="91425" bIns="45700" anchor="ctr" anchorCtr="0">
            <a:normAutofit/>
          </a:bodyPr>
          <a:lstStyle>
            <a:lvl1pPr marL="457200" lvl="0" indent="-228600" rtl="0">
              <a:lnSpc>
                <a:spcPct val="100000"/>
              </a:lnSpc>
              <a:spcBef>
                <a:spcPts val="1000"/>
              </a:spcBef>
              <a:spcAft>
                <a:spcPts val="0"/>
              </a:spcAft>
              <a:buClr>
                <a:srgbClr val="009CA6"/>
              </a:buClr>
              <a:buSzPts val="2800"/>
              <a:buNone/>
              <a:defRPr>
                <a:solidFill>
                  <a:srgbClr val="009CA6"/>
                </a:solidFill>
              </a:defRPr>
            </a:lvl1pPr>
          </a:lstStyle>
          <a:p>
            <a:endParaRPr/>
          </a:p>
        </p:txBody>
      </p:sp>
      <p:sp>
        <p:nvSpPr>
          <p:cNvPr id="122" name="Google Shape;122;p19"/>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solidFill>
                  <a:srgbClr val="231F20"/>
                </a:solidFill>
              </a:defRPr>
            </a:lvl1pPr>
            <a:lvl2pPr lvl="1" rtl="0">
              <a:buNone/>
              <a:defRPr>
                <a:solidFill>
                  <a:srgbClr val="231F20"/>
                </a:solidFill>
              </a:defRPr>
            </a:lvl2pPr>
            <a:lvl3pPr lvl="2" rtl="0">
              <a:buNone/>
              <a:defRPr>
                <a:solidFill>
                  <a:srgbClr val="231F20"/>
                </a:solidFill>
              </a:defRPr>
            </a:lvl3pPr>
            <a:lvl4pPr lvl="3" rtl="0">
              <a:buNone/>
              <a:defRPr>
                <a:solidFill>
                  <a:srgbClr val="231F20"/>
                </a:solidFill>
              </a:defRPr>
            </a:lvl4pPr>
            <a:lvl5pPr lvl="4" rtl="0">
              <a:buNone/>
              <a:defRPr>
                <a:solidFill>
                  <a:srgbClr val="231F20"/>
                </a:solidFill>
              </a:defRPr>
            </a:lvl5pPr>
            <a:lvl6pPr lvl="5" rtl="0">
              <a:buNone/>
              <a:defRPr>
                <a:solidFill>
                  <a:srgbClr val="231F20"/>
                </a:solidFill>
              </a:defRPr>
            </a:lvl6pPr>
            <a:lvl7pPr lvl="6" rtl="0">
              <a:buNone/>
              <a:defRPr>
                <a:solidFill>
                  <a:srgbClr val="231F20"/>
                </a:solidFill>
              </a:defRPr>
            </a:lvl7pPr>
            <a:lvl8pPr lvl="7" rtl="0">
              <a:buNone/>
              <a:defRPr>
                <a:solidFill>
                  <a:srgbClr val="231F20"/>
                </a:solidFill>
              </a:defRPr>
            </a:lvl8pPr>
            <a:lvl9pPr lvl="8" rtl="0">
              <a:buNone/>
              <a:defRPr>
                <a:solidFill>
                  <a:srgbClr val="231F20"/>
                </a:solidFill>
              </a:defRPr>
            </a:lvl9pPr>
          </a:lstStyle>
          <a:p>
            <a:pPr marL="0" lvl="0" indent="0" algn="r" rtl="0">
              <a:spcBef>
                <a:spcPts val="0"/>
              </a:spcBef>
              <a:spcAft>
                <a:spcPts val="0"/>
              </a:spcAft>
              <a:buNone/>
            </a:pPr>
            <a:fld id="{00000000-1234-1234-1234-123412341234}" type="slidenum">
              <a:rPr lang="en-US"/>
              <a:t>‹#›</a:t>
            </a:fld>
            <a:endParaRPr/>
          </a:p>
        </p:txBody>
      </p:sp>
      <p:pic>
        <p:nvPicPr>
          <p:cNvPr id="123" name="Google Shape;123;p19"/>
          <p:cNvPicPr preferRelativeResize="0"/>
          <p:nvPr/>
        </p:nvPicPr>
        <p:blipFill>
          <a:blip r:embed="rId2">
            <a:alphaModFix/>
          </a:blip>
          <a:stretch>
            <a:fillRect/>
          </a:stretch>
        </p:blipFill>
        <p:spPr>
          <a:xfrm>
            <a:off x="185967" y="6270033"/>
            <a:ext cx="3540566" cy="472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ondary Title Slide">
  <p:cSld name="SECTION_HEADER_1">
    <p:bg>
      <p:bgPr>
        <a:solidFill>
          <a:srgbClr val="009CA6"/>
        </a:solidFill>
        <a:effectLst/>
      </p:bgPr>
    </p:bg>
    <p:spTree>
      <p:nvGrpSpPr>
        <p:cNvPr id="1" name="Shape 124"/>
        <p:cNvGrpSpPr/>
        <p:nvPr/>
      </p:nvGrpSpPr>
      <p:grpSpPr>
        <a:xfrm>
          <a:off x="0" y="0"/>
          <a:ext cx="0" cy="0"/>
          <a:chOff x="0" y="0"/>
          <a:chExt cx="0" cy="0"/>
        </a:xfrm>
      </p:grpSpPr>
      <p:sp>
        <p:nvSpPr>
          <p:cNvPr id="125" name="Google Shape;125;p20"/>
          <p:cNvSpPr txBox="1">
            <a:spLocks noGrp="1"/>
          </p:cNvSpPr>
          <p:nvPr>
            <p:ph type="title"/>
          </p:nvPr>
        </p:nvSpPr>
        <p:spPr>
          <a:xfrm>
            <a:off x="415600" y="2867800"/>
            <a:ext cx="11360700" cy="1122300"/>
          </a:xfrm>
          <a:prstGeom prst="rect">
            <a:avLst/>
          </a:prstGeom>
        </p:spPr>
        <p:txBody>
          <a:bodyPr spcFirstLastPara="1" wrap="square" lIns="91425" tIns="45700" rIns="91425" bIns="45700" anchor="ctr" anchorCtr="0">
            <a:normAutofit/>
          </a:bodyPr>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26" name="Google Shape;126;p20"/>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Slide">
  <p:cSld name="TITLE_AND_BODY_1">
    <p:bg>
      <p:bgPr>
        <a:solidFill>
          <a:srgbClr val="009CA6"/>
        </a:solidFill>
        <a:effectLst/>
      </p:bgPr>
    </p:bg>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695967" y="593367"/>
            <a:ext cx="10600800" cy="763500"/>
          </a:xfrm>
          <a:prstGeom prst="rect">
            <a:avLst/>
          </a:prstGeom>
        </p:spPr>
        <p:txBody>
          <a:bodyPr spcFirstLastPara="1" wrap="square" lIns="91425" tIns="45700" rIns="91425" bIns="45700" anchor="ctr" anchorCtr="0">
            <a:normAutofit/>
          </a:bodyPr>
          <a:lstStyle>
            <a:lvl1pPr lvl="0" rtl="0">
              <a:spcBef>
                <a:spcPts val="0"/>
              </a:spcBef>
              <a:spcAft>
                <a:spcPts val="0"/>
              </a:spcAft>
              <a:buClr>
                <a:schemeClr val="lt1"/>
              </a:buClr>
              <a:buSzPts val="44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1"/>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130" name="Google Shape;130;p21"/>
          <p:cNvPicPr preferRelativeResize="0"/>
          <p:nvPr/>
        </p:nvPicPr>
        <p:blipFill>
          <a:blip r:embed="rId2">
            <a:alphaModFix/>
          </a:blip>
          <a:stretch>
            <a:fillRect/>
          </a:stretch>
        </p:blipFill>
        <p:spPr>
          <a:xfrm>
            <a:off x="185967" y="6270033"/>
            <a:ext cx="3540566" cy="4724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plit slide, title and information">
  <p:cSld name="SECTION_TITLE_AND_DESCRIPTION">
    <p:spTree>
      <p:nvGrpSpPr>
        <p:cNvPr id="1" name="Shape 131"/>
        <p:cNvGrpSpPr/>
        <p:nvPr/>
      </p:nvGrpSpPr>
      <p:grpSpPr>
        <a:xfrm>
          <a:off x="0" y="0"/>
          <a:ext cx="0" cy="0"/>
          <a:chOff x="0" y="0"/>
          <a:chExt cx="0" cy="0"/>
        </a:xfrm>
      </p:grpSpPr>
      <p:sp>
        <p:nvSpPr>
          <p:cNvPr id="132" name="Google Shape;132;p22"/>
          <p:cNvSpPr/>
          <p:nvPr/>
        </p:nvSpPr>
        <p:spPr>
          <a:xfrm>
            <a:off x="6096000" y="-167"/>
            <a:ext cx="6096000" cy="6858000"/>
          </a:xfrm>
          <a:prstGeom prst="rect">
            <a:avLst/>
          </a:prstGeom>
          <a:solidFill>
            <a:srgbClr val="009CA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highlight>
                <a:srgbClr val="A50034"/>
              </a:highlight>
            </a:endParaRPr>
          </a:p>
        </p:txBody>
      </p:sp>
      <p:sp>
        <p:nvSpPr>
          <p:cNvPr id="133" name="Google Shape;133;p22"/>
          <p:cNvSpPr txBox="1">
            <a:spLocks noGrp="1"/>
          </p:cNvSpPr>
          <p:nvPr>
            <p:ph type="title"/>
          </p:nvPr>
        </p:nvSpPr>
        <p:spPr>
          <a:xfrm>
            <a:off x="354000" y="1644233"/>
            <a:ext cx="5393700" cy="1976400"/>
          </a:xfrm>
          <a:prstGeom prst="rect">
            <a:avLst/>
          </a:prstGeom>
        </p:spPr>
        <p:txBody>
          <a:bodyPr spcFirstLastPara="1" wrap="square" lIns="91425" tIns="45700" rIns="91425" bIns="457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34" name="Google Shape;134;p22"/>
          <p:cNvSpPr txBox="1">
            <a:spLocks noGrp="1"/>
          </p:cNvSpPr>
          <p:nvPr>
            <p:ph type="subTitle" idx="1"/>
          </p:nvPr>
        </p:nvSpPr>
        <p:spPr>
          <a:xfrm>
            <a:off x="354000" y="3737433"/>
            <a:ext cx="5393700" cy="1646700"/>
          </a:xfrm>
          <a:prstGeom prst="rect">
            <a:avLst/>
          </a:prstGeom>
        </p:spPr>
        <p:txBody>
          <a:bodyPr spcFirstLastPara="1" wrap="square" lIns="91425" tIns="45700" rIns="91425" bIns="45700" anchor="t" anchorCtr="0">
            <a:normAutofit/>
          </a:bodyPr>
          <a:lstStyle>
            <a:lvl1pPr lvl="0" algn="ctr" rtl="0">
              <a:lnSpc>
                <a:spcPct val="100000"/>
              </a:lnSpc>
              <a:spcBef>
                <a:spcPts val="1000"/>
              </a:spcBef>
              <a:spcAft>
                <a:spcPts val="0"/>
              </a:spcAft>
              <a:buClr>
                <a:srgbClr val="231F20"/>
              </a:buClr>
              <a:buSzPts val="2800"/>
              <a:buNone/>
              <a:defRPr sz="2800">
                <a:solidFill>
                  <a:srgbClr val="231F20"/>
                </a:solidFill>
              </a:defRPr>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135" name="Google Shape;135;p22"/>
          <p:cNvSpPr txBox="1">
            <a:spLocks noGrp="1"/>
          </p:cNvSpPr>
          <p:nvPr>
            <p:ph type="body" idx="2"/>
          </p:nvPr>
        </p:nvSpPr>
        <p:spPr>
          <a:xfrm>
            <a:off x="6586000" y="965433"/>
            <a:ext cx="5115900" cy="4926900"/>
          </a:xfrm>
          <a:prstGeom prst="rect">
            <a:avLst/>
          </a:prstGeom>
        </p:spPr>
        <p:txBody>
          <a:bodyPr spcFirstLastPara="1" wrap="square" lIns="91425" tIns="45700" rIns="91425" bIns="45700" anchor="ctr" anchorCtr="0">
            <a:normAutofit/>
          </a:bodyPr>
          <a:lstStyle>
            <a:lvl1pPr marL="457200" lvl="0" indent="-406400" rtl="0">
              <a:spcBef>
                <a:spcPts val="1000"/>
              </a:spcBef>
              <a:spcAft>
                <a:spcPts val="0"/>
              </a:spcAft>
              <a:buClr>
                <a:schemeClr val="lt1"/>
              </a:buClr>
              <a:buSzPts val="2800"/>
              <a:buChar char="•"/>
              <a:defRPr>
                <a:solidFill>
                  <a:schemeClr val="lt1"/>
                </a:solidFill>
              </a:defRPr>
            </a:lvl1pPr>
            <a:lvl2pPr marL="914400" lvl="1" indent="-381000" rtl="0">
              <a:spcBef>
                <a:spcPts val="500"/>
              </a:spcBef>
              <a:spcAft>
                <a:spcPts val="0"/>
              </a:spcAft>
              <a:buClr>
                <a:schemeClr val="lt1"/>
              </a:buClr>
              <a:buSzPts val="2400"/>
              <a:buChar char="•"/>
              <a:defRPr>
                <a:solidFill>
                  <a:schemeClr val="lt1"/>
                </a:solidFill>
              </a:defRPr>
            </a:lvl2pPr>
            <a:lvl3pPr marL="1371600" lvl="2" indent="-355600" rtl="0">
              <a:spcBef>
                <a:spcPts val="500"/>
              </a:spcBef>
              <a:spcAft>
                <a:spcPts val="0"/>
              </a:spcAft>
              <a:buClr>
                <a:schemeClr val="lt1"/>
              </a:buClr>
              <a:buSzPts val="2000"/>
              <a:buChar char="•"/>
              <a:defRPr>
                <a:solidFill>
                  <a:schemeClr val="lt1"/>
                </a:solidFill>
              </a:defRPr>
            </a:lvl3pPr>
            <a:lvl4pPr marL="1828800" lvl="3" indent="-342900" rtl="0">
              <a:spcBef>
                <a:spcPts val="500"/>
              </a:spcBef>
              <a:spcAft>
                <a:spcPts val="0"/>
              </a:spcAft>
              <a:buClr>
                <a:schemeClr val="lt1"/>
              </a:buClr>
              <a:buSzPts val="1800"/>
              <a:buChar char="•"/>
              <a:defRPr>
                <a:solidFill>
                  <a:schemeClr val="lt1"/>
                </a:solidFill>
              </a:defRPr>
            </a:lvl4pPr>
            <a:lvl5pPr marL="2286000" lvl="4" indent="-342900" rtl="0">
              <a:spcBef>
                <a:spcPts val="500"/>
              </a:spcBef>
              <a:spcAft>
                <a:spcPts val="0"/>
              </a:spcAft>
              <a:buClr>
                <a:schemeClr val="lt1"/>
              </a:buClr>
              <a:buSzPts val="1800"/>
              <a:buChar char="•"/>
              <a:defRPr>
                <a:solidFill>
                  <a:schemeClr val="lt1"/>
                </a:solidFill>
              </a:defRPr>
            </a:lvl5pPr>
            <a:lvl6pPr marL="2743200" lvl="5" indent="-342900" rtl="0">
              <a:spcBef>
                <a:spcPts val="500"/>
              </a:spcBef>
              <a:spcAft>
                <a:spcPts val="0"/>
              </a:spcAft>
              <a:buClr>
                <a:schemeClr val="lt1"/>
              </a:buClr>
              <a:buSzPts val="1800"/>
              <a:buChar char="•"/>
              <a:defRPr>
                <a:solidFill>
                  <a:schemeClr val="lt1"/>
                </a:solidFill>
              </a:defRPr>
            </a:lvl6pPr>
            <a:lvl7pPr marL="3200400" lvl="6" indent="-342900" rtl="0">
              <a:spcBef>
                <a:spcPts val="500"/>
              </a:spcBef>
              <a:spcAft>
                <a:spcPts val="0"/>
              </a:spcAft>
              <a:buClr>
                <a:schemeClr val="lt1"/>
              </a:buClr>
              <a:buSzPts val="1800"/>
              <a:buChar char="•"/>
              <a:defRPr>
                <a:solidFill>
                  <a:schemeClr val="lt1"/>
                </a:solidFill>
              </a:defRPr>
            </a:lvl7pPr>
            <a:lvl8pPr marL="3657600" lvl="7" indent="-342900" rtl="0">
              <a:spcBef>
                <a:spcPts val="500"/>
              </a:spcBef>
              <a:spcAft>
                <a:spcPts val="0"/>
              </a:spcAft>
              <a:buClr>
                <a:schemeClr val="lt1"/>
              </a:buClr>
              <a:buSzPts val="1800"/>
              <a:buChar char="•"/>
              <a:defRPr>
                <a:solidFill>
                  <a:schemeClr val="lt1"/>
                </a:solidFill>
              </a:defRPr>
            </a:lvl8pPr>
            <a:lvl9pPr marL="4114800" lvl="8" indent="-342900" rtl="0">
              <a:spcBef>
                <a:spcPts val="500"/>
              </a:spcBef>
              <a:spcAft>
                <a:spcPts val="0"/>
              </a:spcAft>
              <a:buClr>
                <a:schemeClr val="lt1"/>
              </a:buClr>
              <a:buSzPts val="1800"/>
              <a:buChar char="•"/>
              <a:defRPr>
                <a:solidFill>
                  <a:schemeClr val="lt1"/>
                </a:solidFill>
              </a:defRPr>
            </a:lvl9pPr>
          </a:lstStyle>
          <a:p>
            <a:endParaRPr/>
          </a:p>
        </p:txBody>
      </p:sp>
      <p:sp>
        <p:nvSpPr>
          <p:cNvPr id="136" name="Google Shape;136;p22"/>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137" name="Google Shape;137;p22"/>
          <p:cNvPicPr preferRelativeResize="0"/>
          <p:nvPr/>
        </p:nvPicPr>
        <p:blipFill>
          <a:blip r:embed="rId2">
            <a:alphaModFix/>
          </a:blip>
          <a:stretch>
            <a:fillRect/>
          </a:stretch>
        </p:blipFill>
        <p:spPr>
          <a:xfrm>
            <a:off x="185967" y="6270033"/>
            <a:ext cx="3540566" cy="4724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2">
  <p:cSld name="TITLE_6">
    <p:spTree>
      <p:nvGrpSpPr>
        <p:cNvPr id="1" name="Shape 138"/>
        <p:cNvGrpSpPr/>
        <p:nvPr/>
      </p:nvGrpSpPr>
      <p:grpSpPr>
        <a:xfrm>
          <a:off x="0" y="0"/>
          <a:ext cx="0" cy="0"/>
          <a:chOff x="0" y="0"/>
          <a:chExt cx="0" cy="0"/>
        </a:xfrm>
      </p:grpSpPr>
      <p:sp>
        <p:nvSpPr>
          <p:cNvPr id="139" name="Google Shape;139;p23"/>
          <p:cNvSpPr txBox="1">
            <a:spLocks noGrp="1"/>
          </p:cNvSpPr>
          <p:nvPr>
            <p:ph type="ctrTitle"/>
          </p:nvPr>
        </p:nvSpPr>
        <p:spPr>
          <a:xfrm>
            <a:off x="415611" y="992767"/>
            <a:ext cx="11360700" cy="2736900"/>
          </a:xfrm>
          <a:prstGeom prst="rect">
            <a:avLst/>
          </a:prstGeom>
        </p:spPr>
        <p:txBody>
          <a:bodyPr spcFirstLastPara="1" wrap="square" lIns="91425" tIns="45700" rIns="91425" bIns="457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40" name="Google Shape;140;p23"/>
          <p:cNvSpPr txBox="1">
            <a:spLocks noGrp="1"/>
          </p:cNvSpPr>
          <p:nvPr>
            <p:ph type="subTitle" idx="1"/>
          </p:nvPr>
        </p:nvSpPr>
        <p:spPr>
          <a:xfrm>
            <a:off x="415600" y="3778833"/>
            <a:ext cx="11360700" cy="1056900"/>
          </a:xfrm>
          <a:prstGeom prst="rect">
            <a:avLst/>
          </a:prstGeom>
        </p:spPr>
        <p:txBody>
          <a:bodyPr spcFirstLastPara="1" wrap="square" lIns="91425" tIns="45700" rIns="91425" bIns="45700" anchor="t" anchorCtr="0">
            <a:normAutofit/>
          </a:bodyPr>
          <a:lstStyle>
            <a:lvl1pPr lvl="0" algn="ctr" rtl="0">
              <a:lnSpc>
                <a:spcPct val="100000"/>
              </a:lnSpc>
              <a:spcBef>
                <a:spcPts val="1000"/>
              </a:spcBef>
              <a:spcAft>
                <a:spcPts val="0"/>
              </a:spcAft>
              <a:buSzPts val="3700"/>
              <a:buNone/>
              <a:defRPr sz="3700"/>
            </a:lvl1pPr>
            <a:lvl2pPr lvl="1" algn="ctr" rtl="0">
              <a:lnSpc>
                <a:spcPct val="100000"/>
              </a:lnSpc>
              <a:spcBef>
                <a:spcPts val="500"/>
              </a:spcBef>
              <a:spcAft>
                <a:spcPts val="0"/>
              </a:spcAft>
              <a:buSzPts val="3700"/>
              <a:buNone/>
              <a:defRPr sz="3700"/>
            </a:lvl2pPr>
            <a:lvl3pPr lvl="2" algn="ctr" rtl="0">
              <a:lnSpc>
                <a:spcPct val="100000"/>
              </a:lnSpc>
              <a:spcBef>
                <a:spcPts val="500"/>
              </a:spcBef>
              <a:spcAft>
                <a:spcPts val="0"/>
              </a:spcAft>
              <a:buSzPts val="3700"/>
              <a:buNone/>
              <a:defRPr sz="3700"/>
            </a:lvl3pPr>
            <a:lvl4pPr lvl="3" algn="ctr" rtl="0">
              <a:lnSpc>
                <a:spcPct val="100000"/>
              </a:lnSpc>
              <a:spcBef>
                <a:spcPts val="500"/>
              </a:spcBef>
              <a:spcAft>
                <a:spcPts val="0"/>
              </a:spcAft>
              <a:buSzPts val="3700"/>
              <a:buNone/>
              <a:defRPr sz="3700"/>
            </a:lvl4pPr>
            <a:lvl5pPr lvl="4" algn="ctr" rtl="0">
              <a:lnSpc>
                <a:spcPct val="100000"/>
              </a:lnSpc>
              <a:spcBef>
                <a:spcPts val="500"/>
              </a:spcBef>
              <a:spcAft>
                <a:spcPts val="0"/>
              </a:spcAft>
              <a:buSzPts val="3700"/>
              <a:buNone/>
              <a:defRPr sz="3700"/>
            </a:lvl5pPr>
            <a:lvl6pPr lvl="5" algn="ctr" rtl="0">
              <a:lnSpc>
                <a:spcPct val="100000"/>
              </a:lnSpc>
              <a:spcBef>
                <a:spcPts val="500"/>
              </a:spcBef>
              <a:spcAft>
                <a:spcPts val="0"/>
              </a:spcAft>
              <a:buSzPts val="3700"/>
              <a:buNone/>
              <a:defRPr sz="3700"/>
            </a:lvl6pPr>
            <a:lvl7pPr lvl="6" algn="ctr" rtl="0">
              <a:lnSpc>
                <a:spcPct val="100000"/>
              </a:lnSpc>
              <a:spcBef>
                <a:spcPts val="500"/>
              </a:spcBef>
              <a:spcAft>
                <a:spcPts val="0"/>
              </a:spcAft>
              <a:buSzPts val="3700"/>
              <a:buNone/>
              <a:defRPr sz="3700"/>
            </a:lvl7pPr>
            <a:lvl8pPr lvl="7" algn="ctr" rtl="0">
              <a:lnSpc>
                <a:spcPct val="100000"/>
              </a:lnSpc>
              <a:spcBef>
                <a:spcPts val="500"/>
              </a:spcBef>
              <a:spcAft>
                <a:spcPts val="0"/>
              </a:spcAft>
              <a:buSzPts val="3700"/>
              <a:buNone/>
              <a:defRPr sz="3700"/>
            </a:lvl8pPr>
            <a:lvl9pPr lvl="8" algn="ctr" rtl="0">
              <a:lnSpc>
                <a:spcPct val="100000"/>
              </a:lnSpc>
              <a:spcBef>
                <a:spcPts val="500"/>
              </a:spcBef>
              <a:spcAft>
                <a:spcPts val="0"/>
              </a:spcAft>
              <a:buSzPts val="3700"/>
              <a:buNone/>
              <a:defRPr sz="3700"/>
            </a:lvl9pPr>
          </a:lstStyle>
          <a:p>
            <a:endParaRPr/>
          </a:p>
        </p:txBody>
      </p:sp>
      <p:sp>
        <p:nvSpPr>
          <p:cNvPr id="141" name="Google Shape;141;p2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4" name="Google Shape;144;p24"/>
          <p:cNvSpPr txBox="1">
            <a:spLocks noGrp="1"/>
          </p:cNvSpPr>
          <p:nvPr>
            <p:ph type="body" idx="1"/>
          </p:nvPr>
        </p:nvSpPr>
        <p:spPr>
          <a:xfrm>
            <a:off x="415600" y="1536633"/>
            <a:ext cx="5333100" cy="4555200"/>
          </a:xfrm>
          <a:prstGeom prst="rect">
            <a:avLst/>
          </a:prstGeom>
        </p:spPr>
        <p:txBody>
          <a:bodyPr spcFirstLastPara="1" wrap="square" lIns="91425" tIns="45700" rIns="91425" bIns="45700" anchor="t" anchorCtr="0">
            <a:normAutofit/>
          </a:bodyPr>
          <a:lstStyle>
            <a:lvl1pPr marL="457200" lvl="0" indent="-349250" rtl="0">
              <a:spcBef>
                <a:spcPts val="1000"/>
              </a:spcBef>
              <a:spcAft>
                <a:spcPts val="0"/>
              </a:spcAft>
              <a:buSzPts val="1900"/>
              <a:buChar char="•"/>
              <a:defRPr sz="1900"/>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endParaRPr/>
          </a:p>
        </p:txBody>
      </p:sp>
      <p:sp>
        <p:nvSpPr>
          <p:cNvPr id="145" name="Google Shape;145;p24"/>
          <p:cNvSpPr txBox="1">
            <a:spLocks noGrp="1"/>
          </p:cNvSpPr>
          <p:nvPr>
            <p:ph type="body" idx="2"/>
          </p:nvPr>
        </p:nvSpPr>
        <p:spPr>
          <a:xfrm>
            <a:off x="6443200" y="1536633"/>
            <a:ext cx="5333100" cy="4555200"/>
          </a:xfrm>
          <a:prstGeom prst="rect">
            <a:avLst/>
          </a:prstGeom>
        </p:spPr>
        <p:txBody>
          <a:bodyPr spcFirstLastPara="1" wrap="square" lIns="91425" tIns="45700" rIns="91425" bIns="45700" anchor="t" anchorCtr="0">
            <a:normAutofit/>
          </a:bodyPr>
          <a:lstStyle>
            <a:lvl1pPr marL="457200" lvl="0" indent="-349250" rtl="0">
              <a:spcBef>
                <a:spcPts val="1000"/>
              </a:spcBef>
              <a:spcAft>
                <a:spcPts val="0"/>
              </a:spcAft>
              <a:buSzPts val="1900"/>
              <a:buChar char="•"/>
              <a:defRPr sz="1900"/>
            </a:lvl1pPr>
            <a:lvl2pPr marL="914400" lvl="1" indent="-330200" rtl="0">
              <a:spcBef>
                <a:spcPts val="500"/>
              </a:spcBef>
              <a:spcAft>
                <a:spcPts val="0"/>
              </a:spcAft>
              <a:buSzPts val="1600"/>
              <a:buChar char="•"/>
              <a:defRPr sz="1600"/>
            </a:lvl2pPr>
            <a:lvl3pPr marL="1371600" lvl="2" indent="-330200" rtl="0">
              <a:spcBef>
                <a:spcPts val="500"/>
              </a:spcBef>
              <a:spcAft>
                <a:spcPts val="0"/>
              </a:spcAft>
              <a:buSzPts val="1600"/>
              <a:buChar char="•"/>
              <a:defRPr sz="1600"/>
            </a:lvl3pPr>
            <a:lvl4pPr marL="1828800" lvl="3" indent="-330200" rtl="0">
              <a:spcBef>
                <a:spcPts val="500"/>
              </a:spcBef>
              <a:spcAft>
                <a:spcPts val="0"/>
              </a:spcAft>
              <a:buSzPts val="1600"/>
              <a:buChar char="•"/>
              <a:defRPr sz="1600"/>
            </a:lvl4pPr>
            <a:lvl5pPr marL="2286000" lvl="4" indent="-330200" rtl="0">
              <a:spcBef>
                <a:spcPts val="500"/>
              </a:spcBef>
              <a:spcAft>
                <a:spcPts val="0"/>
              </a:spcAft>
              <a:buSzPts val="1600"/>
              <a:buChar char="•"/>
              <a:defRPr sz="1600"/>
            </a:lvl5pPr>
            <a:lvl6pPr marL="2743200" lvl="5" indent="-330200" rtl="0">
              <a:spcBef>
                <a:spcPts val="500"/>
              </a:spcBef>
              <a:spcAft>
                <a:spcPts val="0"/>
              </a:spcAft>
              <a:buSzPts val="1600"/>
              <a:buChar char="•"/>
              <a:defRPr sz="1600"/>
            </a:lvl6pPr>
            <a:lvl7pPr marL="3200400" lvl="6" indent="-330200" rtl="0">
              <a:spcBef>
                <a:spcPts val="500"/>
              </a:spcBef>
              <a:spcAft>
                <a:spcPts val="0"/>
              </a:spcAft>
              <a:buSzPts val="1600"/>
              <a:buChar char="•"/>
              <a:defRPr sz="1600"/>
            </a:lvl7pPr>
            <a:lvl8pPr marL="3657600" lvl="7" indent="-330200" rtl="0">
              <a:spcBef>
                <a:spcPts val="500"/>
              </a:spcBef>
              <a:spcAft>
                <a:spcPts val="0"/>
              </a:spcAft>
              <a:buSzPts val="1600"/>
              <a:buChar char="•"/>
              <a:defRPr sz="1600"/>
            </a:lvl8pPr>
            <a:lvl9pPr marL="4114800" lvl="8" indent="-330200" rtl="0">
              <a:spcBef>
                <a:spcPts val="500"/>
              </a:spcBef>
              <a:spcAft>
                <a:spcPts val="0"/>
              </a:spcAft>
              <a:buSzPts val="1600"/>
              <a:buChar char="•"/>
              <a:defRPr sz="1600"/>
            </a:lvl9pPr>
          </a:lstStyle>
          <a:p>
            <a:endParaRPr/>
          </a:p>
        </p:txBody>
      </p:sp>
      <p:sp>
        <p:nvSpPr>
          <p:cNvPr id="146" name="Google Shape;146;p24"/>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_AND_BODY_2">
  <p:cSld name="TITLE_AND_BODY_2">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25"/>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rtl="0">
              <a:spcBef>
                <a:spcPts val="1000"/>
              </a:spcBef>
              <a:spcAft>
                <a:spcPts val="0"/>
              </a:spcAft>
              <a:buSzPts val="2800"/>
              <a:buChar char="•"/>
              <a:defRPr/>
            </a:lvl1pPr>
            <a:lvl2pPr marL="914400" lvl="1" indent="-381000" rtl="0">
              <a:spcBef>
                <a:spcPts val="500"/>
              </a:spcBef>
              <a:spcAft>
                <a:spcPts val="0"/>
              </a:spcAft>
              <a:buSzPts val="2400"/>
              <a:buChar char="•"/>
              <a:defRPr/>
            </a:lvl2pPr>
            <a:lvl3pPr marL="1371600" lvl="2" indent="-355600" rtl="0">
              <a:spcBef>
                <a:spcPts val="500"/>
              </a:spcBef>
              <a:spcAft>
                <a:spcPts val="0"/>
              </a:spcAft>
              <a:buSzPts val="2000"/>
              <a:buChar char="•"/>
              <a:defRPr/>
            </a:lvl3pPr>
            <a:lvl4pPr marL="1828800" lvl="3" indent="-342900" rtl="0">
              <a:spcBef>
                <a:spcPts val="500"/>
              </a:spcBef>
              <a:spcAft>
                <a:spcPts val="0"/>
              </a:spcAft>
              <a:buSzPts val="1800"/>
              <a:buChar char="•"/>
              <a:defRPr/>
            </a:lvl4pPr>
            <a:lvl5pPr marL="2286000" lvl="4" indent="-342900" rtl="0">
              <a:spcBef>
                <a:spcPts val="500"/>
              </a:spcBef>
              <a:spcAft>
                <a:spcPts val="0"/>
              </a:spcAft>
              <a:buSzPts val="1800"/>
              <a:buChar char="•"/>
              <a:defRPr/>
            </a:lvl5pPr>
            <a:lvl6pPr marL="2743200" lvl="5" indent="-342900" rtl="0">
              <a:spcBef>
                <a:spcPts val="500"/>
              </a:spcBef>
              <a:spcAft>
                <a:spcPts val="0"/>
              </a:spcAft>
              <a:buSzPts val="1800"/>
              <a:buChar char="•"/>
              <a:defRPr/>
            </a:lvl6pPr>
            <a:lvl7pPr marL="3200400" lvl="6" indent="-342900" rtl="0">
              <a:spcBef>
                <a:spcPts val="500"/>
              </a:spcBef>
              <a:spcAft>
                <a:spcPts val="0"/>
              </a:spcAft>
              <a:buSzPts val="1800"/>
              <a:buChar char="•"/>
              <a:defRPr/>
            </a:lvl7pPr>
            <a:lvl8pPr marL="3657600" lvl="7" indent="-342900" rtl="0">
              <a:spcBef>
                <a:spcPts val="500"/>
              </a:spcBef>
              <a:spcAft>
                <a:spcPts val="0"/>
              </a:spcAft>
              <a:buSzPts val="1800"/>
              <a:buChar char="•"/>
              <a:defRPr/>
            </a:lvl8pPr>
            <a:lvl9pPr marL="4114800" lvl="8" indent="-342900" rtl="0">
              <a:spcBef>
                <a:spcPts val="500"/>
              </a:spcBef>
              <a:spcAft>
                <a:spcPts val="0"/>
              </a:spcAft>
              <a:buSzPts val="1800"/>
              <a:buChar char="•"/>
              <a:defRPr/>
            </a:lvl9pPr>
          </a:lstStyle>
          <a:p>
            <a:endParaRPr/>
          </a:p>
        </p:txBody>
      </p:sp>
      <p:sp>
        <p:nvSpPr>
          <p:cNvPr id="150" name="Google Shape;150;p25"/>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60" name="Google Shape;16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3" name="Google Shape;153;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54" name="Google Shape;15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55" name="Google Shape;15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56" name="Google Shape;15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5.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6"/>
        <p:cNvGrpSpPr/>
        <p:nvPr/>
      </p:nvGrpSpPr>
      <p:grpSpPr>
        <a:xfrm>
          <a:off x="0" y="0"/>
          <a:ext cx="0" cy="0"/>
          <a:chOff x="0" y="0"/>
          <a:chExt cx="0" cy="0"/>
        </a:xfrm>
      </p:grpSpPr>
      <p:sp>
        <p:nvSpPr>
          <p:cNvPr id="167" name="Google Shape;167;p28"/>
          <p:cNvSpPr/>
          <p:nvPr/>
        </p:nvSpPr>
        <p:spPr>
          <a:xfrm>
            <a:off x="7423484" y="321177"/>
            <a:ext cx="4332307" cy="6179552"/>
          </a:xfrm>
          <a:prstGeom prst="rect">
            <a:avLst/>
          </a:prstGeom>
          <a:solidFill>
            <a:srgbClr val="404040">
              <a:alpha val="89411"/>
            </a:srgbClr>
          </a:solidFill>
          <a:ln w="127000" cap="sq" cmpd="thinThick">
            <a:solidFill>
              <a:srgbClr val="595959">
                <a:alpha val="80000"/>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68" name="Google Shape;168;p28"/>
          <p:cNvSpPr txBox="1">
            <a:spLocks noGrp="1"/>
          </p:cNvSpPr>
          <p:nvPr>
            <p:ph type="ctrTitle"/>
          </p:nvPr>
        </p:nvSpPr>
        <p:spPr>
          <a:xfrm>
            <a:off x="7839787" y="952167"/>
            <a:ext cx="3657600" cy="28875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FFFFFF"/>
              </a:buClr>
              <a:buSzPts val="4800"/>
              <a:buFont typeface="Calibri"/>
              <a:buNone/>
            </a:pPr>
            <a:r>
              <a:rPr lang="en-US" sz="3200">
                <a:solidFill>
                  <a:srgbClr val="FFFFFF"/>
                </a:solidFill>
              </a:rPr>
              <a:t>Cultivating Inclusive Educators: Embracing Intersectional Disability Equity and Justice</a:t>
            </a:r>
            <a:endParaRPr sz="3200">
              <a:solidFill>
                <a:srgbClr val="FFFFFF"/>
              </a:solidFill>
            </a:endParaRPr>
          </a:p>
        </p:txBody>
      </p:sp>
      <p:sp>
        <p:nvSpPr>
          <p:cNvPr id="169" name="Google Shape;169;p28"/>
          <p:cNvSpPr txBox="1">
            <a:spLocks noGrp="1"/>
          </p:cNvSpPr>
          <p:nvPr>
            <p:ph type="subTitle" idx="1"/>
          </p:nvPr>
        </p:nvSpPr>
        <p:spPr>
          <a:xfrm>
            <a:off x="7760837" y="4170501"/>
            <a:ext cx="3657600" cy="1525597"/>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FFFF"/>
              </a:buClr>
              <a:buSzPts val="2000"/>
              <a:buNone/>
            </a:pPr>
            <a:r>
              <a:rPr lang="en-US" sz="2000">
                <a:solidFill>
                  <a:srgbClr val="FFFFFF"/>
                </a:solidFill>
              </a:rPr>
              <a:t>SPAN 2024 Conference </a:t>
            </a:r>
            <a:endParaRPr/>
          </a:p>
          <a:p>
            <a:pPr marL="0" lvl="0" indent="0" algn="ctr" rtl="0">
              <a:lnSpc>
                <a:spcPct val="90000"/>
              </a:lnSpc>
              <a:spcBef>
                <a:spcPts val="1000"/>
              </a:spcBef>
              <a:spcAft>
                <a:spcPts val="0"/>
              </a:spcAft>
              <a:buClr>
                <a:srgbClr val="FFFFFF"/>
              </a:buClr>
              <a:buSzPts val="2000"/>
              <a:buNone/>
            </a:pPr>
            <a:r>
              <a:rPr lang="en-US" sz="2000">
                <a:solidFill>
                  <a:srgbClr val="FFFFFF"/>
                </a:solidFill>
              </a:rPr>
              <a:t>Monday, March 11, 2024</a:t>
            </a:r>
            <a:endParaRPr/>
          </a:p>
          <a:p>
            <a:pPr marL="0" lvl="0" indent="0" algn="ctr" rtl="0">
              <a:lnSpc>
                <a:spcPct val="90000"/>
              </a:lnSpc>
              <a:spcBef>
                <a:spcPts val="1000"/>
              </a:spcBef>
              <a:spcAft>
                <a:spcPts val="0"/>
              </a:spcAft>
              <a:buClr>
                <a:srgbClr val="FFFFFF"/>
              </a:buClr>
              <a:buSzPts val="2000"/>
              <a:buNone/>
            </a:pPr>
            <a:endParaRPr/>
          </a:p>
        </p:txBody>
      </p:sp>
      <p:pic>
        <p:nvPicPr>
          <p:cNvPr id="170" name="Google Shape;170;p28" descr="A close up of text on a black background&#10;&#10;Description automatically generated"/>
          <p:cNvPicPr preferRelativeResize="0"/>
          <p:nvPr/>
        </p:nvPicPr>
        <p:blipFill rotWithShape="1">
          <a:blip r:embed="rId3">
            <a:alphaModFix/>
          </a:blip>
          <a:srcRect/>
          <a:stretch/>
        </p:blipFill>
        <p:spPr>
          <a:xfrm>
            <a:off x="810440" y="492573"/>
            <a:ext cx="5821988" cy="5880796"/>
          </a:xfrm>
          <a:prstGeom prst="rect">
            <a:avLst/>
          </a:prstGeom>
          <a:noFill/>
          <a:ln>
            <a:noFill/>
          </a:ln>
        </p:spPr>
      </p:pic>
      <p:cxnSp>
        <p:nvCxnSpPr>
          <p:cNvPr id="171" name="Google Shape;171;p28"/>
          <p:cNvCxnSpPr/>
          <p:nvPr/>
        </p:nvCxnSpPr>
        <p:spPr>
          <a:xfrm>
            <a:off x="8277726" y="3910267"/>
            <a:ext cx="2586790" cy="0"/>
          </a:xfrm>
          <a:prstGeom prst="straightConnector1">
            <a:avLst/>
          </a:prstGeom>
          <a:noFill/>
          <a:ln w="22225" cap="flat" cmpd="sng">
            <a:solidFill>
              <a:srgbClr val="D9D9D9"/>
            </a:solidFill>
            <a:prstDash val="solid"/>
            <a:miter lim="800000"/>
            <a:headEnd type="none" w="sm" len="sm"/>
            <a:tailEnd type="none" w="sm" len="sm"/>
          </a:ln>
        </p:spPr>
      </p:cxnSp>
      <p:pic>
        <p:nvPicPr>
          <p:cNvPr id="172" name="Google Shape;172;p28"/>
          <p:cNvPicPr preferRelativeResize="0"/>
          <p:nvPr/>
        </p:nvPicPr>
        <p:blipFill>
          <a:blip r:embed="rId4">
            <a:alphaModFix/>
          </a:blip>
          <a:stretch>
            <a:fillRect/>
          </a:stretch>
        </p:blipFill>
        <p:spPr>
          <a:xfrm>
            <a:off x="0" y="5273450"/>
            <a:ext cx="1328707" cy="1525599"/>
          </a:xfrm>
          <a:prstGeom prst="rect">
            <a:avLst/>
          </a:prstGeom>
          <a:noFill/>
          <a:ln>
            <a:noFill/>
          </a:ln>
        </p:spPr>
      </p:pic>
      <p:pic>
        <p:nvPicPr>
          <p:cNvPr id="173" name="Google Shape;173;p28"/>
          <p:cNvPicPr preferRelativeResize="0"/>
          <p:nvPr/>
        </p:nvPicPr>
        <p:blipFill>
          <a:blip r:embed="rId5">
            <a:alphaModFix/>
          </a:blip>
          <a:stretch>
            <a:fillRect/>
          </a:stretch>
        </p:blipFill>
        <p:spPr>
          <a:xfrm>
            <a:off x="1411475" y="6289125"/>
            <a:ext cx="4332325" cy="44456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p:nvPr/>
        </p:nvSpPr>
        <p:spPr>
          <a:xfrm>
            <a:off x="309833" y="846933"/>
            <a:ext cx="2768100" cy="34497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800">
                <a:latin typeface="Lexend"/>
                <a:ea typeface="Lexend"/>
                <a:cs typeface="Lexend"/>
                <a:sym typeface="Lexend"/>
              </a:rPr>
              <a:t>Closest Measurement of </a:t>
            </a:r>
            <a:r>
              <a:rPr lang="en-US" sz="2800" b="1" u="sng">
                <a:latin typeface="Lexend"/>
                <a:ea typeface="Lexend"/>
                <a:cs typeface="Lexend"/>
                <a:sym typeface="Lexend"/>
              </a:rPr>
              <a:t>Inclusion</a:t>
            </a:r>
            <a:r>
              <a:rPr lang="en-US" sz="2800">
                <a:latin typeface="Lexend"/>
                <a:ea typeface="Lexend"/>
                <a:cs typeface="Lexend"/>
                <a:sym typeface="Lexend"/>
              </a:rPr>
              <a:t>: </a:t>
            </a:r>
            <a:br>
              <a:rPr lang="en-US" sz="2800">
                <a:latin typeface="Lexend"/>
                <a:ea typeface="Lexend"/>
                <a:cs typeface="Lexend"/>
                <a:sym typeface="Lexend"/>
              </a:rPr>
            </a:br>
            <a:r>
              <a:rPr lang="en-US" sz="2800">
                <a:latin typeface="Lexend"/>
                <a:ea typeface="Lexend"/>
                <a:cs typeface="Lexend"/>
                <a:sym typeface="Lexend"/>
              </a:rPr>
              <a:t>80% or more of the school day in general ed.  </a:t>
            </a:r>
            <a:endParaRPr sz="2800">
              <a:latin typeface="Lexend"/>
              <a:ea typeface="Lexend"/>
              <a:cs typeface="Lexend"/>
              <a:sym typeface="Lexend"/>
            </a:endParaRPr>
          </a:p>
          <a:p>
            <a:pPr marL="0" lvl="0" indent="0" algn="l" rtl="0">
              <a:spcBef>
                <a:spcPts val="0"/>
              </a:spcBef>
              <a:spcAft>
                <a:spcPts val="0"/>
              </a:spcAft>
              <a:buNone/>
            </a:pPr>
            <a:endParaRPr sz="2800">
              <a:latin typeface="Lexend"/>
              <a:ea typeface="Lexend"/>
              <a:cs typeface="Lexend"/>
              <a:sym typeface="Lexend"/>
            </a:endParaRPr>
          </a:p>
          <a:p>
            <a:pPr marL="0" lvl="0" indent="0" algn="l" rtl="0">
              <a:spcBef>
                <a:spcPts val="0"/>
              </a:spcBef>
              <a:spcAft>
                <a:spcPts val="0"/>
              </a:spcAft>
              <a:buClr>
                <a:schemeClr val="dk1"/>
              </a:buClr>
              <a:buSzPts val="1500"/>
              <a:buFont typeface="Arial"/>
              <a:buNone/>
            </a:pPr>
            <a:r>
              <a:rPr lang="en-US" sz="2800">
                <a:solidFill>
                  <a:srgbClr val="FF0000"/>
                </a:solidFill>
                <a:latin typeface="Lexend"/>
                <a:ea typeface="Lexend"/>
                <a:cs typeface="Lexend"/>
                <a:sym typeface="Lexend"/>
              </a:rPr>
              <a:t>National Avg: 68.41</a:t>
            </a:r>
            <a:endParaRPr sz="2800">
              <a:solidFill>
                <a:srgbClr val="FF0000"/>
              </a:solidFill>
              <a:latin typeface="Lexend"/>
              <a:ea typeface="Lexend"/>
              <a:cs typeface="Lexend"/>
              <a:sym typeface="Lexend"/>
            </a:endParaRPr>
          </a:p>
          <a:p>
            <a:pPr marL="0" lvl="0" indent="0" algn="l" rtl="0">
              <a:spcBef>
                <a:spcPts val="0"/>
              </a:spcBef>
              <a:spcAft>
                <a:spcPts val="0"/>
              </a:spcAft>
              <a:buNone/>
            </a:pPr>
            <a:endParaRPr sz="2800">
              <a:latin typeface="Lexend"/>
              <a:ea typeface="Lexend"/>
              <a:cs typeface="Lexend"/>
              <a:sym typeface="Lexend"/>
            </a:endParaRPr>
          </a:p>
        </p:txBody>
      </p:sp>
      <p:cxnSp>
        <p:nvCxnSpPr>
          <p:cNvPr id="254" name="Google Shape;254;p37"/>
          <p:cNvCxnSpPr/>
          <p:nvPr/>
        </p:nvCxnSpPr>
        <p:spPr>
          <a:xfrm rot="10800000" flipH="1">
            <a:off x="6240900" y="3614900"/>
            <a:ext cx="2414400" cy="8400"/>
          </a:xfrm>
          <a:prstGeom prst="straightConnector1">
            <a:avLst/>
          </a:prstGeom>
          <a:noFill/>
          <a:ln w="28575" cap="flat" cmpd="sng">
            <a:solidFill>
              <a:srgbClr val="FF0000"/>
            </a:solidFill>
            <a:prstDash val="solid"/>
            <a:round/>
            <a:headEnd type="none" w="med" len="med"/>
            <a:tailEnd type="none" w="med" len="med"/>
          </a:ln>
        </p:spPr>
      </p:cxnSp>
      <p:graphicFrame>
        <p:nvGraphicFramePr>
          <p:cNvPr id="255" name="Google Shape;255;p37"/>
          <p:cNvGraphicFramePr/>
          <p:nvPr/>
        </p:nvGraphicFramePr>
        <p:xfrm>
          <a:off x="3921400" y="125900"/>
          <a:ext cx="3000000" cy="3000000"/>
        </p:xfrm>
        <a:graphic>
          <a:graphicData uri="http://schemas.openxmlformats.org/drawingml/2006/table">
            <a:tbl>
              <a:tblPr>
                <a:noFill/>
                <a:tableStyleId>{43B8B76B-F12F-40D3-A201-3A6BEF0B2B8F}</a:tableStyleId>
              </a:tblPr>
              <a:tblGrid>
                <a:gridCol w="1343700">
                  <a:extLst>
                    <a:ext uri="{9D8B030D-6E8A-4147-A177-3AD203B41FA5}">
                      <a16:colId xmlns:a16="http://schemas.microsoft.com/office/drawing/2014/main" val="20000"/>
                    </a:ext>
                  </a:extLst>
                </a:gridCol>
                <a:gridCol w="789900">
                  <a:extLst>
                    <a:ext uri="{9D8B030D-6E8A-4147-A177-3AD203B41FA5}">
                      <a16:colId xmlns:a16="http://schemas.microsoft.com/office/drawing/2014/main" val="20001"/>
                    </a:ext>
                  </a:extLst>
                </a:gridCol>
              </a:tblGrid>
              <a:tr h="266700">
                <a:tc>
                  <a:txBody>
                    <a:bodyPr/>
                    <a:lstStyle/>
                    <a:p>
                      <a:pPr marL="0" lvl="0" indent="0" algn="l" rtl="0">
                        <a:spcBef>
                          <a:spcPts val="0"/>
                        </a:spcBef>
                        <a:spcAft>
                          <a:spcPts val="0"/>
                        </a:spcAft>
                        <a:buNone/>
                      </a:pPr>
                      <a:r>
                        <a:rPr lang="en-US" sz="1500">
                          <a:latin typeface="Calibri"/>
                          <a:ea typeface="Calibri"/>
                          <a:cs typeface="Calibri"/>
                          <a:sym typeface="Calibri"/>
                        </a:rPr>
                        <a:t>Alabama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83.81</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0"/>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Vermont</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81.06</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1"/>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Nebraska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80.86</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2"/>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Colorado</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79.37</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3"/>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Mississippi</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78.82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4"/>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Florida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78.12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5"/>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Indiana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77.87</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6"/>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Oregon</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77.06</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7"/>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Wyoming</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76.72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8"/>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Oklahoma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75.65</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9"/>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Kentucky</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75.54</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0"/>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South Dakota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75.52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1"/>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Wisconsin</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75.5</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2"/>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New Hampshire</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75.42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3"/>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Iowa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74.73</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4"/>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North Dakota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73.16</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5"/>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Tennessee</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72.9</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6"/>
                  </a:ext>
                </a:extLst>
              </a:tr>
            </a:tbl>
          </a:graphicData>
        </a:graphic>
      </p:graphicFrame>
      <p:graphicFrame>
        <p:nvGraphicFramePr>
          <p:cNvPr id="256" name="Google Shape;256;p37"/>
          <p:cNvGraphicFramePr/>
          <p:nvPr/>
        </p:nvGraphicFramePr>
        <p:xfrm>
          <a:off x="6358867" y="125900"/>
          <a:ext cx="3000000" cy="3000000"/>
        </p:xfrm>
        <a:graphic>
          <a:graphicData uri="http://schemas.openxmlformats.org/drawingml/2006/table">
            <a:tbl>
              <a:tblPr>
                <a:noFill/>
                <a:tableStyleId>{43B8B76B-F12F-40D3-A201-3A6BEF0B2B8F}</a:tableStyleId>
              </a:tblPr>
              <a:tblGrid>
                <a:gridCol w="1467675">
                  <a:extLst>
                    <a:ext uri="{9D8B030D-6E8A-4147-A177-3AD203B41FA5}">
                      <a16:colId xmlns:a16="http://schemas.microsoft.com/office/drawing/2014/main" val="20000"/>
                    </a:ext>
                  </a:extLst>
                </a:gridCol>
                <a:gridCol w="665925">
                  <a:extLst>
                    <a:ext uri="{9D8B030D-6E8A-4147-A177-3AD203B41FA5}">
                      <a16:colId xmlns:a16="http://schemas.microsoft.com/office/drawing/2014/main" val="20001"/>
                    </a:ext>
                  </a:extLst>
                </a:gridCol>
              </a:tblGrid>
              <a:tr h="266700">
                <a:tc>
                  <a:txBody>
                    <a:bodyPr/>
                    <a:lstStyle/>
                    <a:p>
                      <a:pPr marL="0" lvl="0" indent="0" algn="l" rtl="0">
                        <a:spcBef>
                          <a:spcPts val="0"/>
                        </a:spcBef>
                        <a:spcAft>
                          <a:spcPts val="0"/>
                        </a:spcAft>
                        <a:buNone/>
                      </a:pPr>
                      <a:r>
                        <a:rPr lang="en-US" sz="1500">
                          <a:latin typeface="Calibri"/>
                          <a:ea typeface="Calibri"/>
                          <a:cs typeface="Calibri"/>
                          <a:sym typeface="Calibri"/>
                        </a:rPr>
                        <a:t>Texas</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72.57</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0"/>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Utah</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72.13</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1"/>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Rhode Island</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71.89</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2"/>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Maryland</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71.75</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3"/>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Michigan</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71.71</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4"/>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Kansas</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71.3</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5"/>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North Carolina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69.63</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6"/>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Virginia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69.22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7"/>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Arizona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68.73</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8"/>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Alaska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68.33</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9"/>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Connecticut</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68.01</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0"/>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Louisiana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67.85</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1"/>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Massachusetts</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66.16</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2"/>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Ohio</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65.61</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3"/>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Idaho</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65.2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4"/>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West Virginia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65.18</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5"/>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Delaware</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64.95</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6"/>
                  </a:ext>
                </a:extLst>
              </a:tr>
            </a:tbl>
          </a:graphicData>
        </a:graphic>
      </p:graphicFrame>
      <p:graphicFrame>
        <p:nvGraphicFramePr>
          <p:cNvPr id="257" name="Google Shape;257;p37"/>
          <p:cNvGraphicFramePr/>
          <p:nvPr/>
        </p:nvGraphicFramePr>
        <p:xfrm>
          <a:off x="8899633" y="125900"/>
          <a:ext cx="3000000" cy="3000000"/>
        </p:xfrm>
        <a:graphic>
          <a:graphicData uri="http://schemas.openxmlformats.org/drawingml/2006/table">
            <a:tbl>
              <a:tblPr>
                <a:noFill/>
                <a:tableStyleId>{43B8B76B-F12F-40D3-A201-3A6BEF0B2B8F}</a:tableStyleId>
              </a:tblPr>
              <a:tblGrid>
                <a:gridCol w="1584700">
                  <a:extLst>
                    <a:ext uri="{9D8B030D-6E8A-4147-A177-3AD203B41FA5}">
                      <a16:colId xmlns:a16="http://schemas.microsoft.com/office/drawing/2014/main" val="20000"/>
                    </a:ext>
                  </a:extLst>
                </a:gridCol>
                <a:gridCol w="914675">
                  <a:extLst>
                    <a:ext uri="{9D8B030D-6E8A-4147-A177-3AD203B41FA5}">
                      <a16:colId xmlns:a16="http://schemas.microsoft.com/office/drawing/2014/main" val="20001"/>
                    </a:ext>
                  </a:extLst>
                </a:gridCol>
              </a:tblGrid>
              <a:tr h="266700">
                <a:tc>
                  <a:txBody>
                    <a:bodyPr/>
                    <a:lstStyle/>
                    <a:p>
                      <a:pPr marL="0" lvl="0" indent="0" algn="l" rtl="0">
                        <a:spcBef>
                          <a:spcPts val="0"/>
                        </a:spcBef>
                        <a:spcAft>
                          <a:spcPts val="0"/>
                        </a:spcAft>
                        <a:buNone/>
                      </a:pPr>
                      <a:r>
                        <a:rPr lang="en-US" sz="1500">
                          <a:latin typeface="Calibri"/>
                          <a:ea typeface="Calibri"/>
                          <a:cs typeface="Calibri"/>
                          <a:sym typeface="Calibri"/>
                        </a:rPr>
                        <a:t>South Carolina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64.07</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0"/>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Minnesota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62.72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1"/>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Washington</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62.37</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2"/>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Nevada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62.15</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3"/>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Pennsylvania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61.81</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4"/>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Georgia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61.76</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5"/>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California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60.82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6"/>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Arkansas</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59.81</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7"/>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District of Columbia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59.71</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8"/>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New York</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58.76</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9"/>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Missouri</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56.53</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0"/>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Montana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56.1</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1"/>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Maine</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55.27</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2"/>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Illinois</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53.19</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3"/>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Hawaii</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52.54</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4"/>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New Mexico</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52.43</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5"/>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New Jersey</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44.2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6"/>
                  </a:ext>
                </a:extLst>
              </a:tr>
            </a:tbl>
          </a:graphicData>
        </a:graphic>
      </p:graphicFrame>
      <p:sp>
        <p:nvSpPr>
          <p:cNvPr id="258" name="Google Shape;258;p37"/>
          <p:cNvSpPr/>
          <p:nvPr/>
        </p:nvSpPr>
        <p:spPr>
          <a:xfrm>
            <a:off x="8496750" y="2461900"/>
            <a:ext cx="3305100" cy="4731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Lexend"/>
              <a:ea typeface="Lexend"/>
              <a:cs typeface="Lexend"/>
              <a:sym typeface="Lexend"/>
            </a:endParaRPr>
          </a:p>
        </p:txBody>
      </p:sp>
      <p:sp>
        <p:nvSpPr>
          <p:cNvPr id="259" name="Google Shape;259;p37"/>
          <p:cNvSpPr txBox="1"/>
          <p:nvPr/>
        </p:nvSpPr>
        <p:spPr>
          <a:xfrm>
            <a:off x="133467" y="5332333"/>
            <a:ext cx="3569700" cy="859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900">
                <a:latin typeface="Lexend"/>
                <a:ea typeface="Lexend"/>
                <a:cs typeface="Lexend"/>
                <a:sym typeface="Lexend"/>
              </a:rPr>
              <a:t>Source: U.S. Department of Education, EDFacts Data Warehouse (EDW): “IDEA Part B Child Count and Educational Environments Collection,” 2021-22. Data extracted as of July 6, 2022 from file specifications 002 and 089.</a:t>
            </a:r>
            <a:endParaRPr sz="900">
              <a:latin typeface="Lexend"/>
              <a:ea typeface="Lexend"/>
              <a:cs typeface="Lexend"/>
              <a:sym typeface="Lexe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title"/>
          </p:nvPr>
        </p:nvSpPr>
        <p:spPr>
          <a:xfrm>
            <a:off x="678417" y="1445117"/>
            <a:ext cx="10600800" cy="7635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latin typeface="Montserrat"/>
                <a:ea typeface="Montserrat"/>
                <a:cs typeface="Montserrat"/>
                <a:sym typeface="Montserrat"/>
              </a:rPr>
              <a:t>True or False: Access to general education across California is the same across race/ethnicity of students. </a:t>
            </a:r>
            <a:endParaRPr>
              <a:latin typeface="Montserrat"/>
              <a:ea typeface="Montserrat"/>
              <a:cs typeface="Montserrat"/>
              <a:sym typeface="Montserrat"/>
            </a:endParaRPr>
          </a:p>
        </p:txBody>
      </p:sp>
      <p:sp>
        <p:nvSpPr>
          <p:cNvPr id="265" name="Google Shape;265;p38"/>
          <p:cNvSpPr/>
          <p:nvPr/>
        </p:nvSpPr>
        <p:spPr>
          <a:xfrm>
            <a:off x="4767333" y="3441775"/>
            <a:ext cx="2296500" cy="1045200"/>
          </a:xfrm>
          <a:prstGeom prst="rect">
            <a:avLst/>
          </a:prstGeom>
          <a:solidFill>
            <a:srgbClr val="A7291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2400" b="1">
                <a:latin typeface="Lexend"/>
                <a:ea typeface="Lexend"/>
                <a:cs typeface="Lexend"/>
                <a:sym typeface="Lexend"/>
              </a:rPr>
              <a:t>FALSE </a:t>
            </a:r>
            <a:endParaRPr sz="2400" b="1">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39" title="Chart"/>
          <p:cNvPicPr preferRelativeResize="0"/>
          <p:nvPr/>
        </p:nvPicPr>
        <p:blipFill>
          <a:blip r:embed="rId3">
            <a:alphaModFix/>
          </a:blip>
          <a:stretch>
            <a:fillRect/>
          </a:stretch>
        </p:blipFill>
        <p:spPr>
          <a:xfrm>
            <a:off x="-52333" y="1803967"/>
            <a:ext cx="6533400" cy="4039834"/>
          </a:xfrm>
          <a:prstGeom prst="rect">
            <a:avLst/>
          </a:prstGeom>
          <a:noFill/>
          <a:ln>
            <a:noFill/>
          </a:ln>
        </p:spPr>
      </p:pic>
      <p:pic>
        <p:nvPicPr>
          <p:cNvPr id="271" name="Google Shape;271;p39" title="Chart"/>
          <p:cNvPicPr preferRelativeResize="0"/>
          <p:nvPr/>
        </p:nvPicPr>
        <p:blipFill>
          <a:blip r:embed="rId4">
            <a:alphaModFix/>
          </a:blip>
          <a:stretch>
            <a:fillRect/>
          </a:stretch>
        </p:blipFill>
        <p:spPr>
          <a:xfrm>
            <a:off x="6096000" y="1803967"/>
            <a:ext cx="6431823" cy="3977033"/>
          </a:xfrm>
          <a:prstGeom prst="rect">
            <a:avLst/>
          </a:prstGeom>
          <a:noFill/>
          <a:ln>
            <a:noFill/>
          </a:ln>
        </p:spPr>
      </p:pic>
      <p:sp>
        <p:nvSpPr>
          <p:cNvPr id="272" name="Google Shape;272;p39"/>
          <p:cNvSpPr txBox="1">
            <a:spLocks noGrp="1"/>
          </p:cNvSpPr>
          <p:nvPr>
            <p:ph type="body" idx="1"/>
          </p:nvPr>
        </p:nvSpPr>
        <p:spPr>
          <a:xfrm>
            <a:off x="2680600" y="395600"/>
            <a:ext cx="7998300" cy="8067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None/>
            </a:pPr>
            <a:r>
              <a:rPr lang="en-US" sz="3200" b="1"/>
              <a:t>Race and Access to General Education </a:t>
            </a:r>
            <a:endParaRPr sz="3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0"/>
          <p:cNvSpPr txBox="1"/>
          <p:nvPr/>
        </p:nvSpPr>
        <p:spPr>
          <a:xfrm>
            <a:off x="417450" y="349950"/>
            <a:ext cx="3760800" cy="4548300"/>
          </a:xfrm>
          <a:prstGeom prst="rect">
            <a:avLst/>
          </a:prstGeom>
          <a:solidFill>
            <a:schemeClr val="lt2"/>
          </a:solid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600">
                <a:latin typeface="Montserrat"/>
                <a:ea typeface="Montserrat"/>
                <a:cs typeface="Montserrat"/>
                <a:sym typeface="Montserrat"/>
              </a:rPr>
              <a:t>Students with disabilities achieve more when they are educated in general education settings alongside their peers without disabilities. </a:t>
            </a:r>
            <a:endParaRPr sz="4700">
              <a:solidFill>
                <a:srgbClr val="302F2F"/>
              </a:solidFill>
              <a:latin typeface="Montserrat"/>
              <a:ea typeface="Montserrat"/>
              <a:cs typeface="Montserrat"/>
              <a:sym typeface="Montserrat"/>
            </a:endParaRPr>
          </a:p>
          <a:p>
            <a:pPr marL="0" lvl="0" indent="0" algn="ctr" rtl="0">
              <a:spcBef>
                <a:spcPts val="0"/>
              </a:spcBef>
              <a:spcAft>
                <a:spcPts val="0"/>
              </a:spcAft>
              <a:buNone/>
            </a:pPr>
            <a:endParaRPr sz="2000">
              <a:solidFill>
                <a:srgbClr val="302F2F"/>
              </a:solidFill>
              <a:latin typeface="Montserrat"/>
              <a:ea typeface="Montserrat"/>
              <a:cs typeface="Montserrat"/>
              <a:sym typeface="Montserrat"/>
            </a:endParaRPr>
          </a:p>
          <a:p>
            <a:pPr marL="0" lvl="0" indent="0" algn="ctr" rtl="0">
              <a:spcBef>
                <a:spcPts val="2100"/>
              </a:spcBef>
              <a:spcAft>
                <a:spcPts val="2100"/>
              </a:spcAft>
              <a:buNone/>
            </a:pPr>
            <a:r>
              <a:rPr lang="en-US" sz="2000">
                <a:solidFill>
                  <a:srgbClr val="302F2F"/>
                </a:solidFill>
                <a:latin typeface="Montserrat"/>
                <a:ea typeface="Montserrat"/>
                <a:cs typeface="Montserrat"/>
                <a:sym typeface="Montserrat"/>
              </a:rPr>
              <a:t>(e.g. Bui, Quirk, Almazan, Valenti, 2010; Cosier et al., 2013; Gee et al., 2020)</a:t>
            </a:r>
            <a:endParaRPr sz="1900">
              <a:latin typeface="Montserrat"/>
              <a:ea typeface="Montserrat"/>
              <a:cs typeface="Montserrat"/>
              <a:sym typeface="Montserrat"/>
            </a:endParaRPr>
          </a:p>
        </p:txBody>
      </p:sp>
      <p:sp>
        <p:nvSpPr>
          <p:cNvPr id="278" name="Google Shape;278;p40"/>
          <p:cNvSpPr txBox="1"/>
          <p:nvPr/>
        </p:nvSpPr>
        <p:spPr>
          <a:xfrm>
            <a:off x="6446100" y="276625"/>
            <a:ext cx="5502300" cy="1785600"/>
          </a:xfrm>
          <a:prstGeom prst="rect">
            <a:avLst/>
          </a:prstGeom>
          <a:solidFill>
            <a:srgbClr val="C9DAF8"/>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a:solidFill>
                  <a:schemeClr val="dk1"/>
                </a:solidFill>
                <a:latin typeface="Montserrat"/>
                <a:ea typeface="Montserrat"/>
                <a:cs typeface="Montserrat"/>
                <a:sym typeface="Montserrat"/>
              </a:rPr>
              <a:t>Special Education can act as a “school-to-prison nexus” (Annamma, 2019), for multiply marginalized disabled students. </a:t>
            </a:r>
            <a:endParaRPr sz="2600">
              <a:solidFill>
                <a:schemeClr val="dk1"/>
              </a:solidFill>
              <a:latin typeface="Montserrat"/>
              <a:ea typeface="Montserrat"/>
              <a:cs typeface="Montserrat"/>
              <a:sym typeface="Montserrat"/>
            </a:endParaRPr>
          </a:p>
        </p:txBody>
      </p:sp>
      <p:sp>
        <p:nvSpPr>
          <p:cNvPr id="279" name="Google Shape;279;p40"/>
          <p:cNvSpPr txBox="1"/>
          <p:nvPr/>
        </p:nvSpPr>
        <p:spPr>
          <a:xfrm>
            <a:off x="4444850" y="2434525"/>
            <a:ext cx="3908700" cy="2878200"/>
          </a:xfrm>
          <a:prstGeom prst="rect">
            <a:avLst/>
          </a:prstGeom>
          <a:solidFill>
            <a:srgbClr val="E6B8A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a:solidFill>
                  <a:schemeClr val="dk1"/>
                </a:solidFill>
                <a:latin typeface="Montserrat"/>
                <a:ea typeface="Montserrat"/>
                <a:cs typeface="Montserrat"/>
                <a:sym typeface="Montserrat"/>
              </a:rPr>
              <a:t>Students with disabilities, are first and foremost, general  education</a:t>
            </a:r>
            <a:r>
              <a:rPr lang="en-US" sz="2500" b="1">
                <a:solidFill>
                  <a:schemeClr val="dk1"/>
                </a:solidFill>
                <a:latin typeface="Montserrat"/>
                <a:ea typeface="Montserrat"/>
                <a:cs typeface="Montserrat"/>
                <a:sym typeface="Montserrat"/>
              </a:rPr>
              <a:t> </a:t>
            </a:r>
            <a:r>
              <a:rPr lang="en-US" sz="2500">
                <a:solidFill>
                  <a:schemeClr val="dk1"/>
                </a:solidFill>
                <a:latin typeface="Montserrat"/>
                <a:ea typeface="Montserrat"/>
                <a:cs typeface="Montserrat"/>
                <a:sym typeface="Montserrat"/>
              </a:rPr>
              <a:t>students, who may receive special education supports and services. </a:t>
            </a:r>
            <a:endParaRPr sz="2500">
              <a:solidFill>
                <a:schemeClr val="dk1"/>
              </a:solidFill>
              <a:latin typeface="Montserrat"/>
              <a:ea typeface="Montserrat"/>
              <a:cs typeface="Montserrat"/>
              <a:sym typeface="Montserrat"/>
            </a:endParaRPr>
          </a:p>
        </p:txBody>
      </p:sp>
      <p:sp>
        <p:nvSpPr>
          <p:cNvPr id="280" name="Google Shape;280;p40"/>
          <p:cNvSpPr txBox="1"/>
          <p:nvPr/>
        </p:nvSpPr>
        <p:spPr>
          <a:xfrm>
            <a:off x="8820900" y="3341875"/>
            <a:ext cx="3127500" cy="3263100"/>
          </a:xfrm>
          <a:prstGeom prst="rect">
            <a:avLst/>
          </a:prstGeom>
          <a:solidFill>
            <a:srgbClr val="FCE5CD"/>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500">
                <a:solidFill>
                  <a:schemeClr val="dk1"/>
                </a:solidFill>
                <a:latin typeface="Montserrat"/>
                <a:ea typeface="Montserrat"/>
                <a:cs typeface="Montserrat"/>
                <a:sym typeface="Montserrat"/>
              </a:rPr>
              <a:t>Disability Equity and Justice is Not a Special Education Issue…it is an issue for everyone across all credentials.  </a:t>
            </a:r>
            <a:endParaRPr sz="2500">
              <a:solidFill>
                <a:schemeClr val="dk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1"/>
          <p:cNvSpPr txBox="1">
            <a:spLocks noGrp="1"/>
          </p:cNvSpPr>
          <p:nvPr>
            <p:ph type="title"/>
          </p:nvPr>
        </p:nvSpPr>
        <p:spPr>
          <a:xfrm>
            <a:off x="0" y="365125"/>
            <a:ext cx="12192000" cy="1325700"/>
          </a:xfrm>
          <a:prstGeom prst="rect">
            <a:avLst/>
          </a:prstGeom>
          <a:solidFill>
            <a:srgbClr val="0D5DDF"/>
          </a:solidFill>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chemeClr val="lt1"/>
                </a:solidFill>
                <a:latin typeface="Montserrat"/>
                <a:ea typeface="Montserrat"/>
                <a:cs typeface="Montserrat"/>
                <a:sym typeface="Montserrat"/>
              </a:rPr>
              <a:t>Common Trunk of Teacher Preparation</a:t>
            </a:r>
            <a:endParaRPr>
              <a:solidFill>
                <a:schemeClr val="lt1"/>
              </a:solidFill>
              <a:latin typeface="Montserrat"/>
              <a:ea typeface="Montserrat"/>
              <a:cs typeface="Montserrat"/>
              <a:sym typeface="Montserrat"/>
            </a:endParaRPr>
          </a:p>
        </p:txBody>
      </p:sp>
      <p:pic>
        <p:nvPicPr>
          <p:cNvPr id="287" name="Google Shape;287;p41"/>
          <p:cNvPicPr preferRelativeResize="0"/>
          <p:nvPr/>
        </p:nvPicPr>
        <p:blipFill>
          <a:blip r:embed="rId3">
            <a:alphaModFix/>
          </a:blip>
          <a:stretch>
            <a:fillRect/>
          </a:stretch>
        </p:blipFill>
        <p:spPr>
          <a:xfrm>
            <a:off x="2447625" y="1690825"/>
            <a:ext cx="6911798" cy="51671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294" name="Google Shape;294;p4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295" name="Google Shape;295;p42"/>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296" name="Google Shape;296;p42"/>
          <p:cNvPicPr preferRelativeResize="0"/>
          <p:nvPr/>
        </p:nvPicPr>
        <p:blipFill>
          <a:blip r:embed="rId4">
            <a:alphaModFix/>
          </a:blip>
          <a:stretch>
            <a:fillRect/>
          </a:stretch>
        </p:blipFill>
        <p:spPr>
          <a:xfrm>
            <a:off x="10863300" y="5332400"/>
            <a:ext cx="1328707" cy="1525599"/>
          </a:xfrm>
          <a:prstGeom prst="rect">
            <a:avLst/>
          </a:prstGeom>
          <a:noFill/>
          <a:ln>
            <a:noFill/>
          </a:ln>
        </p:spPr>
      </p:pic>
      <p:pic>
        <p:nvPicPr>
          <p:cNvPr id="297" name="Google Shape;297;p42"/>
          <p:cNvPicPr preferRelativeResize="0"/>
          <p:nvPr/>
        </p:nvPicPr>
        <p:blipFill>
          <a:blip r:embed="rId5">
            <a:alphaModFix/>
          </a:blip>
          <a:stretch>
            <a:fillRect/>
          </a:stretch>
        </p:blipFill>
        <p:spPr>
          <a:xfrm>
            <a:off x="6530975" y="6413425"/>
            <a:ext cx="4332325" cy="444567"/>
          </a:xfrm>
          <a:prstGeom prst="rect">
            <a:avLst/>
          </a:prstGeom>
          <a:noFill/>
          <a:ln>
            <a:noFill/>
          </a:ln>
        </p:spPr>
      </p:pic>
      <p:sp>
        <p:nvSpPr>
          <p:cNvPr id="298" name="Google Shape;298;p42"/>
          <p:cNvSpPr txBox="1"/>
          <p:nvPr/>
        </p:nvSpPr>
        <p:spPr>
          <a:xfrm>
            <a:off x="6322338" y="2763400"/>
            <a:ext cx="4749600" cy="326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a:solidFill>
                  <a:schemeClr val="dk1"/>
                </a:solidFill>
                <a:latin typeface="Calibri"/>
                <a:ea typeface="Calibri"/>
                <a:cs typeface="Calibri"/>
                <a:sym typeface="Calibri"/>
              </a:rPr>
              <a:t>Meghan E. Cosier, Ph.D. </a:t>
            </a:r>
            <a:endParaRPr sz="2500">
              <a:solidFill>
                <a:schemeClr val="dk1"/>
              </a:solidFill>
              <a:latin typeface="Calibri"/>
              <a:ea typeface="Calibri"/>
              <a:cs typeface="Calibri"/>
              <a:sym typeface="Calibri"/>
            </a:endParaRPr>
          </a:p>
          <a:p>
            <a:pPr marL="0" lvl="0" indent="0" algn="l" rtl="0">
              <a:spcBef>
                <a:spcPts val="0"/>
              </a:spcBef>
              <a:spcAft>
                <a:spcPts val="0"/>
              </a:spcAft>
              <a:buNone/>
            </a:pPr>
            <a:r>
              <a:rPr lang="en-US" sz="2500">
                <a:solidFill>
                  <a:schemeClr val="dk1"/>
                </a:solidFill>
                <a:latin typeface="Calibri"/>
                <a:ea typeface="Calibri"/>
                <a:cs typeface="Calibri"/>
                <a:sym typeface="Calibri"/>
              </a:rPr>
              <a:t>Audri Sandoval Gomez, Ph.D. </a:t>
            </a:r>
            <a:endParaRPr sz="2500">
              <a:solidFill>
                <a:schemeClr val="dk1"/>
              </a:solidFill>
              <a:latin typeface="Calibri"/>
              <a:ea typeface="Calibri"/>
              <a:cs typeface="Calibri"/>
              <a:sym typeface="Calibri"/>
            </a:endParaRPr>
          </a:p>
          <a:p>
            <a:pPr marL="0" lvl="0" indent="0" algn="l" rtl="0">
              <a:spcBef>
                <a:spcPts val="0"/>
              </a:spcBef>
              <a:spcAft>
                <a:spcPts val="0"/>
              </a:spcAft>
              <a:buNone/>
            </a:pPr>
            <a:r>
              <a:rPr lang="en-US" sz="2500">
                <a:solidFill>
                  <a:schemeClr val="dk1"/>
                </a:solidFill>
                <a:latin typeface="Calibri"/>
                <a:ea typeface="Calibri"/>
                <a:cs typeface="Calibri"/>
                <a:sym typeface="Calibri"/>
              </a:rPr>
              <a:t>Charlotte Achieng Evensen, Ph.D. </a:t>
            </a:r>
            <a:endParaRPr sz="2500">
              <a:solidFill>
                <a:schemeClr val="dk1"/>
              </a:solidFill>
              <a:latin typeface="Calibri"/>
              <a:ea typeface="Calibri"/>
              <a:cs typeface="Calibri"/>
              <a:sym typeface="Calibri"/>
            </a:endParaRPr>
          </a:p>
          <a:p>
            <a:pPr marL="0" lvl="0" indent="0" algn="l" rtl="0">
              <a:spcBef>
                <a:spcPts val="0"/>
              </a:spcBef>
              <a:spcAft>
                <a:spcPts val="0"/>
              </a:spcAft>
              <a:buNone/>
            </a:pPr>
            <a:r>
              <a:rPr lang="en-US" sz="2500">
                <a:solidFill>
                  <a:schemeClr val="dk1"/>
                </a:solidFill>
                <a:latin typeface="Calibri"/>
                <a:ea typeface="Calibri"/>
                <a:cs typeface="Calibri"/>
                <a:sym typeface="Calibri"/>
              </a:rPr>
              <a:t>Chapman University</a:t>
            </a:r>
            <a:endParaRPr sz="2500">
              <a:solidFill>
                <a:schemeClr val="dk1"/>
              </a:solidFill>
              <a:latin typeface="Calibri"/>
              <a:ea typeface="Calibri"/>
              <a:cs typeface="Calibri"/>
              <a:sym typeface="Calibri"/>
            </a:endParaRPr>
          </a:p>
          <a:p>
            <a:pPr marL="0" lvl="0" indent="0" algn="l" rtl="0">
              <a:spcBef>
                <a:spcPts val="0"/>
              </a:spcBef>
              <a:spcAft>
                <a:spcPts val="0"/>
              </a:spcAft>
              <a:buNone/>
            </a:pPr>
            <a:endParaRPr sz="2500">
              <a:solidFill>
                <a:schemeClr val="dk1"/>
              </a:solidFill>
              <a:latin typeface="Calibri"/>
              <a:ea typeface="Calibri"/>
              <a:cs typeface="Calibri"/>
              <a:sym typeface="Calibri"/>
            </a:endParaRPr>
          </a:p>
          <a:p>
            <a:pPr marL="0" lvl="0" indent="0" algn="l" rtl="0">
              <a:spcBef>
                <a:spcPts val="0"/>
              </a:spcBef>
              <a:spcAft>
                <a:spcPts val="0"/>
              </a:spcAft>
              <a:buNone/>
            </a:pPr>
            <a:r>
              <a:rPr lang="en-US" sz="2500">
                <a:solidFill>
                  <a:schemeClr val="dk1"/>
                </a:solidFill>
                <a:latin typeface="Calibri"/>
                <a:ea typeface="Calibri"/>
                <a:cs typeface="Calibri"/>
                <a:sym typeface="Calibri"/>
              </a:rPr>
              <a:t>Nicol Howard, Ph.D. </a:t>
            </a:r>
            <a:endParaRPr sz="2500">
              <a:solidFill>
                <a:schemeClr val="dk1"/>
              </a:solidFill>
              <a:latin typeface="Calibri"/>
              <a:ea typeface="Calibri"/>
              <a:cs typeface="Calibri"/>
              <a:sym typeface="Calibri"/>
            </a:endParaRPr>
          </a:p>
          <a:p>
            <a:pPr marL="0" lvl="0" indent="0" algn="l" rtl="0">
              <a:spcBef>
                <a:spcPts val="0"/>
              </a:spcBef>
              <a:spcAft>
                <a:spcPts val="0"/>
              </a:spcAft>
              <a:buNone/>
            </a:pPr>
            <a:r>
              <a:rPr lang="en-US" sz="2500">
                <a:solidFill>
                  <a:schemeClr val="dk1"/>
                </a:solidFill>
                <a:latin typeface="Calibri"/>
                <a:ea typeface="Calibri"/>
                <a:cs typeface="Calibri"/>
                <a:sym typeface="Calibri"/>
              </a:rPr>
              <a:t>Adriana Alvarado, Ph.D. </a:t>
            </a:r>
            <a:endParaRPr sz="2500">
              <a:solidFill>
                <a:schemeClr val="dk1"/>
              </a:solidFill>
              <a:latin typeface="Calibri"/>
              <a:ea typeface="Calibri"/>
              <a:cs typeface="Calibri"/>
              <a:sym typeface="Calibri"/>
            </a:endParaRPr>
          </a:p>
          <a:p>
            <a:pPr marL="0" lvl="0" indent="0" algn="l" rtl="0">
              <a:spcBef>
                <a:spcPts val="0"/>
              </a:spcBef>
              <a:spcAft>
                <a:spcPts val="0"/>
              </a:spcAft>
              <a:buNone/>
            </a:pPr>
            <a:r>
              <a:rPr lang="en-US" sz="2500">
                <a:solidFill>
                  <a:schemeClr val="dk1"/>
                </a:solidFill>
                <a:latin typeface="Calibri"/>
                <a:ea typeface="Calibri"/>
                <a:cs typeface="Calibri"/>
                <a:sym typeface="Calibri"/>
              </a:rPr>
              <a:t>University Of Redlands</a:t>
            </a:r>
            <a:endParaRPr sz="2500">
              <a:solidFill>
                <a:schemeClr val="dk1"/>
              </a:solidFill>
              <a:latin typeface="Calibri"/>
              <a:ea typeface="Calibri"/>
              <a:cs typeface="Calibri"/>
              <a:sym typeface="Calibri"/>
            </a:endParaRPr>
          </a:p>
        </p:txBody>
      </p:sp>
      <p:pic>
        <p:nvPicPr>
          <p:cNvPr id="299" name="Google Shape;299;p42" descr="A close up of text on a black background&#10;&#10;Description automatically generated"/>
          <p:cNvPicPr preferRelativeResize="0"/>
          <p:nvPr/>
        </p:nvPicPr>
        <p:blipFill rotWithShape="1">
          <a:blip r:embed="rId6">
            <a:alphaModFix/>
          </a:blip>
          <a:srcRect/>
          <a:stretch/>
        </p:blipFill>
        <p:spPr>
          <a:xfrm>
            <a:off x="1" y="5315115"/>
            <a:ext cx="1544547" cy="156014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06" name="Google Shape;306;p43"/>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07" name="Google Shape;307;p43"/>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4"/>
          <p:cNvSpPr txBox="1">
            <a:spLocks noGrp="1"/>
          </p:cNvSpPr>
          <p:nvPr>
            <p:ph type="body" idx="1"/>
          </p:nvPr>
        </p:nvSpPr>
        <p:spPr>
          <a:xfrm>
            <a:off x="8483625" y="1326913"/>
            <a:ext cx="3261300" cy="4357800"/>
          </a:xfrm>
          <a:prstGeom prst="rect">
            <a:avLst/>
          </a:prstGeom>
        </p:spPr>
        <p:txBody>
          <a:bodyPr spcFirstLastPara="1" wrap="square" lIns="91425" tIns="45700" rIns="91425" bIns="45700" anchor="t" anchorCtr="0">
            <a:normAutofit lnSpcReduction="20000"/>
          </a:bodyPr>
          <a:lstStyle/>
          <a:p>
            <a:pPr marL="0" lvl="0" indent="0" algn="l" rtl="0">
              <a:spcBef>
                <a:spcPts val="1000"/>
              </a:spcBef>
              <a:spcAft>
                <a:spcPts val="0"/>
              </a:spcAft>
              <a:buNone/>
            </a:pPr>
            <a:endParaRPr/>
          </a:p>
          <a:p>
            <a:pPr marL="0" lvl="0" indent="0" algn="ctr" rtl="0">
              <a:lnSpc>
                <a:spcPct val="100000"/>
              </a:lnSpc>
              <a:spcBef>
                <a:spcPts val="1000"/>
              </a:spcBef>
              <a:spcAft>
                <a:spcPts val="0"/>
              </a:spcAft>
              <a:buNone/>
            </a:pPr>
            <a:r>
              <a:rPr lang="en-US" sz="3100">
                <a:latin typeface="Montserrat"/>
                <a:ea typeface="Montserrat"/>
                <a:cs typeface="Montserrat"/>
                <a:sym typeface="Montserrat"/>
              </a:rPr>
              <a:t>27 of the 84 EPPs responded, representing a </a:t>
            </a:r>
            <a:r>
              <a:rPr lang="en-US" sz="3100" b="1">
                <a:latin typeface="Montserrat"/>
                <a:ea typeface="Montserrat"/>
                <a:cs typeface="Montserrat"/>
                <a:sym typeface="Montserrat"/>
              </a:rPr>
              <a:t>32.14% rate of return</a:t>
            </a:r>
            <a:r>
              <a:rPr lang="en-US" sz="3100">
                <a:latin typeface="Montserrat"/>
                <a:ea typeface="Montserrat"/>
                <a:cs typeface="Montserrat"/>
                <a:sym typeface="Montserrat"/>
              </a:rPr>
              <a:t> as of 3/6/24</a:t>
            </a:r>
            <a:endParaRPr sz="3100">
              <a:latin typeface="Montserrat"/>
              <a:ea typeface="Montserrat"/>
              <a:cs typeface="Montserrat"/>
              <a:sym typeface="Montserrat"/>
            </a:endParaRPr>
          </a:p>
          <a:p>
            <a:pPr marL="0" lvl="0" indent="0" algn="l" rtl="0">
              <a:spcBef>
                <a:spcPts val="1000"/>
              </a:spcBef>
              <a:spcAft>
                <a:spcPts val="0"/>
              </a:spcAft>
              <a:buNone/>
            </a:pPr>
            <a:endParaRPr/>
          </a:p>
          <a:p>
            <a:pPr marL="457200" lvl="0" indent="0" algn="l" rtl="0">
              <a:spcBef>
                <a:spcPts val="1000"/>
              </a:spcBef>
              <a:spcAft>
                <a:spcPts val="0"/>
              </a:spcAft>
              <a:buNone/>
            </a:pPr>
            <a:endParaRPr/>
          </a:p>
        </p:txBody>
      </p:sp>
      <p:pic>
        <p:nvPicPr>
          <p:cNvPr id="314" name="Google Shape;314;p44"/>
          <p:cNvPicPr preferRelativeResize="0"/>
          <p:nvPr/>
        </p:nvPicPr>
        <p:blipFill>
          <a:blip r:embed="rId3">
            <a:alphaModFix/>
          </a:blip>
          <a:stretch>
            <a:fillRect/>
          </a:stretch>
        </p:blipFill>
        <p:spPr>
          <a:xfrm>
            <a:off x="237400" y="528250"/>
            <a:ext cx="7940175" cy="5955126"/>
          </a:xfrm>
          <a:prstGeom prst="rect">
            <a:avLst/>
          </a:prstGeom>
          <a:noFill/>
          <a:ln>
            <a:noFill/>
          </a:ln>
        </p:spPr>
      </p:pic>
      <p:sp>
        <p:nvSpPr>
          <p:cNvPr id="315" name="Google Shape;315;p44"/>
          <p:cNvSpPr txBox="1">
            <a:spLocks noGrp="1"/>
          </p:cNvSpPr>
          <p:nvPr>
            <p:ph type="title"/>
          </p:nvPr>
        </p:nvSpPr>
        <p:spPr>
          <a:xfrm>
            <a:off x="3986075" y="172450"/>
            <a:ext cx="55992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latin typeface="Montserrat"/>
                <a:ea typeface="Montserrat"/>
                <a:cs typeface="Montserrat"/>
                <a:sym typeface="Montserrat"/>
              </a:rPr>
              <a:t>Rate of Return</a:t>
            </a:r>
            <a:endParaRPr b="1">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22" name="Google Shape;322;p4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23" name="Google Shape;323;p45"/>
          <p:cNvPicPr preferRelativeResize="0"/>
          <p:nvPr/>
        </p:nvPicPr>
        <p:blipFill>
          <a:blip r:embed="rId3">
            <a:alphaModFix/>
          </a:blip>
          <a:stretch>
            <a:fillRect/>
          </a:stretch>
        </p:blipFill>
        <p:spPr>
          <a:xfrm>
            <a:off x="-115900" y="-86300"/>
            <a:ext cx="12227298"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46"/>
          <p:cNvPicPr preferRelativeResize="0"/>
          <p:nvPr/>
        </p:nvPicPr>
        <p:blipFill>
          <a:blip r:embed="rId3">
            <a:alphaModFix/>
          </a:blip>
          <a:stretch>
            <a:fillRect/>
          </a:stretch>
        </p:blipFill>
        <p:spPr>
          <a:xfrm>
            <a:off x="0" y="-21725"/>
            <a:ext cx="1211522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8"/>
        <p:cNvGrpSpPr/>
        <p:nvPr/>
      </p:nvGrpSpPr>
      <p:grpSpPr>
        <a:xfrm>
          <a:off x="0" y="0"/>
          <a:ext cx="0" cy="0"/>
          <a:chOff x="0" y="0"/>
          <a:chExt cx="0" cy="0"/>
        </a:xfrm>
      </p:grpSpPr>
      <p:sp>
        <p:nvSpPr>
          <p:cNvPr id="179" name="Google Shape;179;p29"/>
          <p:cNvSpPr txBox="1">
            <a:spLocks noGrp="1"/>
          </p:cNvSpPr>
          <p:nvPr>
            <p:ph type="subTitle" idx="1"/>
          </p:nvPr>
        </p:nvSpPr>
        <p:spPr>
          <a:xfrm>
            <a:off x="3020150" y="1985191"/>
            <a:ext cx="2956500" cy="1303200"/>
          </a:xfrm>
          <a:prstGeom prst="rect">
            <a:avLst/>
          </a:prstGeom>
          <a:noFill/>
          <a:ln>
            <a:noFill/>
          </a:ln>
        </p:spPr>
        <p:txBody>
          <a:bodyPr spcFirstLastPara="1" wrap="square" lIns="91425" tIns="45700" rIns="91425" bIns="45700" anchor="t" anchorCtr="0">
            <a:normAutofit fontScale="77500" lnSpcReduction="20000"/>
          </a:bodyPr>
          <a:lstStyle/>
          <a:p>
            <a:pPr marL="457200" lvl="0" indent="-398383" algn="l" rtl="0">
              <a:lnSpc>
                <a:spcPct val="100000"/>
              </a:lnSpc>
              <a:spcBef>
                <a:spcPts val="0"/>
              </a:spcBef>
              <a:spcAft>
                <a:spcPts val="0"/>
              </a:spcAft>
              <a:buClr>
                <a:schemeClr val="dk1"/>
              </a:buClr>
              <a:buSzPct val="100000"/>
              <a:buFont typeface="Montserrat"/>
              <a:buNone/>
            </a:pPr>
            <a:r>
              <a:rPr lang="en-US" sz="3450">
                <a:solidFill>
                  <a:schemeClr val="dk1"/>
                </a:solidFill>
                <a:latin typeface="Montserrat"/>
                <a:ea typeface="Montserrat"/>
                <a:cs typeface="Montserrat"/>
                <a:sym typeface="Montserrat"/>
              </a:rPr>
              <a:t>Welcome</a:t>
            </a:r>
            <a:r>
              <a:rPr lang="en-US" sz="3450" b="1">
                <a:solidFill>
                  <a:schemeClr val="dk1"/>
                </a:solidFill>
                <a:latin typeface="Montserrat"/>
                <a:ea typeface="Montserrat"/>
                <a:cs typeface="Montserrat"/>
                <a:sym typeface="Montserrat"/>
              </a:rPr>
              <a:t> </a:t>
            </a:r>
            <a:endParaRPr sz="3450" b="1">
              <a:solidFill>
                <a:schemeClr val="dk1"/>
              </a:solidFill>
              <a:latin typeface="Montserrat"/>
              <a:ea typeface="Montserrat"/>
              <a:cs typeface="Montserrat"/>
              <a:sym typeface="Montserrat"/>
            </a:endParaRPr>
          </a:p>
          <a:p>
            <a:pPr marL="0" lvl="0" indent="0" algn="l" rtl="0">
              <a:lnSpc>
                <a:spcPct val="100000"/>
              </a:lnSpc>
              <a:spcBef>
                <a:spcPts val="0"/>
              </a:spcBef>
              <a:spcAft>
                <a:spcPts val="0"/>
              </a:spcAft>
              <a:buNone/>
            </a:pPr>
            <a:endParaRPr>
              <a:latin typeface="Montserrat"/>
              <a:ea typeface="Montserrat"/>
              <a:cs typeface="Montserrat"/>
              <a:sym typeface="Montserrat"/>
            </a:endParaRPr>
          </a:p>
          <a:p>
            <a:pPr marL="228600" lvl="0" indent="-64135" algn="l" rtl="0">
              <a:lnSpc>
                <a:spcPct val="90000"/>
              </a:lnSpc>
              <a:spcBef>
                <a:spcPts val="1000"/>
              </a:spcBef>
              <a:spcAft>
                <a:spcPts val="0"/>
              </a:spcAft>
              <a:buClr>
                <a:schemeClr val="dk1"/>
              </a:buClr>
              <a:buSzPct val="113100"/>
              <a:buNone/>
            </a:pPr>
            <a:endParaRPr sz="2475">
              <a:latin typeface="Montserrat"/>
              <a:ea typeface="Montserrat"/>
              <a:cs typeface="Montserrat"/>
              <a:sym typeface="Montserrat"/>
            </a:endParaRPr>
          </a:p>
          <a:p>
            <a:pPr marL="457200" lvl="0" indent="-361473" algn="l" rtl="0">
              <a:lnSpc>
                <a:spcPct val="100000"/>
              </a:lnSpc>
              <a:spcBef>
                <a:spcPts val="0"/>
              </a:spcBef>
              <a:spcAft>
                <a:spcPts val="0"/>
              </a:spcAft>
              <a:buSzPct val="100000"/>
              <a:buFont typeface="Montserrat"/>
              <a:buNone/>
            </a:pPr>
            <a:endParaRPr>
              <a:latin typeface="Montserrat"/>
              <a:ea typeface="Montserrat"/>
              <a:cs typeface="Montserrat"/>
              <a:sym typeface="Montserrat"/>
            </a:endParaRPr>
          </a:p>
        </p:txBody>
      </p:sp>
      <p:pic>
        <p:nvPicPr>
          <p:cNvPr id="180" name="Google Shape;180;p29" descr="A close up of text on a black background&#10;&#10;Description automatically generated"/>
          <p:cNvPicPr preferRelativeResize="0"/>
          <p:nvPr/>
        </p:nvPicPr>
        <p:blipFill rotWithShape="1">
          <a:blip r:embed="rId3">
            <a:alphaModFix/>
          </a:blip>
          <a:srcRect/>
          <a:stretch/>
        </p:blipFill>
        <p:spPr>
          <a:xfrm>
            <a:off x="5323726" y="5104415"/>
            <a:ext cx="1544547" cy="1560148"/>
          </a:xfrm>
          <a:prstGeom prst="rect">
            <a:avLst/>
          </a:prstGeom>
          <a:noFill/>
          <a:ln>
            <a:noFill/>
          </a:ln>
        </p:spPr>
      </p:pic>
      <p:sp>
        <p:nvSpPr>
          <p:cNvPr id="181" name="Google Shape;181;p29"/>
          <p:cNvSpPr txBox="1">
            <a:spLocks noGrp="1"/>
          </p:cNvSpPr>
          <p:nvPr>
            <p:ph type="title"/>
          </p:nvPr>
        </p:nvSpPr>
        <p:spPr>
          <a:xfrm>
            <a:off x="371375" y="593375"/>
            <a:ext cx="12092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1"/>
                </a:solidFill>
                <a:latin typeface="Montserrat Medium"/>
                <a:ea typeface="Montserrat Medium"/>
                <a:cs typeface="Montserrat Medium"/>
                <a:sym typeface="Montserrat Medium"/>
              </a:rPr>
              <a:t>Agenda</a:t>
            </a:r>
            <a:endParaRPr>
              <a:solidFill>
                <a:schemeClr val="dk1"/>
              </a:solidFill>
              <a:latin typeface="Montserrat Medium"/>
              <a:ea typeface="Montserrat Medium"/>
              <a:cs typeface="Montserrat Medium"/>
              <a:sym typeface="Montserrat Medium"/>
            </a:endParaRPr>
          </a:p>
        </p:txBody>
      </p:sp>
      <p:sp>
        <p:nvSpPr>
          <p:cNvPr id="182" name="Google Shape;182;p29"/>
          <p:cNvSpPr txBox="1">
            <a:spLocks noGrp="1"/>
          </p:cNvSpPr>
          <p:nvPr>
            <p:ph type="subTitle" idx="2"/>
          </p:nvPr>
        </p:nvSpPr>
        <p:spPr>
          <a:xfrm>
            <a:off x="2841258" y="3916733"/>
            <a:ext cx="2956500" cy="1303200"/>
          </a:xfrm>
          <a:prstGeom prst="rect">
            <a:avLst/>
          </a:prstGeom>
        </p:spPr>
        <p:txBody>
          <a:bodyPr spcFirstLastPara="1" wrap="square" lIns="91425" tIns="45700" rIns="91425" bIns="45700" anchor="t" anchorCtr="0">
            <a:normAutofit/>
          </a:bodyPr>
          <a:lstStyle/>
          <a:p>
            <a:pPr marL="457200" lvl="0" indent="-400050" algn="l" rtl="0">
              <a:lnSpc>
                <a:spcPct val="100000"/>
              </a:lnSpc>
              <a:spcBef>
                <a:spcPts val="0"/>
              </a:spcBef>
              <a:spcAft>
                <a:spcPts val="0"/>
              </a:spcAft>
              <a:buClr>
                <a:schemeClr val="dk1"/>
              </a:buClr>
              <a:buSzPts val="2700"/>
              <a:buFont typeface="Montserrat"/>
              <a:buNone/>
            </a:pPr>
            <a:r>
              <a:rPr lang="en-US">
                <a:solidFill>
                  <a:schemeClr val="dk1"/>
                </a:solidFill>
                <a:latin typeface="Montserrat"/>
                <a:ea typeface="Montserrat"/>
                <a:cs typeface="Montserrat"/>
                <a:sym typeface="Montserrat"/>
              </a:rPr>
              <a:t>Background</a:t>
            </a:r>
            <a:endParaRPr>
              <a:solidFill>
                <a:schemeClr val="dk1"/>
              </a:solidFill>
              <a:latin typeface="Montserrat"/>
              <a:ea typeface="Montserrat"/>
              <a:cs typeface="Montserrat"/>
              <a:sym typeface="Montserrat"/>
            </a:endParaRPr>
          </a:p>
        </p:txBody>
      </p:sp>
      <p:sp>
        <p:nvSpPr>
          <p:cNvPr id="183" name="Google Shape;183;p29"/>
          <p:cNvSpPr txBox="1">
            <a:spLocks noGrp="1"/>
          </p:cNvSpPr>
          <p:nvPr>
            <p:ph type="subTitle" idx="3"/>
          </p:nvPr>
        </p:nvSpPr>
        <p:spPr>
          <a:xfrm>
            <a:off x="8340367" y="1676467"/>
            <a:ext cx="2956500" cy="1303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solidFill>
                  <a:schemeClr val="dk1"/>
                </a:solidFill>
                <a:latin typeface="Montserrat"/>
                <a:ea typeface="Montserrat"/>
                <a:cs typeface="Montserrat"/>
                <a:sym typeface="Montserrat"/>
              </a:rPr>
              <a:t>Inclusive Educator Prep Survey Results </a:t>
            </a:r>
            <a:endParaRPr>
              <a:solidFill>
                <a:schemeClr val="dk1"/>
              </a:solidFill>
              <a:latin typeface="Montserrat"/>
              <a:ea typeface="Montserrat"/>
              <a:cs typeface="Montserrat"/>
              <a:sym typeface="Montserrat"/>
            </a:endParaRPr>
          </a:p>
        </p:txBody>
      </p:sp>
      <p:sp>
        <p:nvSpPr>
          <p:cNvPr id="184" name="Google Shape;184;p29"/>
          <p:cNvSpPr txBox="1">
            <a:spLocks noGrp="1"/>
          </p:cNvSpPr>
          <p:nvPr>
            <p:ph type="subTitle" idx="4"/>
          </p:nvPr>
        </p:nvSpPr>
        <p:spPr>
          <a:xfrm>
            <a:off x="8305375" y="3810075"/>
            <a:ext cx="3652800" cy="1303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solidFill>
                  <a:schemeClr val="dk1"/>
                </a:solidFill>
                <a:latin typeface="Montserrat"/>
                <a:ea typeface="Montserrat"/>
                <a:cs typeface="Montserrat"/>
                <a:sym typeface="Montserrat"/>
              </a:rPr>
              <a:t>Recommendations and Next Steps </a:t>
            </a:r>
            <a:endParaRPr>
              <a:solidFill>
                <a:schemeClr val="dk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36" name="Google Shape;336;p4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37" name="Google Shape;337;p47"/>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48"/>
          <p:cNvPicPr preferRelativeResize="0"/>
          <p:nvPr/>
        </p:nvPicPr>
        <p:blipFill>
          <a:blip r:embed="rId3">
            <a:alphaModFix/>
          </a:blip>
          <a:stretch>
            <a:fillRect/>
          </a:stretch>
        </p:blipFill>
        <p:spPr>
          <a:xfrm>
            <a:off x="715300" y="0"/>
            <a:ext cx="9144000" cy="6858000"/>
          </a:xfrm>
          <a:prstGeom prst="rect">
            <a:avLst/>
          </a:prstGeom>
          <a:noFill/>
          <a:ln>
            <a:noFill/>
          </a:ln>
        </p:spPr>
      </p:pic>
      <p:sp>
        <p:nvSpPr>
          <p:cNvPr id="344" name="Google Shape;344;p48"/>
          <p:cNvSpPr txBox="1">
            <a:spLocks noGrp="1"/>
          </p:cNvSpPr>
          <p:nvPr>
            <p:ph type="title"/>
          </p:nvPr>
        </p:nvSpPr>
        <p:spPr>
          <a:xfrm>
            <a:off x="5210600" y="1013550"/>
            <a:ext cx="6397500" cy="13257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3844" b="1">
                <a:latin typeface="Montserrat"/>
                <a:ea typeface="Montserrat"/>
                <a:cs typeface="Montserrat"/>
                <a:sym typeface="Montserrat"/>
              </a:rPr>
              <a:t>What do you have in place to support EPP/LEA partnerships?</a:t>
            </a:r>
            <a:endParaRPr sz="3844" b="1">
              <a:latin typeface="Montserrat"/>
              <a:ea typeface="Montserrat"/>
              <a:cs typeface="Montserrat"/>
              <a:sym typeface="Montserrat"/>
            </a:endParaRPr>
          </a:p>
          <a:p>
            <a:pPr marL="0" lvl="0" indent="0" algn="ctr" rtl="0">
              <a:spcBef>
                <a:spcPts val="1000"/>
              </a:spcBef>
              <a:spcAft>
                <a:spcPts val="0"/>
              </a:spcAft>
              <a:buClr>
                <a:schemeClr val="dk1"/>
              </a:buClr>
              <a:buSzPct val="39285"/>
              <a:buFont typeface="Arial"/>
              <a:buNone/>
            </a:pPr>
            <a:r>
              <a:rPr lang="en-US" sz="2800">
                <a:latin typeface="Montserrat"/>
                <a:ea typeface="Montserrat"/>
                <a:cs typeface="Montserrat"/>
                <a:sym typeface="Montserrat"/>
              </a:rPr>
              <a:t>(of 24 respondents)</a:t>
            </a:r>
            <a:endParaRPr>
              <a:latin typeface="Montserrat"/>
              <a:ea typeface="Montserrat"/>
              <a:cs typeface="Montserrat"/>
              <a:sym typeface="Montserrat"/>
            </a:endParaRPr>
          </a:p>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9"/>
          <p:cNvSpPr txBox="1">
            <a:spLocks noGrp="1"/>
          </p:cNvSpPr>
          <p:nvPr>
            <p:ph type="title"/>
          </p:nvPr>
        </p:nvSpPr>
        <p:spPr>
          <a:xfrm>
            <a:off x="523625" y="0"/>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990"/>
              <a:buFont typeface="Arial"/>
              <a:buNone/>
            </a:pPr>
            <a:r>
              <a:rPr lang="en-US" sz="2960" b="1">
                <a:latin typeface="Montserrat"/>
                <a:ea typeface="Montserrat"/>
                <a:cs typeface="Montserrat"/>
                <a:sym typeface="Montserrat"/>
              </a:rPr>
              <a:t>Pre-Service Candidates</a:t>
            </a:r>
            <a:endParaRPr/>
          </a:p>
        </p:txBody>
      </p:sp>
      <p:pic>
        <p:nvPicPr>
          <p:cNvPr id="351" name="Google Shape;351;p49" title="Chart"/>
          <p:cNvPicPr preferRelativeResize="0"/>
          <p:nvPr/>
        </p:nvPicPr>
        <p:blipFill>
          <a:blip r:embed="rId3">
            <a:alphaModFix/>
          </a:blip>
          <a:stretch>
            <a:fillRect/>
          </a:stretch>
        </p:blipFill>
        <p:spPr>
          <a:xfrm>
            <a:off x="1364395" y="1042100"/>
            <a:ext cx="9263754" cy="5728075"/>
          </a:xfrm>
          <a:prstGeom prst="rect">
            <a:avLst/>
          </a:prstGeom>
          <a:noFill/>
          <a:ln>
            <a:noFill/>
          </a:ln>
        </p:spPr>
      </p:pic>
      <p:sp>
        <p:nvSpPr>
          <p:cNvPr id="352" name="Google Shape;352;p49"/>
          <p:cNvSpPr txBox="1"/>
          <p:nvPr/>
        </p:nvSpPr>
        <p:spPr>
          <a:xfrm>
            <a:off x="1869425" y="5396850"/>
            <a:ext cx="7824000" cy="11943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53" name="Google Shape;353;p49"/>
          <p:cNvSpPr txBox="1"/>
          <p:nvPr/>
        </p:nvSpPr>
        <p:spPr>
          <a:xfrm>
            <a:off x="2211875" y="5230000"/>
            <a:ext cx="1431300" cy="11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1F1F1F"/>
                </a:solidFill>
                <a:highlight>
                  <a:srgbClr val="FFFFFF"/>
                </a:highlight>
                <a:latin typeface="Roboto"/>
                <a:ea typeface="Roboto"/>
                <a:cs typeface="Roboto"/>
                <a:sym typeface="Roboto"/>
              </a:rPr>
              <a:t>Candidates are fully engaging inclusive practices in their classrooms</a:t>
            </a:r>
            <a:endParaRPr>
              <a:solidFill>
                <a:schemeClr val="dk1"/>
              </a:solidFill>
              <a:latin typeface="Calibri"/>
              <a:ea typeface="Calibri"/>
              <a:cs typeface="Calibri"/>
              <a:sym typeface="Calibri"/>
            </a:endParaRPr>
          </a:p>
        </p:txBody>
      </p:sp>
      <p:sp>
        <p:nvSpPr>
          <p:cNvPr id="354" name="Google Shape;354;p49"/>
          <p:cNvSpPr txBox="1"/>
          <p:nvPr/>
        </p:nvSpPr>
        <p:spPr>
          <a:xfrm>
            <a:off x="5507925" y="5230000"/>
            <a:ext cx="1431300" cy="11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rgbClr val="1F1F1F"/>
                </a:solidFill>
                <a:highlight>
                  <a:srgbClr val="FFFFFF"/>
                </a:highlight>
                <a:latin typeface="Roboto"/>
                <a:ea typeface="Roboto"/>
                <a:cs typeface="Roboto"/>
                <a:sym typeface="Roboto"/>
              </a:rPr>
              <a:t>Candidates receive support for addressing students' social-emotional well-being</a:t>
            </a:r>
            <a:endParaRPr sz="1300">
              <a:solidFill>
                <a:schemeClr val="dk1"/>
              </a:solidFill>
              <a:latin typeface="Calibri"/>
              <a:ea typeface="Calibri"/>
              <a:cs typeface="Calibri"/>
              <a:sym typeface="Calibri"/>
            </a:endParaRPr>
          </a:p>
        </p:txBody>
      </p:sp>
      <p:sp>
        <p:nvSpPr>
          <p:cNvPr id="355" name="Google Shape;355;p49"/>
          <p:cNvSpPr txBox="1"/>
          <p:nvPr/>
        </p:nvSpPr>
        <p:spPr>
          <a:xfrm>
            <a:off x="7069663" y="5230000"/>
            <a:ext cx="1431300" cy="11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chemeClr val="dk1"/>
                </a:solidFill>
                <a:highlight>
                  <a:srgbClr val="FFFFFF"/>
                </a:highlight>
              </a:rPr>
              <a:t>Candidates are able to attend to the needs of</a:t>
            </a:r>
            <a:endParaRPr sz="1300">
              <a:solidFill>
                <a:schemeClr val="dk1"/>
              </a:solidFill>
              <a:highlight>
                <a:srgbClr val="FFFFFF"/>
              </a:highlight>
            </a:endParaRPr>
          </a:p>
          <a:p>
            <a:pPr marL="0" lvl="0" indent="0" algn="l" rtl="0">
              <a:spcBef>
                <a:spcPts val="0"/>
              </a:spcBef>
              <a:spcAft>
                <a:spcPts val="0"/>
              </a:spcAft>
              <a:buNone/>
            </a:pPr>
            <a:r>
              <a:rPr lang="en-US" sz="1300">
                <a:solidFill>
                  <a:schemeClr val="dk1"/>
                </a:solidFill>
                <a:highlight>
                  <a:srgbClr val="FFFFFF"/>
                </a:highlight>
              </a:rPr>
              <a:t>students who have disabilities or learning</a:t>
            </a:r>
            <a:endParaRPr sz="1300">
              <a:solidFill>
                <a:schemeClr val="dk1"/>
              </a:solidFill>
              <a:highlight>
                <a:srgbClr val="FFFFFF"/>
              </a:highlight>
            </a:endParaRPr>
          </a:p>
          <a:p>
            <a:pPr marL="0" lvl="0" indent="0" algn="l" rtl="0">
              <a:spcBef>
                <a:spcPts val="0"/>
              </a:spcBef>
              <a:spcAft>
                <a:spcPts val="0"/>
              </a:spcAft>
              <a:buNone/>
            </a:pPr>
            <a:r>
              <a:rPr lang="en-US" sz="1300">
                <a:solidFill>
                  <a:schemeClr val="dk1"/>
                </a:solidFill>
                <a:highlight>
                  <a:srgbClr val="FFFFFF"/>
                </a:highlight>
              </a:rPr>
              <a:t>differences</a:t>
            </a:r>
            <a:endParaRPr>
              <a:solidFill>
                <a:srgbClr val="1F1F1F"/>
              </a:solidFill>
              <a:highlight>
                <a:srgbClr val="FFFFFF"/>
              </a:highlight>
              <a:latin typeface="Roboto"/>
              <a:ea typeface="Roboto"/>
              <a:cs typeface="Roboto"/>
              <a:sym typeface="Roboto"/>
            </a:endParaRPr>
          </a:p>
        </p:txBody>
      </p:sp>
      <p:sp>
        <p:nvSpPr>
          <p:cNvPr id="356" name="Google Shape;356;p49"/>
          <p:cNvSpPr txBox="1"/>
          <p:nvPr/>
        </p:nvSpPr>
        <p:spPr>
          <a:xfrm>
            <a:off x="8578700" y="5230000"/>
            <a:ext cx="1431300" cy="11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rgbClr val="1F1F1F"/>
                </a:solidFill>
                <a:highlight>
                  <a:srgbClr val="FFFFFF"/>
                </a:highlight>
                <a:latin typeface="Roboto"/>
                <a:ea typeface="Roboto"/>
                <a:cs typeface="Roboto"/>
                <a:sym typeface="Roboto"/>
              </a:rPr>
              <a:t>Candidates are implementing culturally responsive pedagogy in their classroom or practice</a:t>
            </a:r>
            <a:endParaRPr sz="1300">
              <a:solidFill>
                <a:schemeClr val="dk1"/>
              </a:solidFill>
              <a:latin typeface="Calibri"/>
              <a:ea typeface="Calibri"/>
              <a:cs typeface="Calibri"/>
              <a:sym typeface="Calibri"/>
            </a:endParaRPr>
          </a:p>
        </p:txBody>
      </p:sp>
      <p:sp>
        <p:nvSpPr>
          <p:cNvPr id="357" name="Google Shape;357;p49"/>
          <p:cNvSpPr txBox="1"/>
          <p:nvPr/>
        </p:nvSpPr>
        <p:spPr>
          <a:xfrm>
            <a:off x="3818800" y="5230000"/>
            <a:ext cx="1615800" cy="119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50">
                <a:solidFill>
                  <a:srgbClr val="1F1F1F"/>
                </a:solidFill>
                <a:highlight>
                  <a:srgbClr val="FFFFFF"/>
                </a:highlight>
              </a:rPr>
              <a:t>Candidates have the necessary resources to</a:t>
            </a:r>
            <a:endParaRPr sz="1350">
              <a:solidFill>
                <a:srgbClr val="1F1F1F"/>
              </a:solidFill>
              <a:highlight>
                <a:srgbClr val="FFFFFF"/>
              </a:highlight>
            </a:endParaRPr>
          </a:p>
          <a:p>
            <a:pPr marL="0" lvl="0" indent="0" algn="l" rtl="0">
              <a:spcBef>
                <a:spcPts val="0"/>
              </a:spcBef>
              <a:spcAft>
                <a:spcPts val="0"/>
              </a:spcAft>
              <a:buNone/>
            </a:pPr>
            <a:r>
              <a:rPr lang="en-US" sz="1350">
                <a:solidFill>
                  <a:srgbClr val="1F1F1F"/>
                </a:solidFill>
                <a:highlight>
                  <a:srgbClr val="FFFFFF"/>
                </a:highlight>
              </a:rPr>
              <a:t>create effective lessons to support students with</a:t>
            </a:r>
            <a:endParaRPr sz="1350">
              <a:solidFill>
                <a:srgbClr val="1F1F1F"/>
              </a:solidFill>
              <a:highlight>
                <a:srgbClr val="FFFFFF"/>
              </a:highlight>
            </a:endParaRPr>
          </a:p>
          <a:p>
            <a:pPr marL="0" lvl="0" indent="0" algn="l" rtl="0">
              <a:spcBef>
                <a:spcPts val="0"/>
              </a:spcBef>
              <a:spcAft>
                <a:spcPts val="0"/>
              </a:spcAft>
              <a:buNone/>
            </a:pPr>
            <a:r>
              <a:rPr lang="en-US" sz="1350">
                <a:solidFill>
                  <a:srgbClr val="1F1F1F"/>
                </a:solidFill>
                <a:highlight>
                  <a:srgbClr val="FFFFFF"/>
                </a:highlight>
              </a:rPr>
              <a:t>disabilities</a:t>
            </a:r>
            <a:endParaRPr sz="1350">
              <a:solidFill>
                <a:srgbClr val="1F1F1F"/>
              </a:solidFill>
              <a:highlight>
                <a:srgbClr val="FFFFFF"/>
              </a:highlight>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50" title="Chart"/>
          <p:cNvPicPr preferRelativeResize="0"/>
          <p:nvPr/>
        </p:nvPicPr>
        <p:blipFill>
          <a:blip r:embed="rId3">
            <a:alphaModFix/>
          </a:blip>
          <a:stretch>
            <a:fillRect/>
          </a:stretch>
        </p:blipFill>
        <p:spPr>
          <a:xfrm>
            <a:off x="1312088" y="767326"/>
            <a:ext cx="9567825" cy="5916100"/>
          </a:xfrm>
          <a:prstGeom prst="rect">
            <a:avLst/>
          </a:prstGeom>
          <a:noFill/>
          <a:ln>
            <a:noFill/>
          </a:ln>
        </p:spPr>
      </p:pic>
      <p:sp>
        <p:nvSpPr>
          <p:cNvPr id="364" name="Google Shape;364;p50"/>
          <p:cNvSpPr txBox="1"/>
          <p:nvPr/>
        </p:nvSpPr>
        <p:spPr>
          <a:xfrm>
            <a:off x="2492725" y="5107800"/>
            <a:ext cx="7050600" cy="14964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65" name="Google Shape;365;p50"/>
          <p:cNvSpPr txBox="1"/>
          <p:nvPr/>
        </p:nvSpPr>
        <p:spPr>
          <a:xfrm>
            <a:off x="2572050" y="5107800"/>
            <a:ext cx="1485000" cy="11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50">
                <a:solidFill>
                  <a:schemeClr val="dk1"/>
                </a:solidFill>
                <a:highlight>
                  <a:srgbClr val="FFFFFF"/>
                </a:highlight>
              </a:rPr>
              <a:t>Candidates celebrate the neurodiversity of students</a:t>
            </a:r>
            <a:endParaRPr sz="1350">
              <a:solidFill>
                <a:schemeClr val="dk1"/>
              </a:solidFill>
              <a:highlight>
                <a:srgbClr val="FFFFFF"/>
              </a:highlight>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1300">
              <a:solidFill>
                <a:schemeClr val="dk1"/>
              </a:solidFill>
              <a:highlight>
                <a:srgbClr val="FFFFFF"/>
              </a:highlight>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66" name="Google Shape;366;p50"/>
          <p:cNvSpPr txBox="1"/>
          <p:nvPr/>
        </p:nvSpPr>
        <p:spPr>
          <a:xfrm>
            <a:off x="4509788" y="5107800"/>
            <a:ext cx="1485000" cy="11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50">
                <a:solidFill>
                  <a:srgbClr val="1F1F1F"/>
                </a:solidFill>
                <a:highlight>
                  <a:srgbClr val="FFFFFF"/>
                </a:highlight>
                <a:latin typeface="Roboto"/>
                <a:ea typeface="Roboto"/>
                <a:cs typeface="Roboto"/>
                <a:sym typeface="Roboto"/>
              </a:rPr>
              <a:t>Candidates take active steps to become aware of their unconscious bias related to disabilities</a:t>
            </a:r>
            <a:endParaRPr sz="1350">
              <a:solidFill>
                <a:schemeClr val="dk1"/>
              </a:solidFill>
              <a:highlight>
                <a:srgbClr val="FFFFFF"/>
              </a:highlight>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300">
              <a:solidFill>
                <a:schemeClr val="dk1"/>
              </a:solidFill>
              <a:highlight>
                <a:srgbClr val="FFFFFF"/>
              </a:highlight>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67" name="Google Shape;367;p50"/>
          <p:cNvSpPr txBox="1"/>
          <p:nvPr/>
        </p:nvSpPr>
        <p:spPr>
          <a:xfrm>
            <a:off x="6447550" y="5107800"/>
            <a:ext cx="1485000" cy="11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50">
                <a:solidFill>
                  <a:srgbClr val="1F1F1F"/>
                </a:solidFill>
                <a:highlight>
                  <a:srgbClr val="FFFFFF"/>
                </a:highlight>
                <a:latin typeface="Roboto"/>
                <a:ea typeface="Roboto"/>
                <a:cs typeface="Roboto"/>
                <a:sym typeface="Roboto"/>
              </a:rPr>
              <a:t>Candidates are well prepared to implement anti-racist and anti-bias practices</a:t>
            </a:r>
            <a:endParaRPr sz="1350">
              <a:solidFill>
                <a:schemeClr val="dk1"/>
              </a:solidFill>
              <a:highlight>
                <a:srgbClr val="FFFFFF"/>
              </a:highlight>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300">
              <a:solidFill>
                <a:schemeClr val="dk1"/>
              </a:solidFill>
              <a:highlight>
                <a:srgbClr val="FFFFFF"/>
              </a:highlight>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68" name="Google Shape;368;p50"/>
          <p:cNvSpPr txBox="1"/>
          <p:nvPr/>
        </p:nvSpPr>
        <p:spPr>
          <a:xfrm>
            <a:off x="8385300" y="5107800"/>
            <a:ext cx="1917600" cy="11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50">
                <a:solidFill>
                  <a:srgbClr val="1F1F1F"/>
                </a:solidFill>
                <a:highlight>
                  <a:srgbClr val="FFFFFF"/>
                </a:highlight>
                <a:latin typeface="Roboto"/>
                <a:ea typeface="Roboto"/>
                <a:cs typeface="Roboto"/>
                <a:sym typeface="Roboto"/>
              </a:rPr>
              <a:t>Candidates are supported with delivering instruction/content that includes more diverse experiences, perspectives, and information</a:t>
            </a:r>
            <a:endParaRPr sz="1350">
              <a:solidFill>
                <a:srgbClr val="1F1F1F"/>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Clr>
                <a:schemeClr val="dk1"/>
              </a:buClr>
              <a:buSzPts val="1100"/>
              <a:buFont typeface="Arial"/>
              <a:buNone/>
            </a:pPr>
            <a:endParaRPr sz="900">
              <a:solidFill>
                <a:srgbClr val="1F1F1F"/>
              </a:solidFill>
              <a:highlight>
                <a:srgbClr val="FFFFFF"/>
              </a:highlight>
              <a:latin typeface="Roboto"/>
              <a:ea typeface="Roboto"/>
              <a:cs typeface="Roboto"/>
              <a:sym typeface="Roboto"/>
            </a:endParaRPr>
          </a:p>
          <a:p>
            <a:pPr marL="0" lvl="0" indent="0" algn="l" rtl="0">
              <a:spcBef>
                <a:spcPts val="0"/>
              </a:spcBef>
              <a:spcAft>
                <a:spcPts val="0"/>
              </a:spcAft>
              <a:buNone/>
            </a:pPr>
            <a:endParaRPr sz="1300">
              <a:solidFill>
                <a:schemeClr val="dk1"/>
              </a:solidFill>
              <a:highlight>
                <a:srgbClr val="FFFFFF"/>
              </a:highlight>
            </a:endParaRPr>
          </a:p>
          <a:p>
            <a:pPr marL="0" lvl="0" indent="0" algn="l" rtl="0">
              <a:spcBef>
                <a:spcPts val="0"/>
              </a:spcBef>
              <a:spcAft>
                <a:spcPts val="0"/>
              </a:spcAft>
              <a:buNone/>
            </a:pPr>
            <a:endParaRPr sz="1100">
              <a:solidFill>
                <a:schemeClr val="dk1"/>
              </a:solidFill>
            </a:endParaRPr>
          </a:p>
          <a:p>
            <a:pPr marL="0" lvl="0" indent="0" algn="l" rtl="0">
              <a:spcBef>
                <a:spcPts val="0"/>
              </a:spcBef>
              <a:spcAft>
                <a:spcPts val="0"/>
              </a:spcAft>
              <a:buNone/>
            </a:pPr>
            <a:endParaRPr sz="1300">
              <a:solidFill>
                <a:schemeClr val="dk1"/>
              </a:solidFill>
              <a:highlight>
                <a:srgbClr val="FFFFFF"/>
              </a:highlight>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69" name="Google Shape;369;p50"/>
          <p:cNvSpPr txBox="1">
            <a:spLocks noGrp="1"/>
          </p:cNvSpPr>
          <p:nvPr>
            <p:ph type="title"/>
          </p:nvPr>
        </p:nvSpPr>
        <p:spPr>
          <a:xfrm>
            <a:off x="498925" y="0"/>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990"/>
              <a:buFont typeface="Arial"/>
              <a:buNone/>
            </a:pPr>
            <a:r>
              <a:rPr lang="en-US" sz="2960" b="1">
                <a:latin typeface="Montserrat"/>
                <a:ea typeface="Montserrat"/>
                <a:cs typeface="Montserrat"/>
                <a:sym typeface="Montserrat"/>
              </a:rPr>
              <a:t>Pre-Service Candidates (Cont.)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1"/>
          <p:cNvSpPr txBox="1">
            <a:spLocks noGrp="1"/>
          </p:cNvSpPr>
          <p:nvPr>
            <p:ph type="title"/>
          </p:nvPr>
        </p:nvSpPr>
        <p:spPr>
          <a:xfrm>
            <a:off x="519875" y="430850"/>
            <a:ext cx="11543700" cy="8949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Clr>
                <a:schemeClr val="dk1"/>
              </a:buClr>
              <a:buSzPct val="27808"/>
              <a:buFont typeface="Arial"/>
              <a:buNone/>
            </a:pPr>
            <a:r>
              <a:rPr lang="en-US" sz="3955" b="1">
                <a:latin typeface="Montserrat"/>
                <a:ea typeface="Montserrat"/>
                <a:cs typeface="Montserrat"/>
                <a:sym typeface="Montserrat"/>
              </a:rPr>
              <a:t>Inservice teachers at school site have access to:</a:t>
            </a:r>
            <a:endParaRPr sz="3955" b="1">
              <a:latin typeface="Montserrat"/>
              <a:ea typeface="Montserrat"/>
              <a:cs typeface="Montserrat"/>
              <a:sym typeface="Montserrat"/>
            </a:endParaRPr>
          </a:p>
          <a:p>
            <a:pPr marL="0" lvl="0" indent="0" algn="l" rtl="0">
              <a:spcBef>
                <a:spcPts val="0"/>
              </a:spcBef>
              <a:spcAft>
                <a:spcPts val="0"/>
              </a:spcAft>
              <a:buClr>
                <a:schemeClr val="dk1"/>
              </a:buClr>
              <a:buSzPts val="990"/>
              <a:buFont typeface="Arial"/>
              <a:buNone/>
            </a:pPr>
            <a:endParaRPr>
              <a:latin typeface="Montserrat"/>
              <a:ea typeface="Montserrat"/>
              <a:cs typeface="Montserrat"/>
              <a:sym typeface="Montserrat"/>
            </a:endParaRPr>
          </a:p>
        </p:txBody>
      </p:sp>
      <p:pic>
        <p:nvPicPr>
          <p:cNvPr id="376" name="Google Shape;376;p51" title="Chart"/>
          <p:cNvPicPr preferRelativeResize="0"/>
          <p:nvPr/>
        </p:nvPicPr>
        <p:blipFill>
          <a:blip r:embed="rId3">
            <a:alphaModFix/>
          </a:blip>
          <a:stretch>
            <a:fillRect/>
          </a:stretch>
        </p:blipFill>
        <p:spPr>
          <a:xfrm>
            <a:off x="1204925" y="927226"/>
            <a:ext cx="9505776" cy="5877725"/>
          </a:xfrm>
          <a:prstGeom prst="rect">
            <a:avLst/>
          </a:prstGeom>
          <a:noFill/>
          <a:ln>
            <a:noFill/>
          </a:ln>
        </p:spPr>
      </p:pic>
      <p:sp>
        <p:nvSpPr>
          <p:cNvPr id="377" name="Google Shape;377;p51"/>
          <p:cNvSpPr txBox="1"/>
          <p:nvPr/>
        </p:nvSpPr>
        <p:spPr>
          <a:xfrm>
            <a:off x="1887600" y="5269450"/>
            <a:ext cx="7777800" cy="1368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78" name="Google Shape;378;p51"/>
          <p:cNvSpPr txBox="1"/>
          <p:nvPr/>
        </p:nvSpPr>
        <p:spPr>
          <a:xfrm>
            <a:off x="2216550" y="5269450"/>
            <a:ext cx="1995000" cy="123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chemeClr val="dk1"/>
                </a:solidFill>
                <a:highlight>
                  <a:srgbClr val="FFFFFF"/>
                </a:highlight>
              </a:rPr>
              <a:t>Professional learning opportunities to support learning about inclusive curriculum development</a:t>
            </a:r>
            <a:endParaRPr sz="1300">
              <a:solidFill>
                <a:schemeClr val="dk1"/>
              </a:solidFill>
              <a:latin typeface="Calibri"/>
              <a:ea typeface="Calibri"/>
              <a:cs typeface="Calibri"/>
              <a:sym typeface="Calibri"/>
            </a:endParaRPr>
          </a:p>
        </p:txBody>
      </p:sp>
      <p:sp>
        <p:nvSpPr>
          <p:cNvPr id="379" name="Google Shape;379;p51"/>
          <p:cNvSpPr txBox="1"/>
          <p:nvPr/>
        </p:nvSpPr>
        <p:spPr>
          <a:xfrm>
            <a:off x="4349325" y="5269450"/>
            <a:ext cx="1941900" cy="117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rgbClr val="1F1F1F"/>
                </a:solidFill>
                <a:highlight>
                  <a:srgbClr val="FFFFFF"/>
                </a:highlight>
                <a:latin typeface="Roboto"/>
                <a:ea typeface="Roboto"/>
                <a:cs typeface="Roboto"/>
                <a:sym typeface="Roboto"/>
              </a:rPr>
              <a:t>Professional learning opportunities to support learning about different pedagogical strategies to support students with disabilities</a:t>
            </a:r>
            <a:endParaRPr sz="1300">
              <a:solidFill>
                <a:schemeClr val="dk1"/>
              </a:solidFill>
              <a:latin typeface="Calibri"/>
              <a:ea typeface="Calibri"/>
              <a:cs typeface="Calibri"/>
              <a:sym typeface="Calibri"/>
            </a:endParaRPr>
          </a:p>
        </p:txBody>
      </p:sp>
      <p:sp>
        <p:nvSpPr>
          <p:cNvPr id="380" name="Google Shape;380;p51"/>
          <p:cNvSpPr txBox="1"/>
          <p:nvPr/>
        </p:nvSpPr>
        <p:spPr>
          <a:xfrm>
            <a:off x="6429000" y="5260450"/>
            <a:ext cx="1740300" cy="1386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rgbClr val="1F1F1F"/>
                </a:solidFill>
                <a:highlight>
                  <a:srgbClr val="FFFFFF"/>
                </a:highlight>
                <a:latin typeface="Roboto"/>
                <a:ea typeface="Roboto"/>
                <a:cs typeface="Roboto"/>
                <a:sym typeface="Roboto"/>
              </a:rPr>
              <a:t>Professional learning opportunities to support growth as an anti-ableist educator</a:t>
            </a:r>
            <a:endParaRPr sz="1300">
              <a:solidFill>
                <a:schemeClr val="dk1"/>
              </a:solidFill>
              <a:latin typeface="Calibri"/>
              <a:ea typeface="Calibri"/>
              <a:cs typeface="Calibri"/>
              <a:sym typeface="Calibri"/>
            </a:endParaRPr>
          </a:p>
        </p:txBody>
      </p:sp>
      <p:sp>
        <p:nvSpPr>
          <p:cNvPr id="381" name="Google Shape;381;p51"/>
          <p:cNvSpPr txBox="1"/>
          <p:nvPr/>
        </p:nvSpPr>
        <p:spPr>
          <a:xfrm>
            <a:off x="8307075" y="5248150"/>
            <a:ext cx="2175300" cy="12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chemeClr val="dk1"/>
                </a:solidFill>
                <a:highlight>
                  <a:srgbClr val="FFFFFF"/>
                </a:highlight>
              </a:rPr>
              <a:t>Professional learning opportunities to support growth in using accessible</a:t>
            </a:r>
            <a:endParaRPr sz="1300">
              <a:solidFill>
                <a:schemeClr val="dk1"/>
              </a:solidFill>
              <a:highlight>
                <a:srgbClr val="FFFFFF"/>
              </a:highlight>
            </a:endParaRPr>
          </a:p>
          <a:p>
            <a:pPr marL="0" lvl="0" indent="0" algn="l" rtl="0">
              <a:spcBef>
                <a:spcPts val="0"/>
              </a:spcBef>
              <a:spcAft>
                <a:spcPts val="0"/>
              </a:spcAft>
              <a:buNone/>
            </a:pPr>
            <a:r>
              <a:rPr lang="en-US" sz="1300">
                <a:solidFill>
                  <a:schemeClr val="dk1"/>
                </a:solidFill>
                <a:highlight>
                  <a:srgbClr val="FFFFFF"/>
                </a:highlight>
              </a:rPr>
              <a:t>multimedia/technological tools to enhance learning for students with disabilities</a:t>
            </a:r>
            <a:endParaRPr sz="2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2"/>
          <p:cNvSpPr txBox="1">
            <a:spLocks noGrp="1"/>
          </p:cNvSpPr>
          <p:nvPr>
            <p:ph type="title"/>
          </p:nvPr>
        </p:nvSpPr>
        <p:spPr>
          <a:xfrm>
            <a:off x="954275" y="127750"/>
            <a:ext cx="10055100" cy="768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900">
                <a:latin typeface="Montserrat"/>
                <a:ea typeface="Montserrat"/>
                <a:cs typeface="Montserrat"/>
                <a:sym typeface="Montserrat"/>
              </a:rPr>
              <a:t>Comments on Promising Practices </a:t>
            </a:r>
            <a:r>
              <a:rPr lang="en-US">
                <a:latin typeface="Montserrat"/>
                <a:ea typeface="Montserrat"/>
                <a:cs typeface="Montserrat"/>
                <a:sym typeface="Montserrat"/>
              </a:rPr>
              <a:t> </a:t>
            </a:r>
            <a:endParaRPr>
              <a:latin typeface="Montserrat"/>
              <a:ea typeface="Montserrat"/>
              <a:cs typeface="Montserrat"/>
              <a:sym typeface="Montserrat"/>
            </a:endParaRPr>
          </a:p>
        </p:txBody>
      </p:sp>
      <p:sp>
        <p:nvSpPr>
          <p:cNvPr id="388" name="Google Shape;388;p52"/>
          <p:cNvSpPr txBox="1">
            <a:spLocks noGrp="1"/>
          </p:cNvSpPr>
          <p:nvPr>
            <p:ph type="body" idx="1"/>
          </p:nvPr>
        </p:nvSpPr>
        <p:spPr>
          <a:xfrm>
            <a:off x="516825" y="993925"/>
            <a:ext cx="11151600" cy="6182100"/>
          </a:xfrm>
          <a:prstGeom prst="rect">
            <a:avLst/>
          </a:prstGeom>
        </p:spPr>
        <p:txBody>
          <a:bodyPr spcFirstLastPara="1" wrap="square" lIns="91425" tIns="45700" rIns="91425" bIns="45700" anchor="t" anchorCtr="0">
            <a:normAutofit fontScale="40000" lnSpcReduction="20000"/>
          </a:bodyPr>
          <a:lstStyle/>
          <a:p>
            <a:pPr marL="0" lvl="0" indent="0" algn="l" rtl="0">
              <a:lnSpc>
                <a:spcPct val="115000"/>
              </a:lnSpc>
              <a:spcBef>
                <a:spcPts val="0"/>
              </a:spcBef>
              <a:spcAft>
                <a:spcPts val="0"/>
              </a:spcAft>
              <a:buNone/>
            </a:pPr>
            <a:r>
              <a:rPr lang="en-US" sz="4781" b="1">
                <a:solidFill>
                  <a:srgbClr val="980000"/>
                </a:solidFill>
                <a:latin typeface="Arial"/>
                <a:ea typeface="Arial"/>
                <a:cs typeface="Arial"/>
                <a:sym typeface="Arial"/>
              </a:rPr>
              <a:t>Budget and Finances</a:t>
            </a:r>
            <a:endParaRPr sz="4781" b="1">
              <a:solidFill>
                <a:srgbClr val="980000"/>
              </a:solidFill>
              <a:latin typeface="Arial"/>
              <a:ea typeface="Arial"/>
              <a:cs typeface="Arial"/>
              <a:sym typeface="Arial"/>
            </a:endParaRPr>
          </a:p>
          <a:p>
            <a:pPr marL="457200" lvl="0" indent="-350052" algn="l" rtl="0">
              <a:lnSpc>
                <a:spcPct val="115000"/>
              </a:lnSpc>
              <a:spcBef>
                <a:spcPts val="0"/>
              </a:spcBef>
              <a:spcAft>
                <a:spcPts val="0"/>
              </a:spcAft>
              <a:buClr>
                <a:srgbClr val="222222"/>
              </a:buClr>
              <a:buSzPct val="100000"/>
              <a:buFont typeface="Arial"/>
              <a:buChar char="•"/>
            </a:pPr>
            <a:r>
              <a:rPr lang="en-US" sz="4781">
                <a:solidFill>
                  <a:srgbClr val="222222"/>
                </a:solidFill>
                <a:latin typeface="Arial"/>
                <a:ea typeface="Arial"/>
                <a:cs typeface="Arial"/>
                <a:sym typeface="Arial"/>
              </a:rPr>
              <a:t>If you want a partnership to happen at the LEA, you need to have a</a:t>
            </a:r>
            <a:r>
              <a:rPr lang="en-US" sz="4781" b="1">
                <a:solidFill>
                  <a:srgbClr val="222222"/>
                </a:solidFill>
                <a:latin typeface="Arial"/>
                <a:ea typeface="Arial"/>
                <a:cs typeface="Arial"/>
                <a:sym typeface="Arial"/>
              </a:rPr>
              <a:t> budget </a:t>
            </a:r>
            <a:r>
              <a:rPr lang="en-US" sz="4781">
                <a:solidFill>
                  <a:srgbClr val="222222"/>
                </a:solidFill>
                <a:latin typeface="Arial"/>
                <a:ea typeface="Arial"/>
                <a:cs typeface="Arial"/>
                <a:sym typeface="Arial"/>
              </a:rPr>
              <a:t>that supports a funded position that is focused on partnerships.</a:t>
            </a:r>
            <a:endParaRPr sz="4781">
              <a:solidFill>
                <a:srgbClr val="222222"/>
              </a:solidFill>
              <a:latin typeface="Arial"/>
              <a:ea typeface="Arial"/>
              <a:cs typeface="Arial"/>
              <a:sym typeface="Arial"/>
            </a:endParaRPr>
          </a:p>
          <a:p>
            <a:pPr marL="0" lvl="0" indent="0" algn="l" rtl="0">
              <a:lnSpc>
                <a:spcPct val="115000"/>
              </a:lnSpc>
              <a:spcBef>
                <a:spcPts val="0"/>
              </a:spcBef>
              <a:spcAft>
                <a:spcPts val="0"/>
              </a:spcAft>
              <a:buNone/>
            </a:pPr>
            <a:r>
              <a:rPr lang="en-US" sz="4781" b="1">
                <a:solidFill>
                  <a:srgbClr val="980000"/>
                </a:solidFill>
                <a:latin typeface="Arial"/>
                <a:ea typeface="Arial"/>
                <a:cs typeface="Arial"/>
                <a:sym typeface="Arial"/>
              </a:rPr>
              <a:t>Shared Goals and Collaboration</a:t>
            </a:r>
            <a:endParaRPr sz="4781" b="1">
              <a:solidFill>
                <a:srgbClr val="980000"/>
              </a:solidFill>
              <a:latin typeface="Arial"/>
              <a:ea typeface="Arial"/>
              <a:cs typeface="Arial"/>
              <a:sym typeface="Arial"/>
            </a:endParaRPr>
          </a:p>
          <a:p>
            <a:pPr marL="457200" lvl="0" indent="-350052" algn="l" rtl="0">
              <a:lnSpc>
                <a:spcPct val="115000"/>
              </a:lnSpc>
              <a:spcBef>
                <a:spcPts val="0"/>
              </a:spcBef>
              <a:spcAft>
                <a:spcPts val="0"/>
              </a:spcAft>
              <a:buClr>
                <a:srgbClr val="222222"/>
              </a:buClr>
              <a:buSzPct val="100000"/>
              <a:buChar char="•"/>
            </a:pPr>
            <a:r>
              <a:rPr lang="en-US" sz="4781">
                <a:solidFill>
                  <a:srgbClr val="222222"/>
                </a:solidFill>
                <a:latin typeface="Arial"/>
                <a:ea typeface="Arial"/>
                <a:cs typeface="Arial"/>
                <a:sym typeface="Arial"/>
              </a:rPr>
              <a:t>It's important to come to </a:t>
            </a:r>
            <a:r>
              <a:rPr lang="en-US" sz="4781" b="1">
                <a:solidFill>
                  <a:srgbClr val="222222"/>
                </a:solidFill>
                <a:latin typeface="Arial"/>
                <a:ea typeface="Arial"/>
                <a:cs typeface="Arial"/>
                <a:sym typeface="Arial"/>
              </a:rPr>
              <a:t>common goals and shared values </a:t>
            </a:r>
            <a:r>
              <a:rPr lang="en-US" sz="4781">
                <a:solidFill>
                  <a:srgbClr val="222222"/>
                </a:solidFill>
                <a:latin typeface="Arial"/>
                <a:ea typeface="Arial"/>
                <a:cs typeface="Arial"/>
                <a:sym typeface="Arial"/>
              </a:rPr>
              <a:t>when working together so that when there are challenges that come up you can lean on a common value set to keep the work going.</a:t>
            </a:r>
            <a:endParaRPr sz="4781">
              <a:solidFill>
                <a:srgbClr val="222222"/>
              </a:solidFill>
              <a:latin typeface="Arial"/>
              <a:ea typeface="Arial"/>
              <a:cs typeface="Arial"/>
              <a:sym typeface="Arial"/>
            </a:endParaRPr>
          </a:p>
          <a:p>
            <a:pPr marL="457200" lvl="0" indent="-350052" algn="l" rtl="0">
              <a:lnSpc>
                <a:spcPct val="115000"/>
              </a:lnSpc>
              <a:spcBef>
                <a:spcPts val="0"/>
              </a:spcBef>
              <a:spcAft>
                <a:spcPts val="0"/>
              </a:spcAft>
              <a:buClr>
                <a:srgbClr val="222222"/>
              </a:buClr>
              <a:buSzPct val="100000"/>
              <a:buFont typeface="Arial"/>
              <a:buChar char="•"/>
            </a:pPr>
            <a:r>
              <a:rPr lang="en-US" sz="4781" b="1">
                <a:solidFill>
                  <a:srgbClr val="222222"/>
                </a:solidFill>
                <a:latin typeface="Arial"/>
                <a:ea typeface="Arial"/>
                <a:cs typeface="Arial"/>
                <a:sym typeface="Arial"/>
              </a:rPr>
              <a:t>We collaborate with an LEA to provide professional development on co-teaching</a:t>
            </a:r>
            <a:r>
              <a:rPr lang="en-US" sz="4781">
                <a:solidFill>
                  <a:srgbClr val="222222"/>
                </a:solidFill>
                <a:latin typeface="Arial"/>
                <a:ea typeface="Arial"/>
                <a:cs typeface="Arial"/>
                <a:sym typeface="Arial"/>
              </a:rPr>
              <a:t>. This is our fifth year at this school site. We collect data on the progress (or not) that we are making. We have used this data for conference presentations and articles. This professional development is offered free of charge.</a:t>
            </a:r>
            <a:endParaRPr sz="4781">
              <a:solidFill>
                <a:srgbClr val="222222"/>
              </a:solidFill>
              <a:latin typeface="Arial"/>
              <a:ea typeface="Arial"/>
              <a:cs typeface="Arial"/>
              <a:sym typeface="Arial"/>
            </a:endParaRPr>
          </a:p>
          <a:p>
            <a:pPr marL="457200" lvl="0" indent="-350052" algn="l" rtl="0">
              <a:lnSpc>
                <a:spcPct val="115000"/>
              </a:lnSpc>
              <a:spcBef>
                <a:spcPts val="0"/>
              </a:spcBef>
              <a:spcAft>
                <a:spcPts val="0"/>
              </a:spcAft>
              <a:buClr>
                <a:srgbClr val="222222"/>
              </a:buClr>
              <a:buSzPct val="100000"/>
              <a:buFont typeface="Arial"/>
              <a:buChar char="•"/>
            </a:pPr>
            <a:r>
              <a:rPr lang="en-US" sz="4781" b="1">
                <a:solidFill>
                  <a:srgbClr val="222222"/>
                </a:solidFill>
                <a:latin typeface="Arial"/>
                <a:ea typeface="Arial"/>
                <a:cs typeface="Arial"/>
                <a:sym typeface="Arial"/>
              </a:rPr>
              <a:t>Regular meetings with stakeholders from both sides are essential</a:t>
            </a:r>
            <a:r>
              <a:rPr lang="en-US" sz="4781">
                <a:solidFill>
                  <a:srgbClr val="222222"/>
                </a:solidFill>
                <a:latin typeface="Arial"/>
                <a:ea typeface="Arial"/>
                <a:cs typeface="Arial"/>
                <a:sym typeface="Arial"/>
              </a:rPr>
              <a:t>. We have bi-weekly meetings between IHE and LEA and often have LEA staff teaching in our program.</a:t>
            </a:r>
            <a:endParaRPr sz="4781">
              <a:solidFill>
                <a:srgbClr val="222222"/>
              </a:solidFill>
              <a:latin typeface="Arial"/>
              <a:ea typeface="Arial"/>
              <a:cs typeface="Arial"/>
              <a:sym typeface="Arial"/>
            </a:endParaRPr>
          </a:p>
          <a:p>
            <a:pPr marL="457200" lvl="0" indent="-350052" algn="l" rtl="0">
              <a:lnSpc>
                <a:spcPct val="115000"/>
              </a:lnSpc>
              <a:spcBef>
                <a:spcPts val="0"/>
              </a:spcBef>
              <a:spcAft>
                <a:spcPts val="0"/>
              </a:spcAft>
              <a:buClr>
                <a:srgbClr val="222222"/>
              </a:buClr>
              <a:buSzPct val="100000"/>
              <a:buChar char="•"/>
            </a:pPr>
            <a:r>
              <a:rPr lang="en-US" sz="4781" b="1">
                <a:solidFill>
                  <a:srgbClr val="222222"/>
                </a:solidFill>
                <a:latin typeface="Arial"/>
                <a:ea typeface="Arial"/>
                <a:cs typeface="Arial"/>
                <a:sym typeface="Arial"/>
              </a:rPr>
              <a:t>Consistency, and an organized structure of communication is key</a:t>
            </a:r>
            <a:r>
              <a:rPr lang="en-US" sz="4781">
                <a:solidFill>
                  <a:srgbClr val="222222"/>
                </a:solidFill>
                <a:latin typeface="Arial"/>
                <a:ea typeface="Arial"/>
                <a:cs typeface="Arial"/>
                <a:sym typeface="Arial"/>
              </a:rPr>
              <a:t> to maintaining a partnership.</a:t>
            </a:r>
            <a:endParaRPr sz="4781">
              <a:solidFill>
                <a:srgbClr val="222222"/>
              </a:solidFill>
              <a:latin typeface="Arial"/>
              <a:ea typeface="Arial"/>
              <a:cs typeface="Arial"/>
              <a:sym typeface="Arial"/>
            </a:endParaRPr>
          </a:p>
          <a:p>
            <a:pPr marL="0" lvl="0" indent="0" algn="l" rtl="0">
              <a:lnSpc>
                <a:spcPct val="115000"/>
              </a:lnSpc>
              <a:spcBef>
                <a:spcPts val="0"/>
              </a:spcBef>
              <a:spcAft>
                <a:spcPts val="0"/>
              </a:spcAft>
              <a:buNone/>
            </a:pPr>
            <a:r>
              <a:rPr lang="en-US" sz="4781" b="1">
                <a:solidFill>
                  <a:srgbClr val="A7291E"/>
                </a:solidFill>
                <a:latin typeface="Arial"/>
                <a:ea typeface="Arial"/>
                <a:cs typeface="Arial"/>
                <a:sym typeface="Arial"/>
              </a:rPr>
              <a:t>Offering Opportunities to See Best Practices</a:t>
            </a:r>
            <a:endParaRPr sz="4781" b="1">
              <a:solidFill>
                <a:srgbClr val="A7291E"/>
              </a:solidFill>
              <a:latin typeface="Arial"/>
              <a:ea typeface="Arial"/>
              <a:cs typeface="Arial"/>
              <a:sym typeface="Arial"/>
            </a:endParaRPr>
          </a:p>
          <a:p>
            <a:pPr marL="457200" lvl="0" indent="-350052" algn="l" rtl="0">
              <a:lnSpc>
                <a:spcPct val="115000"/>
              </a:lnSpc>
              <a:spcBef>
                <a:spcPts val="0"/>
              </a:spcBef>
              <a:spcAft>
                <a:spcPts val="0"/>
              </a:spcAft>
              <a:buClr>
                <a:srgbClr val="222222"/>
              </a:buClr>
              <a:buSzPct val="100000"/>
              <a:buFont typeface="Arial"/>
              <a:buChar char="•"/>
            </a:pPr>
            <a:r>
              <a:rPr lang="en-US" sz="4781">
                <a:solidFill>
                  <a:srgbClr val="222222"/>
                </a:solidFill>
                <a:latin typeface="Arial"/>
                <a:ea typeface="Arial"/>
                <a:cs typeface="Arial"/>
                <a:sym typeface="Arial"/>
              </a:rPr>
              <a:t>For our EdSp MMSN, </a:t>
            </a:r>
            <a:r>
              <a:rPr lang="en-US" sz="4781" b="1">
                <a:solidFill>
                  <a:srgbClr val="222222"/>
                </a:solidFill>
                <a:latin typeface="Arial"/>
                <a:ea typeface="Arial"/>
                <a:cs typeface="Arial"/>
                <a:sym typeface="Arial"/>
              </a:rPr>
              <a:t>residents have a chance every other week to visit the classrooms and learn from the best ed specialists in the county in a wide range of contexts</a:t>
            </a:r>
            <a:r>
              <a:rPr lang="en-US" sz="4781">
                <a:solidFill>
                  <a:srgbClr val="222222"/>
                </a:solidFill>
                <a:latin typeface="Arial"/>
                <a:ea typeface="Arial"/>
                <a:cs typeface="Arial"/>
                <a:sym typeface="Arial"/>
              </a:rPr>
              <a:t>. Their fieldwork residency keeps them in one school, but that program gives them a view of best practices across contexts.</a:t>
            </a:r>
            <a:endParaRPr sz="4781">
              <a:solidFill>
                <a:srgbClr val="222222"/>
              </a:solidFill>
              <a:latin typeface="Arial"/>
              <a:ea typeface="Arial"/>
              <a:cs typeface="Arial"/>
              <a:sym typeface="Arial"/>
            </a:endParaRPr>
          </a:p>
          <a:p>
            <a:pPr marL="0" lvl="0" indent="0" algn="l" rtl="0">
              <a:lnSpc>
                <a:spcPct val="115000"/>
              </a:lnSpc>
              <a:spcBef>
                <a:spcPts val="0"/>
              </a:spcBef>
              <a:spcAft>
                <a:spcPts val="0"/>
              </a:spcAft>
              <a:buNone/>
            </a:pPr>
            <a:endParaRPr sz="4281">
              <a:solidFill>
                <a:srgbClr val="222222"/>
              </a:solidFill>
              <a:latin typeface="Arial"/>
              <a:ea typeface="Arial"/>
              <a:cs typeface="Arial"/>
              <a:sym typeface="Arial"/>
            </a:endParaRPr>
          </a:p>
          <a:p>
            <a:pPr marL="457200" lvl="0" indent="0" algn="l" rtl="0">
              <a:lnSpc>
                <a:spcPct val="115000"/>
              </a:lnSpc>
              <a:spcBef>
                <a:spcPts val="0"/>
              </a:spcBef>
              <a:spcAft>
                <a:spcPts val="0"/>
              </a:spcAft>
              <a:buNone/>
            </a:pPr>
            <a:endParaRPr sz="2050">
              <a:solidFill>
                <a:srgbClr val="222222"/>
              </a:solidFill>
              <a:latin typeface="Arial"/>
              <a:ea typeface="Arial"/>
              <a:cs typeface="Arial"/>
              <a:sym typeface="Arial"/>
            </a:endParaRPr>
          </a:p>
          <a:p>
            <a:pPr marL="0" lvl="0" indent="0" algn="l" rtl="0">
              <a:lnSpc>
                <a:spcPct val="115000"/>
              </a:lnSpc>
              <a:spcBef>
                <a:spcPts val="0"/>
              </a:spcBef>
              <a:spcAft>
                <a:spcPts val="0"/>
              </a:spcAft>
              <a:buNone/>
            </a:pPr>
            <a:endParaRPr sz="2050">
              <a:solidFill>
                <a:srgbClr val="222222"/>
              </a:solidFill>
              <a:latin typeface="Arial"/>
              <a:ea typeface="Arial"/>
              <a:cs typeface="Arial"/>
              <a:sym typeface="Arial"/>
            </a:endParaRPr>
          </a:p>
          <a:p>
            <a:pPr marL="0" lvl="0" indent="0" algn="l" rtl="0">
              <a:spcBef>
                <a:spcPts val="10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3"/>
          <p:cNvSpPr txBox="1">
            <a:spLocks noGrp="1"/>
          </p:cNvSpPr>
          <p:nvPr>
            <p:ph type="body" idx="1"/>
          </p:nvPr>
        </p:nvSpPr>
        <p:spPr>
          <a:xfrm>
            <a:off x="253150" y="1158200"/>
            <a:ext cx="4621500" cy="5332200"/>
          </a:xfrm>
          <a:prstGeom prst="rect">
            <a:avLst/>
          </a:prstGeom>
        </p:spPr>
        <p:txBody>
          <a:bodyPr spcFirstLastPara="1" wrap="square" lIns="91425" tIns="45700" rIns="91425" bIns="45700" anchor="t" anchorCtr="0">
            <a:normAutofit fontScale="85000" lnSpcReduction="10000"/>
          </a:bodyPr>
          <a:lstStyle/>
          <a:p>
            <a:pPr marL="0" lvl="0" indent="0" algn="l" rtl="0">
              <a:lnSpc>
                <a:spcPct val="100000"/>
              </a:lnSpc>
              <a:spcBef>
                <a:spcPts val="0"/>
              </a:spcBef>
              <a:spcAft>
                <a:spcPts val="0"/>
              </a:spcAft>
              <a:buClr>
                <a:schemeClr val="dk1"/>
              </a:buClr>
              <a:buSzPct val="36065"/>
              <a:buFont typeface="Arial"/>
              <a:buNone/>
            </a:pPr>
            <a:r>
              <a:rPr lang="en-US" sz="3050">
                <a:solidFill>
                  <a:srgbClr val="980000"/>
                </a:solidFill>
                <a:highlight>
                  <a:srgbClr val="FFFFFF"/>
                </a:highlight>
              </a:rPr>
              <a:t>What resonated with you about these preliminary results?</a:t>
            </a:r>
            <a:endParaRPr sz="3050">
              <a:solidFill>
                <a:srgbClr val="980000"/>
              </a:solidFill>
              <a:highlight>
                <a:srgbClr val="FFFFFF"/>
              </a:highlight>
            </a:endParaRPr>
          </a:p>
          <a:p>
            <a:pPr marL="0" lvl="0" indent="0" algn="l" rtl="0">
              <a:spcBef>
                <a:spcPts val="1000"/>
              </a:spcBef>
              <a:spcAft>
                <a:spcPts val="0"/>
              </a:spcAft>
              <a:buNone/>
            </a:pPr>
            <a:endParaRPr sz="3085"/>
          </a:p>
          <a:p>
            <a:pPr marL="0" lvl="0" indent="0" algn="l" rtl="0">
              <a:spcBef>
                <a:spcPts val="1000"/>
              </a:spcBef>
              <a:spcAft>
                <a:spcPts val="0"/>
              </a:spcAft>
              <a:buNone/>
            </a:pPr>
            <a:r>
              <a:rPr lang="en-US" sz="3085">
                <a:solidFill>
                  <a:srgbClr val="980000"/>
                </a:solidFill>
              </a:rPr>
              <a:t>What policy recommendations or changes do you have that would support more inclusive or disability equity and justice-minded programs? </a:t>
            </a:r>
            <a:endParaRPr sz="3085">
              <a:solidFill>
                <a:srgbClr val="980000"/>
              </a:solidFill>
            </a:endParaRPr>
          </a:p>
          <a:p>
            <a:pPr marL="0" lvl="0" indent="0" algn="l" rtl="0">
              <a:spcBef>
                <a:spcPts val="1000"/>
              </a:spcBef>
              <a:spcAft>
                <a:spcPts val="0"/>
              </a:spcAft>
              <a:buNone/>
            </a:pPr>
            <a:endParaRPr sz="3085"/>
          </a:p>
          <a:p>
            <a:pPr marL="0" lvl="0" indent="0" algn="l" rtl="0">
              <a:spcBef>
                <a:spcPts val="1000"/>
              </a:spcBef>
              <a:spcAft>
                <a:spcPts val="0"/>
              </a:spcAft>
              <a:buNone/>
            </a:pPr>
            <a:r>
              <a:rPr lang="en-US" sz="3085">
                <a:solidFill>
                  <a:srgbClr val="980000"/>
                </a:solidFill>
              </a:rPr>
              <a:t>What is the role of teacher residencies in ensuring the recruitment and retention of a diverse teacher workforce that is prepared to teach all students? </a:t>
            </a:r>
            <a:endParaRPr sz="3085">
              <a:solidFill>
                <a:srgbClr val="980000"/>
              </a:solidFill>
            </a:endParaRPr>
          </a:p>
        </p:txBody>
      </p:sp>
      <p:sp>
        <p:nvSpPr>
          <p:cNvPr id="395" name="Google Shape;395;p53"/>
          <p:cNvSpPr txBox="1">
            <a:spLocks noGrp="1"/>
          </p:cNvSpPr>
          <p:nvPr>
            <p:ph type="title"/>
          </p:nvPr>
        </p:nvSpPr>
        <p:spPr>
          <a:xfrm>
            <a:off x="838200" y="0"/>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b="1">
                <a:latin typeface="Montserrat"/>
                <a:ea typeface="Montserrat"/>
                <a:cs typeface="Montserrat"/>
                <a:sym typeface="Montserrat"/>
              </a:rPr>
              <a:t>Call to Action</a:t>
            </a:r>
            <a:endParaRPr b="1">
              <a:latin typeface="Montserrat"/>
              <a:ea typeface="Montserrat"/>
              <a:cs typeface="Montserrat"/>
              <a:sym typeface="Montserrat"/>
            </a:endParaRPr>
          </a:p>
        </p:txBody>
      </p:sp>
      <p:sp>
        <p:nvSpPr>
          <p:cNvPr id="396" name="Google Shape;396;p53"/>
          <p:cNvSpPr txBox="1"/>
          <p:nvPr/>
        </p:nvSpPr>
        <p:spPr>
          <a:xfrm>
            <a:off x="5844200" y="5117325"/>
            <a:ext cx="5509500" cy="538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b="1"/>
              <a:t>https://www.menti.com/algb547atczx</a:t>
            </a:r>
            <a:endParaRPr sz="2300" b="1"/>
          </a:p>
        </p:txBody>
      </p:sp>
      <p:pic>
        <p:nvPicPr>
          <p:cNvPr id="397" name="Google Shape;397;p53"/>
          <p:cNvPicPr preferRelativeResize="0"/>
          <p:nvPr/>
        </p:nvPicPr>
        <p:blipFill>
          <a:blip r:embed="rId3">
            <a:alphaModFix/>
          </a:blip>
          <a:stretch>
            <a:fillRect/>
          </a:stretch>
        </p:blipFill>
        <p:spPr>
          <a:xfrm>
            <a:off x="6622700" y="1229750"/>
            <a:ext cx="3952499" cy="36954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4"/>
          <p:cNvSpPr txBox="1">
            <a:spLocks noGrp="1"/>
          </p:cNvSpPr>
          <p:nvPr>
            <p:ph type="body" idx="1"/>
          </p:nvPr>
        </p:nvSpPr>
        <p:spPr>
          <a:xfrm>
            <a:off x="3751375" y="405500"/>
            <a:ext cx="4482900" cy="806700"/>
          </a:xfrm>
          <a:prstGeom prst="rect">
            <a:avLst/>
          </a:prstGeom>
        </p:spPr>
        <p:txBody>
          <a:bodyPr spcFirstLastPara="1" wrap="square" lIns="91425" tIns="45700" rIns="91425" bIns="45700" anchor="ctr" anchorCtr="0">
            <a:normAutofit/>
          </a:bodyPr>
          <a:lstStyle/>
          <a:p>
            <a:pPr marL="0" lvl="0" indent="0" algn="l" rtl="0">
              <a:spcBef>
                <a:spcPts val="1000"/>
              </a:spcBef>
              <a:spcAft>
                <a:spcPts val="0"/>
              </a:spcAft>
              <a:buNone/>
            </a:pPr>
            <a:r>
              <a:rPr lang="en-US" b="1">
                <a:latin typeface="Montserrat"/>
                <a:ea typeface="Montserrat"/>
                <a:cs typeface="Montserrat"/>
                <a:sym typeface="Montserrat"/>
              </a:rPr>
              <a:t>Implications for Policy </a:t>
            </a:r>
            <a:endParaRPr b="1">
              <a:latin typeface="Montserrat"/>
              <a:ea typeface="Montserrat"/>
              <a:cs typeface="Montserrat"/>
              <a:sym typeface="Montserrat"/>
            </a:endParaRPr>
          </a:p>
        </p:txBody>
      </p:sp>
      <p:sp>
        <p:nvSpPr>
          <p:cNvPr id="404" name="Google Shape;404;p54"/>
          <p:cNvSpPr txBox="1"/>
          <p:nvPr/>
        </p:nvSpPr>
        <p:spPr>
          <a:xfrm>
            <a:off x="756775" y="1212200"/>
            <a:ext cx="10472100" cy="5041500"/>
          </a:xfrm>
          <a:prstGeom prst="rect">
            <a:avLst/>
          </a:prstGeom>
          <a:noFill/>
          <a:ln>
            <a:noFill/>
          </a:ln>
        </p:spPr>
        <p:txBody>
          <a:bodyPr spcFirstLastPara="1" wrap="square" lIns="91425" tIns="91425" rIns="91425" bIns="91425" anchor="t" anchorCtr="0">
            <a:noAutofit/>
          </a:bodyPr>
          <a:lstStyle/>
          <a:p>
            <a:pPr marL="457200" lvl="0" indent="-387350" algn="l" rtl="0">
              <a:spcBef>
                <a:spcPts val="100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Funding for cross collaboration, site visits, and demonstration sites </a:t>
            </a:r>
            <a:endParaRPr sz="2500">
              <a:solidFill>
                <a:schemeClr val="dk1"/>
              </a:solidFill>
              <a:latin typeface="Calibri"/>
              <a:ea typeface="Calibri"/>
              <a:cs typeface="Calibri"/>
              <a:sym typeface="Calibri"/>
            </a:endParaRPr>
          </a:p>
          <a:p>
            <a:pPr marL="457200" lvl="0" indent="-387350" algn="l" rtl="0">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Structural support from CDE on inclusive strategies for low incidence populations is needed. </a:t>
            </a:r>
            <a:endParaRPr sz="2500">
              <a:solidFill>
                <a:schemeClr val="dk1"/>
              </a:solidFill>
              <a:latin typeface="Calibri"/>
              <a:ea typeface="Calibri"/>
              <a:cs typeface="Calibri"/>
              <a:sym typeface="Calibri"/>
            </a:endParaRPr>
          </a:p>
          <a:p>
            <a:pPr marL="914400" lvl="1" indent="-387350" algn="l" rtl="0">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For example, personnel prep programs constantly respond to legislative mandates but do not have access to the same supports given to high incidence programs.</a:t>
            </a:r>
            <a:endParaRPr sz="2500">
              <a:solidFill>
                <a:schemeClr val="dk1"/>
              </a:solidFill>
              <a:latin typeface="Calibri"/>
              <a:ea typeface="Calibri"/>
              <a:cs typeface="Calibri"/>
              <a:sym typeface="Calibri"/>
            </a:endParaRPr>
          </a:p>
          <a:p>
            <a:pPr marL="457200" lvl="0" indent="-387350" algn="l" rtl="0">
              <a:lnSpc>
                <a:spcPct val="9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TA around designing and implementing residency must focus on inclusive practices and teaching all students–”special education residencies” should not be siloed </a:t>
            </a:r>
            <a:endParaRPr sz="2500">
              <a:solidFill>
                <a:schemeClr val="dk1"/>
              </a:solidFill>
              <a:latin typeface="Calibri"/>
              <a:ea typeface="Calibri"/>
              <a:cs typeface="Calibri"/>
              <a:sym typeface="Calibri"/>
            </a:endParaRPr>
          </a:p>
          <a:p>
            <a:pPr marL="457200" lvl="0" indent="-387350" algn="l" rtl="0">
              <a:lnSpc>
                <a:spcPct val="9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Incentives for designing and implementing inclusive pathways </a:t>
            </a:r>
            <a:endParaRPr sz="2500">
              <a:solidFill>
                <a:schemeClr val="dk1"/>
              </a:solidFill>
              <a:latin typeface="Calibri"/>
              <a:ea typeface="Calibri"/>
              <a:cs typeface="Calibri"/>
              <a:sym typeface="Calibri"/>
            </a:endParaRPr>
          </a:p>
          <a:p>
            <a:pPr marL="457200" lvl="0" indent="-387350" algn="l" rtl="0">
              <a:lnSpc>
                <a:spcPct val="9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Development and Implementation of Sustainable Paid Teacher Residency Models </a:t>
            </a:r>
            <a:endParaRPr sz="2500">
              <a:solidFill>
                <a:schemeClr val="dk1"/>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408"/>
        <p:cNvGrpSpPr/>
        <p:nvPr/>
      </p:nvGrpSpPr>
      <p:grpSpPr>
        <a:xfrm>
          <a:off x="0" y="0"/>
          <a:ext cx="0" cy="0"/>
          <a:chOff x="0" y="0"/>
          <a:chExt cx="0" cy="0"/>
        </a:xfrm>
      </p:grpSpPr>
      <p:sp>
        <p:nvSpPr>
          <p:cNvPr id="409" name="Google Shape;409;p55"/>
          <p:cNvSpPr txBox="1">
            <a:spLocks noGrp="1"/>
          </p:cNvSpPr>
          <p:nvPr>
            <p:ph type="sldNum" idx="12"/>
          </p:nvPr>
        </p:nvSpPr>
        <p:spPr>
          <a:xfrm>
            <a:off x="15062147" y="8290163"/>
            <a:ext cx="975600" cy="6996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US"/>
              <a:t>28</a:t>
            </a:fld>
            <a:endParaRPr/>
          </a:p>
        </p:txBody>
      </p:sp>
      <p:sp>
        <p:nvSpPr>
          <p:cNvPr id="410" name="Google Shape;410;p55"/>
          <p:cNvSpPr txBox="1">
            <a:spLocks noGrp="1"/>
          </p:cNvSpPr>
          <p:nvPr>
            <p:ph type="title"/>
          </p:nvPr>
        </p:nvSpPr>
        <p:spPr>
          <a:xfrm>
            <a:off x="408800" y="2365525"/>
            <a:ext cx="11202300" cy="11910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2700"/>
              <a:buNone/>
            </a:pPr>
            <a:r>
              <a:rPr lang="en-US" sz="3100" b="1">
                <a:latin typeface="Montserrat"/>
                <a:ea typeface="Montserrat"/>
                <a:cs typeface="Montserrat"/>
                <a:sym typeface="Montserrat"/>
              </a:rPr>
              <a:t>How can Educator Preparation Programs partner with LEAs &amp; Districts to develop sustainable financial models for supporting residents for programs that center equity and access?</a:t>
            </a:r>
            <a:endParaRPr sz="3100" b="1">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6"/>
          <p:cNvSpPr/>
          <p:nvPr/>
        </p:nvSpPr>
        <p:spPr>
          <a:xfrm>
            <a:off x="-136600" y="583138"/>
            <a:ext cx="11865600" cy="763500"/>
          </a:xfrm>
          <a:prstGeom prst="rect">
            <a:avLst/>
          </a:prstGeom>
          <a:solidFill>
            <a:srgbClr val="EAEA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6" name="Google Shape;416;p56"/>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SzPts val="1200"/>
              <a:buNone/>
            </a:pPr>
            <a:r>
              <a:rPr lang="en-US" sz="2600" b="1">
                <a:solidFill>
                  <a:srgbClr val="A21F2D"/>
                </a:solidFill>
                <a:latin typeface="Montserrat"/>
                <a:ea typeface="Montserrat"/>
                <a:cs typeface="Montserrat"/>
                <a:sym typeface="Montserrat"/>
              </a:rPr>
              <a:t>Strategic Staffing: Supports</a:t>
            </a:r>
            <a:r>
              <a:rPr lang="en-US" sz="2600">
                <a:solidFill>
                  <a:srgbClr val="A21F2D"/>
                </a:solidFill>
                <a:latin typeface="Montserrat Medium"/>
                <a:ea typeface="Montserrat Medium"/>
                <a:cs typeface="Montserrat Medium"/>
                <a:sym typeface="Montserrat Medium"/>
              </a:rPr>
              <a:t>                    	                             </a:t>
            </a:r>
            <a:endParaRPr sz="1600">
              <a:solidFill>
                <a:srgbClr val="A21F2D"/>
              </a:solidFill>
              <a:latin typeface="Montserrat Medium"/>
              <a:ea typeface="Montserrat Medium"/>
              <a:cs typeface="Montserrat Medium"/>
              <a:sym typeface="Montserrat Medium"/>
            </a:endParaRPr>
          </a:p>
        </p:txBody>
      </p:sp>
      <p:sp>
        <p:nvSpPr>
          <p:cNvPr id="417" name="Google Shape;417;p56"/>
          <p:cNvSpPr txBox="1">
            <a:spLocks noGrp="1"/>
          </p:cNvSpPr>
          <p:nvPr>
            <p:ph type="body" idx="1"/>
          </p:nvPr>
        </p:nvSpPr>
        <p:spPr>
          <a:xfrm>
            <a:off x="63400" y="1346733"/>
            <a:ext cx="11665500" cy="4842900"/>
          </a:xfrm>
          <a:prstGeom prst="rect">
            <a:avLst/>
          </a:prstGeom>
        </p:spPr>
        <p:txBody>
          <a:bodyPr spcFirstLastPara="1" wrap="square" lIns="91425" tIns="45700" rIns="91425" bIns="45700" anchor="t" anchorCtr="0">
            <a:noAutofit/>
          </a:bodyPr>
          <a:lstStyle/>
          <a:p>
            <a:pPr marL="609600" lvl="0" indent="-438150" algn="l" rtl="0">
              <a:spcBef>
                <a:spcPts val="1000"/>
              </a:spcBef>
              <a:spcAft>
                <a:spcPts val="0"/>
              </a:spcAft>
              <a:buClr>
                <a:schemeClr val="dk1"/>
              </a:buClr>
              <a:buSzPts val="2100"/>
              <a:buFont typeface="Lora"/>
              <a:buChar char="•"/>
            </a:pPr>
            <a:r>
              <a:rPr lang="en-US" sz="2100">
                <a:solidFill>
                  <a:schemeClr val="dk1"/>
                </a:solidFill>
                <a:latin typeface="Lora"/>
                <a:ea typeface="Lora"/>
                <a:cs typeface="Lora"/>
                <a:sym typeface="Lora"/>
              </a:rPr>
              <a:t>The development of a robust, diverse and effective “grow your own” teacher pipeline</a:t>
            </a:r>
            <a:endParaRPr sz="2100">
              <a:solidFill>
                <a:schemeClr val="dk1"/>
              </a:solidFill>
              <a:latin typeface="Lora"/>
              <a:ea typeface="Lora"/>
              <a:cs typeface="Lora"/>
              <a:sym typeface="Lora"/>
            </a:endParaRPr>
          </a:p>
          <a:p>
            <a:pPr marL="609600" lvl="0" indent="-438150" algn="l" rtl="0">
              <a:spcBef>
                <a:spcPts val="1300"/>
              </a:spcBef>
              <a:spcAft>
                <a:spcPts val="0"/>
              </a:spcAft>
              <a:buClr>
                <a:schemeClr val="dk1"/>
              </a:buClr>
              <a:buSzPts val="2100"/>
              <a:buFont typeface="Lora"/>
              <a:buChar char="•"/>
            </a:pPr>
            <a:r>
              <a:rPr lang="en-US" sz="2100">
                <a:solidFill>
                  <a:schemeClr val="dk1"/>
                </a:solidFill>
                <a:latin typeface="Lora"/>
                <a:ea typeface="Lora"/>
                <a:cs typeface="Lora"/>
                <a:sym typeface="Lora"/>
              </a:rPr>
              <a:t>Ensuring new teachers are well prepared for Day 1 of teaching</a:t>
            </a:r>
            <a:endParaRPr sz="2100">
              <a:solidFill>
                <a:schemeClr val="dk1"/>
              </a:solidFill>
              <a:latin typeface="Lora"/>
              <a:ea typeface="Lora"/>
              <a:cs typeface="Lora"/>
              <a:sym typeface="Lora"/>
            </a:endParaRPr>
          </a:p>
          <a:p>
            <a:pPr marL="609600" lvl="0" indent="-438150" algn="l" rtl="0">
              <a:spcBef>
                <a:spcPts val="1300"/>
              </a:spcBef>
              <a:spcAft>
                <a:spcPts val="0"/>
              </a:spcAft>
              <a:buClr>
                <a:schemeClr val="dk1"/>
              </a:buClr>
              <a:buSzPts val="2100"/>
              <a:buFont typeface="Lora"/>
              <a:buChar char="•"/>
            </a:pPr>
            <a:r>
              <a:rPr lang="en-US" sz="2100">
                <a:solidFill>
                  <a:schemeClr val="dk1"/>
                </a:solidFill>
                <a:latin typeface="Lora"/>
                <a:ea typeface="Lora"/>
                <a:cs typeface="Lora"/>
                <a:sym typeface="Lora"/>
              </a:rPr>
              <a:t>Efforts to retain new and veteran educators by creating opportunities to develop and advance in the roles of teacher, mentor and scholar</a:t>
            </a:r>
            <a:endParaRPr sz="2100">
              <a:solidFill>
                <a:schemeClr val="dk1"/>
              </a:solidFill>
              <a:latin typeface="Lora"/>
              <a:ea typeface="Lora"/>
              <a:cs typeface="Lora"/>
              <a:sym typeface="Lora"/>
            </a:endParaRPr>
          </a:p>
          <a:p>
            <a:pPr marL="609600" lvl="0" indent="-438150" algn="l" rtl="0">
              <a:spcBef>
                <a:spcPts val="1300"/>
              </a:spcBef>
              <a:spcAft>
                <a:spcPts val="0"/>
              </a:spcAft>
              <a:buClr>
                <a:schemeClr val="dk1"/>
              </a:buClr>
              <a:buSzPts val="2100"/>
              <a:buFont typeface="Lora"/>
              <a:buChar char="•"/>
            </a:pPr>
            <a:r>
              <a:rPr lang="en-US" sz="2100">
                <a:solidFill>
                  <a:schemeClr val="dk1"/>
                </a:solidFill>
                <a:latin typeface="Lora"/>
                <a:ea typeface="Lora"/>
                <a:cs typeface="Lora"/>
                <a:sym typeface="Lora"/>
              </a:rPr>
              <a:t>mutually beneficial, reciprocal partnerships between LEAs and EPPs </a:t>
            </a:r>
            <a:endParaRPr sz="2100">
              <a:solidFill>
                <a:schemeClr val="dk1"/>
              </a:solidFill>
              <a:latin typeface="Lora"/>
              <a:ea typeface="Lora"/>
              <a:cs typeface="Lora"/>
              <a:sym typeface="Lora"/>
            </a:endParaRPr>
          </a:p>
          <a:p>
            <a:pPr marL="0" lvl="0" indent="0" algn="l" rtl="0">
              <a:spcBef>
                <a:spcPts val="1300"/>
              </a:spcBef>
              <a:spcAft>
                <a:spcPts val="0"/>
              </a:spcAft>
              <a:buNone/>
            </a:pPr>
            <a:endParaRPr sz="2100">
              <a:solidFill>
                <a:schemeClr val="dk1"/>
              </a:solidFill>
              <a:latin typeface="Lora"/>
              <a:ea typeface="Lora"/>
              <a:cs typeface="Lora"/>
              <a:sym typeface="Lora"/>
            </a:endParaRPr>
          </a:p>
          <a:p>
            <a:pPr marL="0" lvl="0" indent="0" algn="l" rtl="0">
              <a:spcBef>
                <a:spcPts val="1000"/>
              </a:spcBef>
              <a:spcAft>
                <a:spcPts val="0"/>
              </a:spcAft>
              <a:buNone/>
            </a:pPr>
            <a:r>
              <a:rPr lang="en-US" b="1" i="1">
                <a:solidFill>
                  <a:schemeClr val="dk1"/>
                </a:solidFill>
                <a:latin typeface="Lora"/>
                <a:ea typeface="Lora"/>
                <a:cs typeface="Lora"/>
                <a:sym typeface="Lora"/>
              </a:rPr>
              <a:t>***This is accomplished with no additional cost to the district, since roles are funded by reallocating existing dollars.***</a:t>
            </a:r>
            <a:endParaRPr sz="2000" b="1">
              <a:solidFill>
                <a:schemeClr val="dk1"/>
              </a:solidFill>
              <a:latin typeface="Lora"/>
              <a:ea typeface="Lora"/>
              <a:cs typeface="Lora"/>
              <a:sym typeface="Lora"/>
            </a:endParaRPr>
          </a:p>
          <a:p>
            <a:pPr marL="1219200" lvl="0" indent="0" algn="l" rtl="0">
              <a:spcBef>
                <a:spcPts val="1000"/>
              </a:spcBef>
              <a:spcAft>
                <a:spcPts val="0"/>
              </a:spcAft>
              <a:buNone/>
            </a:pPr>
            <a:endParaRPr sz="2300">
              <a:solidFill>
                <a:schemeClr val="dk1"/>
              </a:solidFill>
              <a:latin typeface="Lora"/>
              <a:ea typeface="Lora"/>
              <a:cs typeface="Lora"/>
              <a:sym typeface="Lora"/>
            </a:endParaRPr>
          </a:p>
        </p:txBody>
      </p:sp>
      <p:sp>
        <p:nvSpPr>
          <p:cNvPr id="418" name="Google Shape;418;p56"/>
          <p:cNvSpPr/>
          <p:nvPr/>
        </p:nvSpPr>
        <p:spPr>
          <a:xfrm>
            <a:off x="-136600" y="6131471"/>
            <a:ext cx="12465300" cy="763500"/>
          </a:xfrm>
          <a:prstGeom prst="rect">
            <a:avLst/>
          </a:prstGeom>
          <a:solidFill>
            <a:srgbClr val="A21F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419" name="Google Shape;419;p56"/>
          <p:cNvPicPr preferRelativeResize="0"/>
          <p:nvPr/>
        </p:nvPicPr>
        <p:blipFill rotWithShape="1">
          <a:blip r:embed="rId3">
            <a:alphaModFix/>
          </a:blip>
          <a:srcRect l="19624" t="22262" r="18232" b="17175"/>
          <a:stretch/>
        </p:blipFill>
        <p:spPr>
          <a:xfrm>
            <a:off x="10676967" y="6189338"/>
            <a:ext cx="1279572" cy="6235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ctrTitle"/>
          </p:nvPr>
        </p:nvSpPr>
        <p:spPr>
          <a:xfrm>
            <a:off x="167250" y="4929800"/>
            <a:ext cx="5667000" cy="9741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endParaRPr sz="3200"/>
          </a:p>
          <a:p>
            <a:pPr marL="0" lvl="0" indent="0" algn="ctr" rtl="0">
              <a:spcBef>
                <a:spcPts val="0"/>
              </a:spcBef>
              <a:spcAft>
                <a:spcPts val="0"/>
              </a:spcAft>
              <a:buSzPts val="990"/>
              <a:buNone/>
            </a:pPr>
            <a:r>
              <a:rPr lang="en-US" sz="3200"/>
              <a:t>Marquita Grenot-Scheyer, Ph.D.</a:t>
            </a:r>
            <a:endParaRPr sz="3200"/>
          </a:p>
          <a:p>
            <a:pPr marL="0" lvl="0" indent="0" algn="ctr" rtl="0">
              <a:spcBef>
                <a:spcPts val="0"/>
              </a:spcBef>
              <a:spcAft>
                <a:spcPts val="0"/>
              </a:spcAft>
              <a:buSzPts val="990"/>
              <a:buNone/>
            </a:pPr>
            <a:r>
              <a:rPr lang="en-US" sz="3200"/>
              <a:t>CAIS Co-Chair</a:t>
            </a:r>
            <a:endParaRPr sz="3200"/>
          </a:p>
        </p:txBody>
      </p:sp>
      <p:pic>
        <p:nvPicPr>
          <p:cNvPr id="191" name="Google Shape;191;p30"/>
          <p:cNvPicPr preferRelativeResize="0"/>
          <p:nvPr/>
        </p:nvPicPr>
        <p:blipFill>
          <a:blip r:embed="rId3">
            <a:alphaModFix/>
          </a:blip>
          <a:stretch>
            <a:fillRect/>
          </a:stretch>
        </p:blipFill>
        <p:spPr>
          <a:xfrm>
            <a:off x="1723925" y="1699700"/>
            <a:ext cx="2553650" cy="2890925"/>
          </a:xfrm>
          <a:prstGeom prst="rect">
            <a:avLst/>
          </a:prstGeom>
          <a:noFill/>
          <a:ln>
            <a:noFill/>
          </a:ln>
        </p:spPr>
      </p:pic>
      <p:sp>
        <p:nvSpPr>
          <p:cNvPr id="192" name="Google Shape;192;p30"/>
          <p:cNvSpPr txBox="1">
            <a:spLocks noGrp="1"/>
          </p:cNvSpPr>
          <p:nvPr>
            <p:ph type="ctrTitle"/>
          </p:nvPr>
        </p:nvSpPr>
        <p:spPr>
          <a:xfrm>
            <a:off x="6312901" y="3683350"/>
            <a:ext cx="5170200" cy="2736900"/>
          </a:xfrm>
          <a:prstGeom prst="rect">
            <a:avLst/>
          </a:prstGeom>
        </p:spPr>
        <p:txBody>
          <a:bodyPr spcFirstLastPara="1" wrap="square" lIns="91425" tIns="45700" rIns="91425" bIns="45700" anchor="b" anchorCtr="0">
            <a:normAutofit fontScale="90000"/>
          </a:bodyPr>
          <a:lstStyle/>
          <a:p>
            <a:pPr marL="457200" lvl="0" indent="-417194" algn="l" rtl="0">
              <a:spcBef>
                <a:spcPts val="0"/>
              </a:spcBef>
              <a:spcAft>
                <a:spcPts val="0"/>
              </a:spcAft>
              <a:buSzPct val="100000"/>
              <a:buChar char="●"/>
            </a:pPr>
            <a:r>
              <a:rPr lang="en-US" sz="3300"/>
              <a:t>Professor Emeritus, California State Long Beach College of Education</a:t>
            </a:r>
            <a:endParaRPr sz="3300"/>
          </a:p>
          <a:p>
            <a:pPr marL="457200" lvl="0" indent="-417194" algn="l" rtl="0">
              <a:spcBef>
                <a:spcPts val="0"/>
              </a:spcBef>
              <a:spcAft>
                <a:spcPts val="0"/>
              </a:spcAft>
              <a:buSzPct val="100000"/>
              <a:buChar char="●"/>
            </a:pPr>
            <a:r>
              <a:rPr lang="en-US" sz="3300"/>
              <a:t>Chair, California Commission on Teacher Credentialing </a:t>
            </a:r>
            <a:endParaRPr sz="3300"/>
          </a:p>
          <a:p>
            <a:pPr marL="457200" lvl="0" indent="-417194" algn="l" rtl="0">
              <a:spcBef>
                <a:spcPts val="0"/>
              </a:spcBef>
              <a:spcAft>
                <a:spcPts val="0"/>
              </a:spcAft>
              <a:buSzPct val="100000"/>
              <a:buChar char="●"/>
            </a:pPr>
            <a:r>
              <a:rPr lang="en-US" sz="3300"/>
              <a:t>Chair, American Association of Colleges for Teacher Education (AACTE)</a:t>
            </a:r>
            <a:endParaRPr sz="3300"/>
          </a:p>
          <a:p>
            <a:pPr marL="0" lvl="0" indent="0" algn="ctr" rtl="0">
              <a:spcBef>
                <a:spcPts val="0"/>
              </a:spcBef>
              <a:spcAft>
                <a:spcPts val="0"/>
              </a:spcAft>
              <a:buNone/>
            </a:pPr>
            <a:endParaRPr/>
          </a:p>
        </p:txBody>
      </p:sp>
      <p:sp>
        <p:nvSpPr>
          <p:cNvPr id="193" name="Google Shape;193;p30"/>
          <p:cNvSpPr/>
          <p:nvPr/>
        </p:nvSpPr>
        <p:spPr>
          <a:xfrm>
            <a:off x="6900" y="0"/>
            <a:ext cx="12178200" cy="12390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4" name="Google Shape;194;p30"/>
          <p:cNvSpPr txBox="1">
            <a:spLocks noGrp="1"/>
          </p:cNvSpPr>
          <p:nvPr>
            <p:ph type="subTitle" idx="1"/>
          </p:nvPr>
        </p:nvSpPr>
        <p:spPr>
          <a:xfrm>
            <a:off x="415650" y="180847"/>
            <a:ext cx="11360700" cy="14493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sz="5278"/>
              <a:t>Welcome</a:t>
            </a:r>
            <a:endParaRPr sz="5278"/>
          </a:p>
          <a:p>
            <a:pPr marL="0" lvl="0" indent="0" algn="l" rtl="0">
              <a:spcBef>
                <a:spcPts val="100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423"/>
        <p:cNvGrpSpPr/>
        <p:nvPr/>
      </p:nvGrpSpPr>
      <p:grpSpPr>
        <a:xfrm>
          <a:off x="0" y="0"/>
          <a:ext cx="0" cy="0"/>
          <a:chOff x="0" y="0"/>
          <a:chExt cx="0" cy="0"/>
        </a:xfrm>
      </p:grpSpPr>
      <p:pic>
        <p:nvPicPr>
          <p:cNvPr id="424" name="Google Shape;424;p57"/>
          <p:cNvPicPr preferRelativeResize="0"/>
          <p:nvPr/>
        </p:nvPicPr>
        <p:blipFill rotWithShape="1">
          <a:blip r:embed="rId3">
            <a:alphaModFix/>
          </a:blip>
          <a:srcRect l="19624" t="22262" r="18232" b="17175"/>
          <a:stretch/>
        </p:blipFill>
        <p:spPr>
          <a:xfrm>
            <a:off x="10676967" y="6189338"/>
            <a:ext cx="1279572" cy="623566"/>
          </a:xfrm>
          <a:prstGeom prst="rect">
            <a:avLst/>
          </a:prstGeom>
          <a:noFill/>
          <a:ln>
            <a:noFill/>
          </a:ln>
        </p:spPr>
      </p:pic>
      <p:pic>
        <p:nvPicPr>
          <p:cNvPr id="425" name="Google Shape;425;p57"/>
          <p:cNvPicPr preferRelativeResize="0"/>
          <p:nvPr/>
        </p:nvPicPr>
        <p:blipFill>
          <a:blip r:embed="rId4">
            <a:alphaModFix/>
          </a:blip>
          <a:stretch>
            <a:fillRect/>
          </a:stretch>
        </p:blipFill>
        <p:spPr>
          <a:xfrm>
            <a:off x="1511767" y="470500"/>
            <a:ext cx="8762066" cy="59258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Shape 429"/>
        <p:cNvGrpSpPr/>
        <p:nvPr/>
      </p:nvGrpSpPr>
      <p:grpSpPr>
        <a:xfrm>
          <a:off x="0" y="0"/>
          <a:ext cx="0" cy="0"/>
          <a:chOff x="0" y="0"/>
          <a:chExt cx="0" cy="0"/>
        </a:xfrm>
      </p:grpSpPr>
      <p:pic>
        <p:nvPicPr>
          <p:cNvPr id="430" name="Google Shape;430;p58"/>
          <p:cNvPicPr preferRelativeResize="0"/>
          <p:nvPr/>
        </p:nvPicPr>
        <p:blipFill rotWithShape="1">
          <a:blip r:embed="rId3">
            <a:alphaModFix/>
          </a:blip>
          <a:srcRect l="19624" t="22262" r="18232" b="17175"/>
          <a:stretch/>
        </p:blipFill>
        <p:spPr>
          <a:xfrm>
            <a:off x="10676967" y="6189338"/>
            <a:ext cx="1279572" cy="623566"/>
          </a:xfrm>
          <a:prstGeom prst="rect">
            <a:avLst/>
          </a:prstGeom>
          <a:noFill/>
          <a:ln>
            <a:noFill/>
          </a:ln>
        </p:spPr>
      </p:pic>
      <p:pic>
        <p:nvPicPr>
          <p:cNvPr id="431" name="Google Shape;431;p58"/>
          <p:cNvPicPr preferRelativeResize="0"/>
          <p:nvPr/>
        </p:nvPicPr>
        <p:blipFill>
          <a:blip r:embed="rId4">
            <a:alphaModFix/>
          </a:blip>
          <a:stretch>
            <a:fillRect/>
          </a:stretch>
        </p:blipFill>
        <p:spPr>
          <a:xfrm>
            <a:off x="1470533" y="236900"/>
            <a:ext cx="8706966" cy="6149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9"/>
          <p:cNvSpPr/>
          <p:nvPr/>
        </p:nvSpPr>
        <p:spPr>
          <a:xfrm>
            <a:off x="-136600" y="583138"/>
            <a:ext cx="11865600" cy="763500"/>
          </a:xfrm>
          <a:prstGeom prst="rect">
            <a:avLst/>
          </a:prstGeom>
          <a:solidFill>
            <a:srgbClr val="EAEAE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7" name="Google Shape;437;p59"/>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SzPts val="1200"/>
              <a:buNone/>
            </a:pPr>
            <a:r>
              <a:rPr lang="en-US" sz="3111" b="1">
                <a:solidFill>
                  <a:srgbClr val="A21F2D"/>
                </a:solidFill>
                <a:latin typeface="Montserrat"/>
                <a:ea typeface="Montserrat"/>
                <a:cs typeface="Montserrat"/>
                <a:sym typeface="Montserrat"/>
              </a:rPr>
              <a:t>Interested in Ways Financially Supporting Residents? </a:t>
            </a:r>
            <a:r>
              <a:rPr lang="en-US" sz="3111">
                <a:solidFill>
                  <a:srgbClr val="A21F2D"/>
                </a:solidFill>
                <a:latin typeface="Montserrat Medium"/>
                <a:ea typeface="Montserrat Medium"/>
                <a:cs typeface="Montserrat Medium"/>
                <a:sym typeface="Montserrat Medium"/>
              </a:rPr>
              <a:t>              </a:t>
            </a:r>
            <a:endParaRPr sz="1600">
              <a:solidFill>
                <a:srgbClr val="A21F2D"/>
              </a:solidFill>
              <a:latin typeface="Montserrat Medium"/>
              <a:ea typeface="Montserrat Medium"/>
              <a:cs typeface="Montserrat Medium"/>
              <a:sym typeface="Montserrat Medium"/>
            </a:endParaRPr>
          </a:p>
        </p:txBody>
      </p:sp>
      <p:sp>
        <p:nvSpPr>
          <p:cNvPr id="438" name="Google Shape;438;p59"/>
          <p:cNvSpPr/>
          <p:nvPr/>
        </p:nvSpPr>
        <p:spPr>
          <a:xfrm>
            <a:off x="-136600" y="6131471"/>
            <a:ext cx="12465300" cy="763500"/>
          </a:xfrm>
          <a:prstGeom prst="rect">
            <a:avLst/>
          </a:prstGeom>
          <a:solidFill>
            <a:srgbClr val="A21F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439" name="Google Shape;439;p59"/>
          <p:cNvPicPr preferRelativeResize="0"/>
          <p:nvPr/>
        </p:nvPicPr>
        <p:blipFill rotWithShape="1">
          <a:blip r:embed="rId3">
            <a:alphaModFix/>
          </a:blip>
          <a:srcRect l="19624" t="22262" r="18232" b="17175"/>
          <a:stretch/>
        </p:blipFill>
        <p:spPr>
          <a:xfrm>
            <a:off x="10676967" y="6189338"/>
            <a:ext cx="1279572" cy="623566"/>
          </a:xfrm>
          <a:prstGeom prst="rect">
            <a:avLst/>
          </a:prstGeom>
          <a:noFill/>
          <a:ln>
            <a:noFill/>
          </a:ln>
        </p:spPr>
      </p:pic>
      <p:sp>
        <p:nvSpPr>
          <p:cNvPr id="440" name="Google Shape;440;p59"/>
          <p:cNvSpPr/>
          <p:nvPr/>
        </p:nvSpPr>
        <p:spPr>
          <a:xfrm rot="-3196317">
            <a:off x="1710178" y="3002071"/>
            <a:ext cx="1551125" cy="1574507"/>
          </a:xfrm>
          <a:prstGeom prst="ellipse">
            <a:avLst/>
          </a:prstGeom>
          <a:solidFill>
            <a:srgbClr val="F4CCCC"/>
          </a:solidFill>
          <a:ln>
            <a:noFill/>
          </a:ln>
        </p:spPr>
        <p:txBody>
          <a:bodyPr spcFirstLastPara="1" wrap="square" lIns="121900" tIns="60925" rIns="121900" bIns="60925" anchor="ctr" anchorCtr="0">
            <a:noAutofit/>
          </a:bodyPr>
          <a:lstStyle/>
          <a:p>
            <a:pPr marL="0" lvl="0" indent="0" algn="l" rtl="0">
              <a:spcBef>
                <a:spcPts val="0"/>
              </a:spcBef>
              <a:spcAft>
                <a:spcPts val="0"/>
              </a:spcAft>
              <a:buNone/>
            </a:pPr>
            <a:endParaRPr sz="1900"/>
          </a:p>
        </p:txBody>
      </p:sp>
      <p:grpSp>
        <p:nvGrpSpPr>
          <p:cNvPr id="441" name="Google Shape;441;p59"/>
          <p:cNvGrpSpPr/>
          <p:nvPr/>
        </p:nvGrpSpPr>
        <p:grpSpPr>
          <a:xfrm>
            <a:off x="1956994" y="2525178"/>
            <a:ext cx="3585942" cy="3798046"/>
            <a:chOff x="4184863" y="1520198"/>
            <a:chExt cx="2958454" cy="3298347"/>
          </a:xfrm>
        </p:grpSpPr>
        <p:sp>
          <p:nvSpPr>
            <p:cNvPr id="442" name="Google Shape;442;p59"/>
            <p:cNvSpPr/>
            <p:nvPr/>
          </p:nvSpPr>
          <p:spPr>
            <a:xfrm rot="-3280088">
              <a:off x="4136321" y="2563569"/>
              <a:ext cx="3184127" cy="1211606"/>
            </a:xfrm>
            <a:custGeom>
              <a:avLst/>
              <a:gdLst/>
              <a:ahLst/>
              <a:cxnLst/>
              <a:rect l="l" t="t" r="r" b="b"/>
              <a:pathLst>
                <a:path w="492" h="187" extrusionOk="0">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E06666"/>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443" name="Google Shape;443;p59"/>
            <p:cNvSpPr/>
            <p:nvPr/>
          </p:nvSpPr>
          <p:spPr>
            <a:xfrm rot="-3280088">
              <a:off x="4100923" y="2460157"/>
              <a:ext cx="2729637" cy="1205146"/>
            </a:xfrm>
            <a:custGeom>
              <a:avLst/>
              <a:gdLst/>
              <a:ahLst/>
              <a:cxnLst/>
              <a:rect l="l" t="t" r="r" b="b"/>
              <a:pathLst>
                <a:path w="440" h="194" extrusionOk="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E06666"/>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444" name="Google Shape;444;p59"/>
            <p:cNvSpPr txBox="1"/>
            <p:nvPr/>
          </p:nvSpPr>
          <p:spPr>
            <a:xfrm rot="-3779206">
              <a:off x="4733052" y="2863735"/>
              <a:ext cx="1577952" cy="563236"/>
            </a:xfrm>
            <a:prstGeom prst="rect">
              <a:avLst/>
            </a:prstGeom>
            <a:solidFill>
              <a:srgbClr val="E06666"/>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rgbClr val="FFFFFF"/>
                  </a:solidFill>
                  <a:latin typeface="Roboto"/>
                  <a:ea typeface="Roboto"/>
                  <a:cs typeface="Roboto"/>
                  <a:sym typeface="Roboto"/>
                </a:rPr>
                <a:t>District Re-allocation</a:t>
              </a:r>
              <a:endParaRPr sz="1900">
                <a:solidFill>
                  <a:srgbClr val="FFFFFF"/>
                </a:solidFill>
                <a:latin typeface="Roboto"/>
                <a:ea typeface="Roboto"/>
                <a:cs typeface="Roboto"/>
                <a:sym typeface="Roboto"/>
              </a:endParaRPr>
            </a:p>
          </p:txBody>
        </p:sp>
      </p:grpSp>
      <p:grpSp>
        <p:nvGrpSpPr>
          <p:cNvPr id="445" name="Google Shape;445;p59"/>
          <p:cNvGrpSpPr/>
          <p:nvPr/>
        </p:nvGrpSpPr>
        <p:grpSpPr>
          <a:xfrm>
            <a:off x="415603" y="791906"/>
            <a:ext cx="3992144" cy="3711187"/>
            <a:chOff x="2857731" y="-71332"/>
            <a:chExt cx="3293577" cy="3222916"/>
          </a:xfrm>
        </p:grpSpPr>
        <p:sp>
          <p:nvSpPr>
            <p:cNvPr id="446" name="Google Shape;446;p59"/>
            <p:cNvSpPr/>
            <p:nvPr/>
          </p:nvSpPr>
          <p:spPr>
            <a:xfrm rot="-3280089">
              <a:off x="3410337" y="297186"/>
              <a:ext cx="2188366" cy="2485879"/>
            </a:xfrm>
            <a:custGeom>
              <a:avLst/>
              <a:gdLst/>
              <a:ahLst/>
              <a:cxnLst/>
              <a:rect l="l" t="t" r="r" b="b"/>
              <a:pathLst>
                <a:path w="338" h="384" extrusionOk="0">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A61C00"/>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447" name="Google Shape;447;p59"/>
            <p:cNvSpPr/>
            <p:nvPr/>
          </p:nvSpPr>
          <p:spPr>
            <a:xfrm rot="-3280088">
              <a:off x="3667674" y="581521"/>
              <a:ext cx="1790169" cy="2186080"/>
            </a:xfrm>
            <a:custGeom>
              <a:avLst/>
              <a:gdLst/>
              <a:ahLst/>
              <a:cxnLst/>
              <a:rect l="l" t="t" r="r" b="b"/>
              <a:pathLst>
                <a:path w="288" h="352" extrusionOk="0">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A61C00"/>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448" name="Google Shape;448;p59"/>
            <p:cNvSpPr txBox="1"/>
            <p:nvPr/>
          </p:nvSpPr>
          <p:spPr>
            <a:xfrm>
              <a:off x="3782825" y="1153125"/>
              <a:ext cx="1578000" cy="563100"/>
            </a:xfrm>
            <a:prstGeom prst="rect">
              <a:avLst/>
            </a:prstGeom>
            <a:solidFill>
              <a:srgbClr val="A61C00"/>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700">
                  <a:solidFill>
                    <a:srgbClr val="FFFFFF"/>
                  </a:solidFill>
                  <a:latin typeface="Roboto"/>
                  <a:ea typeface="Roboto"/>
                  <a:cs typeface="Roboto"/>
                  <a:sym typeface="Roboto"/>
                </a:rPr>
                <a:t>CCTC Teacher Residency Grants</a:t>
              </a:r>
              <a:endParaRPr sz="1700">
                <a:solidFill>
                  <a:srgbClr val="FFFFFF"/>
                </a:solidFill>
                <a:latin typeface="Roboto"/>
                <a:ea typeface="Roboto"/>
                <a:cs typeface="Roboto"/>
                <a:sym typeface="Roboto"/>
              </a:endParaRPr>
            </a:p>
          </p:txBody>
        </p:sp>
      </p:grpSp>
      <p:grpSp>
        <p:nvGrpSpPr>
          <p:cNvPr id="449" name="Google Shape;449;p59"/>
          <p:cNvGrpSpPr/>
          <p:nvPr/>
        </p:nvGrpSpPr>
        <p:grpSpPr>
          <a:xfrm>
            <a:off x="-613674" y="2727918"/>
            <a:ext cx="4150755" cy="3595304"/>
            <a:chOff x="1959887" y="1684671"/>
            <a:chExt cx="3424433" cy="3122279"/>
          </a:xfrm>
        </p:grpSpPr>
        <p:sp>
          <p:nvSpPr>
            <p:cNvPr id="450" name="Google Shape;450;p59"/>
            <p:cNvSpPr/>
            <p:nvPr/>
          </p:nvSpPr>
          <p:spPr>
            <a:xfrm rot="-3280088">
              <a:off x="2859669" y="1740600"/>
              <a:ext cx="1624870" cy="3045726"/>
            </a:xfrm>
            <a:custGeom>
              <a:avLst/>
              <a:gdLst/>
              <a:ahLst/>
              <a:cxnLst/>
              <a:rect l="l" t="t" r="r" b="b"/>
              <a:pathLst>
                <a:path w="251" h="470" extrusionOk="0">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802017"/>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451" name="Google Shape;451;p59"/>
            <p:cNvSpPr/>
            <p:nvPr/>
          </p:nvSpPr>
          <p:spPr>
            <a:xfrm rot="-3280089">
              <a:off x="3037225" y="1789647"/>
              <a:ext cx="1575644" cy="2550423"/>
            </a:xfrm>
            <a:custGeom>
              <a:avLst/>
              <a:gdLst/>
              <a:ahLst/>
              <a:cxnLst/>
              <a:rect l="l" t="t" r="r" b="b"/>
              <a:pathLst>
                <a:path w="254" h="411" extrusionOk="0">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802017"/>
            </a:solidFill>
            <a:ln w="9525" cap="flat" cmpd="sng">
              <a:solidFill>
                <a:srgbClr val="FFFFFF"/>
              </a:solidFill>
              <a:prstDash val="solid"/>
              <a:miter lim="8000"/>
              <a:headEnd type="none" w="sm" len="sm"/>
              <a:tailEnd type="none" w="sm" len="sm"/>
            </a:ln>
          </p:spPr>
          <p:txBody>
            <a:bodyPr spcFirstLastPara="1" wrap="square" lIns="121900" tIns="60925" rIns="121900" bIns="60925" anchor="t" anchorCtr="0">
              <a:noAutofit/>
            </a:bodyPr>
            <a:lstStyle/>
            <a:p>
              <a:pPr marL="0" lvl="0" indent="0" algn="l" rtl="0">
                <a:spcBef>
                  <a:spcPts val="0"/>
                </a:spcBef>
                <a:spcAft>
                  <a:spcPts val="0"/>
                </a:spcAft>
                <a:buNone/>
              </a:pPr>
              <a:endParaRPr/>
            </a:p>
          </p:txBody>
        </p:sp>
        <p:sp>
          <p:nvSpPr>
            <p:cNvPr id="452" name="Google Shape;452;p59"/>
            <p:cNvSpPr txBox="1"/>
            <p:nvPr/>
          </p:nvSpPr>
          <p:spPr>
            <a:xfrm rot="3725110" flipH="1">
              <a:off x="2866277" y="2863871"/>
              <a:ext cx="1577671" cy="563103"/>
            </a:xfrm>
            <a:prstGeom prst="rect">
              <a:avLst/>
            </a:prstGeom>
            <a:solidFill>
              <a:srgbClr val="80201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700">
                  <a:solidFill>
                    <a:srgbClr val="FFFFFF"/>
                  </a:solidFill>
                  <a:latin typeface="Roboto"/>
                  <a:ea typeface="Roboto"/>
                  <a:cs typeface="Roboto"/>
                  <a:sym typeface="Roboto"/>
                </a:rPr>
                <a:t>Registered Apprenticeship</a:t>
              </a:r>
              <a:endParaRPr sz="1700">
                <a:solidFill>
                  <a:srgbClr val="FFFFFF"/>
                </a:solidFill>
                <a:latin typeface="Roboto"/>
                <a:ea typeface="Roboto"/>
                <a:cs typeface="Roboto"/>
                <a:sym typeface="Roboto"/>
              </a:endParaRPr>
            </a:p>
          </p:txBody>
        </p:sp>
      </p:grpSp>
      <p:sp>
        <p:nvSpPr>
          <p:cNvPr id="453" name="Google Shape;453;p59"/>
          <p:cNvSpPr txBox="1"/>
          <p:nvPr/>
        </p:nvSpPr>
        <p:spPr>
          <a:xfrm>
            <a:off x="1602863" y="3323568"/>
            <a:ext cx="1617600" cy="8310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1900" b="1"/>
              <a:t>Braiding Funds</a:t>
            </a:r>
            <a:endParaRPr sz="1900" b="1"/>
          </a:p>
        </p:txBody>
      </p:sp>
      <p:pic>
        <p:nvPicPr>
          <p:cNvPr id="454" name="Google Shape;454;p59"/>
          <p:cNvPicPr preferRelativeResize="0"/>
          <p:nvPr/>
        </p:nvPicPr>
        <p:blipFill>
          <a:blip r:embed="rId4">
            <a:alphaModFix/>
          </a:blip>
          <a:stretch>
            <a:fillRect/>
          </a:stretch>
        </p:blipFill>
        <p:spPr>
          <a:xfrm>
            <a:off x="4693629" y="1356867"/>
            <a:ext cx="3457645" cy="4469804"/>
          </a:xfrm>
          <a:prstGeom prst="rect">
            <a:avLst/>
          </a:prstGeom>
          <a:noFill/>
          <a:ln>
            <a:noFill/>
          </a:ln>
        </p:spPr>
      </p:pic>
      <p:sp>
        <p:nvSpPr>
          <p:cNvPr id="455" name="Google Shape;455;p59"/>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456" name="Google Shape;456;p59"/>
          <p:cNvPicPr preferRelativeResize="0"/>
          <p:nvPr/>
        </p:nvPicPr>
        <p:blipFill>
          <a:blip r:embed="rId5">
            <a:alphaModFix/>
          </a:blip>
          <a:stretch>
            <a:fillRect/>
          </a:stretch>
        </p:blipFill>
        <p:spPr>
          <a:xfrm>
            <a:off x="8532575" y="1771347"/>
            <a:ext cx="2731774" cy="2731755"/>
          </a:xfrm>
          <a:prstGeom prst="rect">
            <a:avLst/>
          </a:prstGeom>
          <a:noFill/>
          <a:ln>
            <a:noFill/>
          </a:ln>
        </p:spPr>
      </p:pic>
      <p:sp>
        <p:nvSpPr>
          <p:cNvPr id="457" name="Google Shape;457;p59"/>
          <p:cNvSpPr txBox="1"/>
          <p:nvPr/>
        </p:nvSpPr>
        <p:spPr>
          <a:xfrm>
            <a:off x="8398450" y="4503100"/>
            <a:ext cx="32304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t>https://bit.ly/43aM5MI</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0"/>
          <p:cNvSpPr txBox="1">
            <a:spLocks noGrp="1"/>
          </p:cNvSpPr>
          <p:nvPr>
            <p:ph type="title"/>
          </p:nvPr>
        </p:nvSpPr>
        <p:spPr>
          <a:xfrm>
            <a:off x="354000" y="1644233"/>
            <a:ext cx="5393700" cy="19764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latin typeface="Montserrat"/>
                <a:ea typeface="Montserrat"/>
                <a:cs typeface="Montserrat"/>
                <a:sym typeface="Montserrat"/>
              </a:rPr>
              <a:t>Please Take the Survey!  </a:t>
            </a:r>
            <a:endParaRPr>
              <a:latin typeface="Montserrat"/>
              <a:ea typeface="Montserrat"/>
              <a:cs typeface="Montserrat"/>
              <a:sym typeface="Montserrat"/>
            </a:endParaRPr>
          </a:p>
        </p:txBody>
      </p:sp>
      <p:pic>
        <p:nvPicPr>
          <p:cNvPr id="464" name="Google Shape;464;p60"/>
          <p:cNvPicPr preferRelativeResize="0"/>
          <p:nvPr/>
        </p:nvPicPr>
        <p:blipFill>
          <a:blip r:embed="rId3">
            <a:alphaModFix/>
          </a:blip>
          <a:stretch>
            <a:fillRect/>
          </a:stretch>
        </p:blipFill>
        <p:spPr>
          <a:xfrm>
            <a:off x="7001575" y="1115150"/>
            <a:ext cx="4353350" cy="4353350"/>
          </a:xfrm>
          <a:prstGeom prst="rect">
            <a:avLst/>
          </a:prstGeom>
          <a:noFill/>
          <a:ln>
            <a:noFill/>
          </a:ln>
        </p:spPr>
      </p:pic>
      <p:sp>
        <p:nvSpPr>
          <p:cNvPr id="465" name="Google Shape;465;p60"/>
          <p:cNvSpPr txBox="1"/>
          <p:nvPr/>
        </p:nvSpPr>
        <p:spPr>
          <a:xfrm>
            <a:off x="354000" y="3973700"/>
            <a:ext cx="5265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latin typeface="Montserrat"/>
                <a:ea typeface="Montserrat"/>
                <a:cs typeface="Montserrat"/>
                <a:sym typeface="Montserrat"/>
              </a:rPr>
              <a:t>https://bit.ly/CAINCLUSIVEEDPREP</a:t>
            </a:r>
            <a:endParaRPr sz="2200" b="1">
              <a:latin typeface="Montserrat"/>
              <a:ea typeface="Montserrat"/>
              <a:cs typeface="Montserrat"/>
              <a:sym typeface="Montserrat"/>
            </a:endParaRPr>
          </a:p>
        </p:txBody>
      </p:sp>
      <p:pic>
        <p:nvPicPr>
          <p:cNvPr id="466" name="Google Shape;466;p60"/>
          <p:cNvPicPr preferRelativeResize="0"/>
          <p:nvPr/>
        </p:nvPicPr>
        <p:blipFill>
          <a:blip r:embed="rId4">
            <a:alphaModFix/>
          </a:blip>
          <a:stretch>
            <a:fillRect/>
          </a:stretch>
        </p:blipFill>
        <p:spPr>
          <a:xfrm>
            <a:off x="3925100" y="5739300"/>
            <a:ext cx="974325" cy="11187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61"/>
          <p:cNvSpPr txBox="1"/>
          <p:nvPr/>
        </p:nvSpPr>
        <p:spPr>
          <a:xfrm>
            <a:off x="656350" y="2901900"/>
            <a:ext cx="61779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300"/>
          </a:p>
        </p:txBody>
      </p:sp>
      <p:pic>
        <p:nvPicPr>
          <p:cNvPr id="473" name="Google Shape;473;p61"/>
          <p:cNvPicPr preferRelativeResize="0"/>
          <p:nvPr/>
        </p:nvPicPr>
        <p:blipFill>
          <a:blip r:embed="rId3">
            <a:alphaModFix/>
          </a:blip>
          <a:stretch>
            <a:fillRect/>
          </a:stretch>
        </p:blipFill>
        <p:spPr>
          <a:xfrm>
            <a:off x="6986650" y="1843225"/>
            <a:ext cx="4862374" cy="4862374"/>
          </a:xfrm>
          <a:prstGeom prst="rect">
            <a:avLst/>
          </a:prstGeom>
          <a:noFill/>
          <a:ln>
            <a:noFill/>
          </a:ln>
        </p:spPr>
      </p:pic>
      <p:sp>
        <p:nvSpPr>
          <p:cNvPr id="474" name="Google Shape;474;p61"/>
          <p:cNvSpPr txBox="1"/>
          <p:nvPr/>
        </p:nvSpPr>
        <p:spPr>
          <a:xfrm>
            <a:off x="447250" y="3612625"/>
            <a:ext cx="67050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700">
                <a:latin typeface="Montserrat"/>
                <a:ea typeface="Montserrat"/>
                <a:cs typeface="Montserrat"/>
                <a:sym typeface="Montserrat"/>
              </a:rPr>
              <a:t>https://bit.ly/EdPrepResults</a:t>
            </a:r>
            <a:endParaRPr sz="3700">
              <a:latin typeface="Montserrat"/>
              <a:ea typeface="Montserrat"/>
              <a:cs typeface="Montserrat"/>
              <a:sym typeface="Montserrat"/>
            </a:endParaRPr>
          </a:p>
        </p:txBody>
      </p:sp>
      <p:sp>
        <p:nvSpPr>
          <p:cNvPr id="475" name="Google Shape;475;p61"/>
          <p:cNvSpPr/>
          <p:nvPr/>
        </p:nvSpPr>
        <p:spPr>
          <a:xfrm>
            <a:off x="0" y="0"/>
            <a:ext cx="12192000" cy="17718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76" name="Google Shape;476;p61"/>
          <p:cNvSpPr txBox="1">
            <a:spLocks noGrp="1"/>
          </p:cNvSpPr>
          <p:nvPr>
            <p:ph type="title"/>
          </p:nvPr>
        </p:nvSpPr>
        <p:spPr>
          <a:xfrm>
            <a:off x="838200" y="223050"/>
            <a:ext cx="10515600" cy="13257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b="1">
                <a:latin typeface="Montserrat"/>
                <a:ea typeface="Montserrat"/>
                <a:cs typeface="Montserrat"/>
                <a:sym typeface="Montserrat"/>
              </a:rPr>
              <a:t>Interested in the Receiving the Preliminary Report? </a:t>
            </a:r>
            <a:endParaRPr b="1">
              <a:latin typeface="Montserrat"/>
              <a:ea typeface="Montserrat"/>
              <a:cs typeface="Montserrat"/>
              <a:sym typeface="Montserrat"/>
            </a:endParaRPr>
          </a:p>
        </p:txBody>
      </p:sp>
      <p:pic>
        <p:nvPicPr>
          <p:cNvPr id="477" name="Google Shape;477;p61"/>
          <p:cNvPicPr preferRelativeResize="0"/>
          <p:nvPr/>
        </p:nvPicPr>
        <p:blipFill>
          <a:blip r:embed="rId4">
            <a:alphaModFix/>
          </a:blip>
          <a:stretch>
            <a:fillRect/>
          </a:stretch>
        </p:blipFill>
        <p:spPr>
          <a:xfrm>
            <a:off x="1411475" y="6289125"/>
            <a:ext cx="4332325" cy="444567"/>
          </a:xfrm>
          <a:prstGeom prst="rect">
            <a:avLst/>
          </a:prstGeom>
          <a:noFill/>
          <a:ln>
            <a:noFill/>
          </a:ln>
        </p:spPr>
      </p:pic>
      <p:pic>
        <p:nvPicPr>
          <p:cNvPr id="478" name="Google Shape;478;p61"/>
          <p:cNvPicPr preferRelativeResize="0"/>
          <p:nvPr/>
        </p:nvPicPr>
        <p:blipFill>
          <a:blip r:embed="rId5">
            <a:alphaModFix/>
          </a:blip>
          <a:stretch>
            <a:fillRect/>
          </a:stretch>
        </p:blipFill>
        <p:spPr>
          <a:xfrm>
            <a:off x="222075" y="5615000"/>
            <a:ext cx="974325" cy="11187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83"/>
        <p:cNvGrpSpPr/>
        <p:nvPr/>
      </p:nvGrpSpPr>
      <p:grpSpPr>
        <a:xfrm>
          <a:off x="0" y="0"/>
          <a:ext cx="0" cy="0"/>
          <a:chOff x="0" y="0"/>
          <a:chExt cx="0" cy="0"/>
        </a:xfrm>
      </p:grpSpPr>
      <p:sp>
        <p:nvSpPr>
          <p:cNvPr id="484" name="Google Shape;484;p62"/>
          <p:cNvSpPr/>
          <p:nvPr/>
        </p:nvSpPr>
        <p:spPr>
          <a:xfrm>
            <a:off x="1524"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5" name="Google Shape;485;p62"/>
          <p:cNvSpPr/>
          <p:nvPr/>
        </p:nvSpPr>
        <p:spPr>
          <a:xfrm>
            <a:off x="4413787" y="458856"/>
            <a:ext cx="7778213" cy="5907457"/>
          </a:xfrm>
          <a:custGeom>
            <a:avLst/>
            <a:gdLst/>
            <a:ahLst/>
            <a:cxnLst/>
            <a:rect l="l" t="t" r="r" b="b"/>
            <a:pathLst>
              <a:path w="7778213" h="5905781" extrusionOk="0">
                <a:moveTo>
                  <a:pt x="3727582" y="0"/>
                </a:moveTo>
                <a:lnTo>
                  <a:pt x="7778213" y="0"/>
                </a:lnTo>
                <a:lnTo>
                  <a:pt x="7778213" y="5905761"/>
                </a:lnTo>
                <a:lnTo>
                  <a:pt x="7485321" y="5905761"/>
                </a:lnTo>
                <a:lnTo>
                  <a:pt x="7485321" y="5905762"/>
                </a:lnTo>
                <a:lnTo>
                  <a:pt x="4228895" y="5905762"/>
                </a:lnTo>
                <a:lnTo>
                  <a:pt x="4228895" y="5905780"/>
                </a:lnTo>
                <a:lnTo>
                  <a:pt x="3936003" y="5905780"/>
                </a:lnTo>
                <a:lnTo>
                  <a:pt x="3936003" y="5905781"/>
                </a:lnTo>
                <a:lnTo>
                  <a:pt x="0" y="5905781"/>
                </a:lnTo>
                <a:lnTo>
                  <a:pt x="2796838" y="20"/>
                </a:lnTo>
                <a:lnTo>
                  <a:pt x="3089730" y="20"/>
                </a:lnTo>
                <a:lnTo>
                  <a:pt x="3089730" y="19"/>
                </a:lnTo>
                <a:lnTo>
                  <a:pt x="3434690" y="19"/>
                </a:lnTo>
                <a:lnTo>
                  <a:pt x="3434690" y="1"/>
                </a:lnTo>
                <a:lnTo>
                  <a:pt x="3727582" y="1"/>
                </a:lnTo>
                <a:close/>
              </a:path>
            </a:pathLst>
          </a:custGeom>
          <a:solidFill>
            <a:srgbClr val="B4B4B4">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6" name="Google Shape;486;p62"/>
          <p:cNvSpPr/>
          <p:nvPr/>
        </p:nvSpPr>
        <p:spPr>
          <a:xfrm>
            <a:off x="0" y="458858"/>
            <a:ext cx="6769978" cy="5907437"/>
          </a:xfrm>
          <a:custGeom>
            <a:avLst/>
            <a:gdLst/>
            <a:ahLst/>
            <a:cxnLst/>
            <a:rect l="l" t="t" r="r" b="b"/>
            <a:pathLst>
              <a:path w="6769978" h="5905761" extrusionOk="0">
                <a:moveTo>
                  <a:pt x="0" y="0"/>
                </a:moveTo>
                <a:lnTo>
                  <a:pt x="6769978" y="0"/>
                </a:lnTo>
                <a:lnTo>
                  <a:pt x="3973138" y="5905761"/>
                </a:lnTo>
                <a:lnTo>
                  <a:pt x="0" y="5905761"/>
                </a:lnTo>
                <a:close/>
              </a:path>
            </a:pathLst>
          </a:custGeom>
          <a:solidFill>
            <a:srgbClr val="3030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7" name="Google Shape;487;p62"/>
          <p:cNvSpPr txBox="1">
            <a:spLocks noGrp="1"/>
          </p:cNvSpPr>
          <p:nvPr>
            <p:ph type="body" idx="1"/>
          </p:nvPr>
        </p:nvSpPr>
        <p:spPr>
          <a:xfrm>
            <a:off x="781802" y="650063"/>
            <a:ext cx="4577700" cy="15429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90000"/>
              </a:lnSpc>
              <a:spcBef>
                <a:spcPts val="0"/>
              </a:spcBef>
              <a:spcAft>
                <a:spcPts val="0"/>
              </a:spcAft>
              <a:buClr>
                <a:schemeClr val="lt1"/>
              </a:buClr>
              <a:buSzPct val="100000"/>
              <a:buNone/>
            </a:pPr>
            <a:endParaRPr sz="3600"/>
          </a:p>
          <a:p>
            <a:pPr marL="0" lvl="0" indent="0" algn="ctr" rtl="0">
              <a:lnSpc>
                <a:spcPct val="90000"/>
              </a:lnSpc>
              <a:spcBef>
                <a:spcPts val="1000"/>
              </a:spcBef>
              <a:spcAft>
                <a:spcPts val="0"/>
              </a:spcAft>
              <a:buClr>
                <a:schemeClr val="lt1"/>
              </a:buClr>
              <a:buSzPct val="29065"/>
              <a:buNone/>
            </a:pPr>
            <a:r>
              <a:rPr lang="en-US" sz="15138">
                <a:latin typeface="Montserrat"/>
                <a:ea typeface="Montserrat"/>
                <a:cs typeface="Montserrat"/>
                <a:sym typeface="Montserrat"/>
              </a:rPr>
              <a:t>Stay Connected </a:t>
            </a:r>
            <a:endParaRPr sz="13538">
              <a:latin typeface="Montserrat"/>
              <a:ea typeface="Montserrat"/>
              <a:cs typeface="Montserrat"/>
              <a:sym typeface="Montserrat"/>
            </a:endParaRPr>
          </a:p>
          <a:p>
            <a:pPr marL="0" lvl="0" indent="0" algn="ctr" rtl="0">
              <a:lnSpc>
                <a:spcPct val="90000"/>
              </a:lnSpc>
              <a:spcBef>
                <a:spcPts val="1000"/>
              </a:spcBef>
              <a:spcAft>
                <a:spcPts val="0"/>
              </a:spcAft>
              <a:buClr>
                <a:schemeClr val="lt1"/>
              </a:buClr>
              <a:buSzPct val="29065"/>
              <a:buNone/>
            </a:pPr>
            <a:r>
              <a:rPr lang="en-US" sz="15138">
                <a:latin typeface="Montserrat"/>
                <a:ea typeface="Montserrat"/>
                <a:cs typeface="Montserrat"/>
                <a:sym typeface="Montserrat"/>
              </a:rPr>
              <a:t>with CAIS!</a:t>
            </a:r>
            <a:endParaRPr sz="13538">
              <a:latin typeface="Montserrat"/>
              <a:ea typeface="Montserrat"/>
              <a:cs typeface="Montserrat"/>
              <a:sym typeface="Montserrat"/>
            </a:endParaRPr>
          </a:p>
          <a:p>
            <a:pPr marL="0" lvl="0" indent="0" algn="l" rtl="0">
              <a:lnSpc>
                <a:spcPct val="90000"/>
              </a:lnSpc>
              <a:spcBef>
                <a:spcPts val="1000"/>
              </a:spcBef>
              <a:spcAft>
                <a:spcPts val="0"/>
              </a:spcAft>
              <a:buClr>
                <a:schemeClr val="lt1"/>
              </a:buClr>
              <a:buSzPct val="100000"/>
              <a:buNone/>
            </a:pPr>
            <a:endParaRPr/>
          </a:p>
          <a:p>
            <a:pPr marL="0" lvl="0" indent="0" algn="l" rtl="0">
              <a:lnSpc>
                <a:spcPct val="90000"/>
              </a:lnSpc>
              <a:spcBef>
                <a:spcPts val="1000"/>
              </a:spcBef>
              <a:spcAft>
                <a:spcPts val="0"/>
              </a:spcAft>
              <a:buClr>
                <a:schemeClr val="lt1"/>
              </a:buClr>
              <a:buSzPct val="100000"/>
              <a:buNone/>
            </a:pPr>
            <a:endParaRPr/>
          </a:p>
          <a:p>
            <a:pPr marL="0" lvl="0" indent="0" algn="l" rtl="0">
              <a:lnSpc>
                <a:spcPct val="90000"/>
              </a:lnSpc>
              <a:spcBef>
                <a:spcPts val="1000"/>
              </a:spcBef>
              <a:spcAft>
                <a:spcPts val="0"/>
              </a:spcAft>
              <a:buClr>
                <a:schemeClr val="lt1"/>
              </a:buClr>
              <a:buSzPct val="100000"/>
              <a:buNone/>
            </a:pPr>
            <a:endParaRPr/>
          </a:p>
        </p:txBody>
      </p:sp>
      <p:pic>
        <p:nvPicPr>
          <p:cNvPr id="488" name="Google Shape;488;p62" descr="A close up of text on a black background&#10;&#10;Description automatically generated"/>
          <p:cNvPicPr preferRelativeResize="0"/>
          <p:nvPr/>
        </p:nvPicPr>
        <p:blipFill rotWithShape="1">
          <a:blip r:embed="rId3">
            <a:alphaModFix/>
          </a:blip>
          <a:srcRect/>
          <a:stretch/>
        </p:blipFill>
        <p:spPr>
          <a:xfrm>
            <a:off x="7177306" y="1466492"/>
            <a:ext cx="4295695" cy="4339086"/>
          </a:xfrm>
          <a:prstGeom prst="rect">
            <a:avLst/>
          </a:prstGeom>
          <a:noFill/>
          <a:ln>
            <a:noFill/>
          </a:ln>
        </p:spPr>
      </p:pic>
      <p:sp>
        <p:nvSpPr>
          <p:cNvPr id="489" name="Google Shape;489;p62"/>
          <p:cNvSpPr/>
          <p:nvPr/>
        </p:nvSpPr>
        <p:spPr>
          <a:xfrm>
            <a:off x="-26924" y="2429613"/>
            <a:ext cx="5945124" cy="698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Calibri"/>
              <a:buNone/>
            </a:pPr>
            <a:r>
              <a:rPr lang="en-US" sz="2900" i="0" u="none" strike="noStrike" cap="none">
                <a:solidFill>
                  <a:srgbClr val="000000"/>
                </a:solidFill>
                <a:latin typeface="Montserrat"/>
                <a:ea typeface="Montserrat"/>
                <a:cs typeface="Montserrat"/>
                <a:sym typeface="Montserrat"/>
              </a:rPr>
              <a:t>www.InclusionCalifornia.org</a:t>
            </a:r>
            <a:endParaRPr sz="1100" i="0" u="none" strike="noStrike" cap="none">
              <a:solidFill>
                <a:srgbClr val="000000"/>
              </a:solidFill>
              <a:latin typeface="Montserrat"/>
              <a:ea typeface="Montserrat"/>
              <a:cs typeface="Montserrat"/>
              <a:sym typeface="Montserrat"/>
            </a:endParaRPr>
          </a:p>
        </p:txBody>
      </p:sp>
      <p:sp>
        <p:nvSpPr>
          <p:cNvPr id="490" name="Google Shape;490;p62"/>
          <p:cNvSpPr/>
          <p:nvPr/>
        </p:nvSpPr>
        <p:spPr>
          <a:xfrm>
            <a:off x="0" y="3636035"/>
            <a:ext cx="5359400" cy="698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Calibri"/>
              <a:buNone/>
            </a:pPr>
            <a:r>
              <a:rPr lang="en-US" sz="2800" i="0" u="none" strike="noStrike" cap="none">
                <a:solidFill>
                  <a:srgbClr val="000000"/>
                </a:solidFill>
                <a:latin typeface="Montserrat"/>
                <a:ea typeface="Montserrat"/>
                <a:cs typeface="Montserrat"/>
                <a:sym typeface="Montserrat"/>
              </a:rPr>
              <a:t>TPI@chapman.edu</a:t>
            </a:r>
            <a:endParaRPr sz="1000" i="0" u="none" strike="noStrike" cap="none">
              <a:solidFill>
                <a:srgbClr val="000000"/>
              </a:solidFill>
              <a:latin typeface="Montserrat"/>
              <a:ea typeface="Montserrat"/>
              <a:cs typeface="Montserrat"/>
              <a:sym typeface="Montserrat"/>
            </a:endParaRPr>
          </a:p>
        </p:txBody>
      </p:sp>
      <p:pic>
        <p:nvPicPr>
          <p:cNvPr id="491" name="Google Shape;491;p62"/>
          <p:cNvPicPr preferRelativeResize="0"/>
          <p:nvPr/>
        </p:nvPicPr>
        <p:blipFill>
          <a:blip r:embed="rId4">
            <a:alphaModFix/>
          </a:blip>
          <a:stretch>
            <a:fillRect/>
          </a:stretch>
        </p:blipFill>
        <p:spPr>
          <a:xfrm>
            <a:off x="424000" y="4334525"/>
            <a:ext cx="2031775" cy="2031775"/>
          </a:xfrm>
          <a:prstGeom prst="rect">
            <a:avLst/>
          </a:prstGeom>
          <a:noFill/>
          <a:ln>
            <a:noFill/>
          </a:ln>
        </p:spPr>
      </p:pic>
      <p:sp>
        <p:nvSpPr>
          <p:cNvPr id="492" name="Google Shape;492;p62"/>
          <p:cNvSpPr txBox="1"/>
          <p:nvPr/>
        </p:nvSpPr>
        <p:spPr>
          <a:xfrm>
            <a:off x="568975" y="6286800"/>
            <a:ext cx="1741800" cy="4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3F87"/>
                </a:solidFill>
                <a:latin typeface="Montserrat"/>
                <a:ea typeface="Montserrat"/>
                <a:cs typeface="Montserrat"/>
                <a:sym typeface="Montserrat"/>
              </a:rPr>
              <a:t>Survey</a:t>
            </a:r>
            <a:endParaRPr sz="2800" b="1">
              <a:solidFill>
                <a:srgbClr val="003F87"/>
              </a:solidFill>
              <a:latin typeface="Montserrat"/>
              <a:ea typeface="Montserrat"/>
              <a:cs typeface="Montserrat"/>
              <a:sym typeface="Montserrat"/>
            </a:endParaRPr>
          </a:p>
        </p:txBody>
      </p:sp>
      <p:pic>
        <p:nvPicPr>
          <p:cNvPr id="493" name="Google Shape;493;p62"/>
          <p:cNvPicPr preferRelativeResize="0"/>
          <p:nvPr/>
        </p:nvPicPr>
        <p:blipFill>
          <a:blip r:embed="rId5">
            <a:alphaModFix/>
          </a:blip>
          <a:stretch>
            <a:fillRect/>
          </a:stretch>
        </p:blipFill>
        <p:spPr>
          <a:xfrm>
            <a:off x="3073275" y="4334525"/>
            <a:ext cx="2031775" cy="2031775"/>
          </a:xfrm>
          <a:prstGeom prst="rect">
            <a:avLst/>
          </a:prstGeom>
          <a:noFill/>
          <a:ln>
            <a:noFill/>
          </a:ln>
        </p:spPr>
      </p:pic>
      <p:sp>
        <p:nvSpPr>
          <p:cNvPr id="494" name="Google Shape;494;p62"/>
          <p:cNvSpPr txBox="1"/>
          <p:nvPr/>
        </p:nvSpPr>
        <p:spPr>
          <a:xfrm>
            <a:off x="3289900" y="6286800"/>
            <a:ext cx="2628300" cy="33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3F87"/>
                </a:solidFill>
                <a:latin typeface="Montserrat"/>
                <a:ea typeface="Montserrat"/>
                <a:cs typeface="Montserrat"/>
                <a:sym typeface="Montserrat"/>
              </a:rPr>
              <a:t>Report</a:t>
            </a:r>
            <a:endParaRPr sz="2800" b="1">
              <a:solidFill>
                <a:srgbClr val="003F87"/>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subTitle" idx="1"/>
          </p:nvPr>
        </p:nvSpPr>
        <p:spPr>
          <a:xfrm>
            <a:off x="420300" y="3293667"/>
            <a:ext cx="11360700" cy="37245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sz="2100">
                <a:latin typeface="Montserrat"/>
                <a:ea typeface="Montserrat"/>
                <a:cs typeface="Montserrat"/>
                <a:sym typeface="Montserrat"/>
              </a:rPr>
              <a:t>The California Alliance for Inclusive Schooling is an intersegmental group of professionals dedicated to the development of inclusive schools for all students. </a:t>
            </a:r>
            <a:endParaRPr sz="2100">
              <a:latin typeface="Montserrat"/>
              <a:ea typeface="Montserrat"/>
              <a:cs typeface="Montserrat"/>
              <a:sym typeface="Montserrat"/>
            </a:endParaRPr>
          </a:p>
          <a:p>
            <a:pPr marL="0" lvl="0" indent="0" algn="ctr" rtl="0">
              <a:spcBef>
                <a:spcPts val="1000"/>
              </a:spcBef>
              <a:spcAft>
                <a:spcPts val="0"/>
              </a:spcAft>
              <a:buNone/>
            </a:pPr>
            <a:endParaRPr sz="2100">
              <a:latin typeface="Montserrat"/>
              <a:ea typeface="Montserrat"/>
              <a:cs typeface="Montserrat"/>
              <a:sym typeface="Montserrat"/>
            </a:endParaRPr>
          </a:p>
          <a:p>
            <a:pPr marL="0" lvl="0" indent="0" algn="ctr" rtl="0">
              <a:spcBef>
                <a:spcPts val="1000"/>
              </a:spcBef>
              <a:spcAft>
                <a:spcPts val="0"/>
              </a:spcAft>
              <a:buNone/>
            </a:pPr>
            <a:r>
              <a:rPr lang="en-US" sz="2100">
                <a:latin typeface="Montserrat"/>
                <a:ea typeface="Montserrat"/>
                <a:cs typeface="Montserrat"/>
                <a:sym typeface="Montserrat"/>
              </a:rPr>
              <a:t>Our mission is to support, unify and promote efforts to increase inclusive schooling and transition outcomes for students with disabilities in California. The Alliance focuses on practice in schools, policy for state recommendations, and preparation of school professionals and is comprised of three working groups: Practice, Policy, and Preparation. </a:t>
            </a:r>
            <a:endParaRPr sz="2100">
              <a:latin typeface="Montserrat"/>
              <a:ea typeface="Montserrat"/>
              <a:cs typeface="Montserrat"/>
              <a:sym typeface="Montserrat"/>
            </a:endParaRPr>
          </a:p>
          <a:p>
            <a:pPr marL="0" lvl="0" indent="0" algn="ctr" rtl="0">
              <a:spcBef>
                <a:spcPts val="1000"/>
              </a:spcBef>
              <a:spcAft>
                <a:spcPts val="0"/>
              </a:spcAft>
              <a:buNone/>
            </a:pPr>
            <a:endParaRPr/>
          </a:p>
        </p:txBody>
      </p:sp>
      <p:pic>
        <p:nvPicPr>
          <p:cNvPr id="200" name="Google Shape;200;p31"/>
          <p:cNvPicPr preferRelativeResize="0"/>
          <p:nvPr/>
        </p:nvPicPr>
        <p:blipFill>
          <a:blip r:embed="rId3">
            <a:alphaModFix/>
          </a:blip>
          <a:stretch>
            <a:fillRect/>
          </a:stretch>
        </p:blipFill>
        <p:spPr>
          <a:xfrm>
            <a:off x="5224916" y="233067"/>
            <a:ext cx="1742166" cy="1742166"/>
          </a:xfrm>
          <a:prstGeom prst="rect">
            <a:avLst/>
          </a:prstGeom>
          <a:noFill/>
          <a:ln>
            <a:noFill/>
          </a:ln>
        </p:spPr>
      </p:pic>
      <p:sp>
        <p:nvSpPr>
          <p:cNvPr id="201" name="Google Shape;201;p31"/>
          <p:cNvSpPr/>
          <p:nvPr/>
        </p:nvSpPr>
        <p:spPr>
          <a:xfrm>
            <a:off x="0" y="2283633"/>
            <a:ext cx="12192000" cy="549300"/>
          </a:xfrm>
          <a:prstGeom prst="rect">
            <a:avLst/>
          </a:prstGeom>
          <a:solidFill>
            <a:srgbClr val="1C4587"/>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a:solidFill>
                  <a:schemeClr val="lt1"/>
                </a:solidFill>
                <a:latin typeface="Montserrat SemiBold"/>
                <a:ea typeface="Montserrat SemiBold"/>
                <a:cs typeface="Montserrat SemiBold"/>
                <a:sym typeface="Montserrat SemiBold"/>
              </a:rPr>
              <a:t>Purpose </a:t>
            </a:r>
            <a:endParaRPr sz="19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aphicFrame>
        <p:nvGraphicFramePr>
          <p:cNvPr id="206" name="Google Shape;206;p32"/>
          <p:cNvGraphicFramePr/>
          <p:nvPr/>
        </p:nvGraphicFramePr>
        <p:xfrm>
          <a:off x="1797927" y="1218236"/>
          <a:ext cx="3000000" cy="3000000"/>
        </p:xfrm>
        <a:graphic>
          <a:graphicData uri="http://schemas.openxmlformats.org/drawingml/2006/table">
            <a:tbl>
              <a:tblPr firstRow="1" bandRow="1">
                <a:noFill/>
                <a:tableStyleId>{476D55C4-342C-49A6-8ECC-70CF493765D5}</a:tableStyleId>
              </a:tblPr>
              <a:tblGrid>
                <a:gridCol w="3803475">
                  <a:extLst>
                    <a:ext uri="{9D8B030D-6E8A-4147-A177-3AD203B41FA5}">
                      <a16:colId xmlns:a16="http://schemas.microsoft.com/office/drawing/2014/main" val="20000"/>
                    </a:ext>
                  </a:extLst>
                </a:gridCol>
                <a:gridCol w="6331350">
                  <a:extLst>
                    <a:ext uri="{9D8B030D-6E8A-4147-A177-3AD203B41FA5}">
                      <a16:colId xmlns:a16="http://schemas.microsoft.com/office/drawing/2014/main" val="20001"/>
                    </a:ext>
                  </a:extLst>
                </a:gridCol>
              </a:tblGrid>
              <a:tr h="54865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Marquita Grenot-Scheyer (co-chair) </a:t>
                      </a:r>
                      <a:endParaRPr sz="1400" u="none" strike="noStrike" cap="none"/>
                    </a:p>
                    <a:p>
                      <a:pPr marL="0" marR="0" lvl="0" indent="0" algn="l" rtl="0">
                        <a:lnSpc>
                          <a:spcPct val="100000"/>
                        </a:lnSpc>
                        <a:spcBef>
                          <a:spcPts val="0"/>
                        </a:spcBef>
                        <a:spcAft>
                          <a:spcPts val="0"/>
                        </a:spcAft>
                        <a:buClr>
                          <a:srgbClr val="000000"/>
                        </a:buClr>
                        <a:buSzPts val="1600"/>
                        <a:buFont typeface="Arial"/>
                        <a:buNone/>
                      </a:pPr>
                      <a:endParaRPr sz="1400" u="none" strike="noStrike" cap="none"/>
                    </a:p>
                  </a:txBody>
                  <a:tcPr marL="91450" marR="91450" marT="45725" marB="45725">
                    <a:solidFill>
                      <a:srgbClr val="F2F2F2"/>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a:t>CSU Long Beach, College of Education</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0"/>
                  </a:ext>
                </a:extLst>
              </a:tr>
              <a:tr h="5791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Don Cardinal (co-chair) </a:t>
                      </a:r>
                      <a:endParaRPr sz="1400" u="none" strike="noStrike" cap="none"/>
                    </a:p>
                    <a:p>
                      <a:pPr marL="0" marR="0" lvl="0" indent="0" algn="l" rtl="0">
                        <a:lnSpc>
                          <a:spcPct val="100000"/>
                        </a:lnSpc>
                        <a:spcBef>
                          <a:spcPts val="0"/>
                        </a:spcBef>
                        <a:spcAft>
                          <a:spcPts val="0"/>
                        </a:spcAft>
                        <a:buClr>
                          <a:schemeClr val="dk1"/>
                        </a:buClr>
                        <a:buSzPts val="1600"/>
                        <a:buFont typeface="Calibri"/>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t>Thompson Policy Institute on Disability, Chapman University</a:t>
                      </a:r>
                      <a:endParaRPr sz="1400" u="none" strike="noStrike" cap="none"/>
                    </a:p>
                  </a:txBody>
                  <a:tcPr marL="91450" marR="91450" marT="45725" marB="45725"/>
                </a:tc>
                <a:extLst>
                  <a:ext uri="{0D108BD9-81ED-4DB2-BD59-A6C34878D82A}">
                    <a16:rowId xmlns:a16="http://schemas.microsoft.com/office/drawing/2014/main" val="10001"/>
                  </a:ext>
                </a:extLst>
              </a:tr>
              <a:tr h="660150">
                <a:tc>
                  <a:txBody>
                    <a:bodyPr/>
                    <a:lstStyle/>
                    <a:p>
                      <a:pPr marL="0" marR="0" lvl="0" indent="0" algn="l" rtl="0">
                        <a:lnSpc>
                          <a:spcPct val="100000"/>
                        </a:lnSpc>
                        <a:spcBef>
                          <a:spcPts val="0"/>
                        </a:spcBef>
                        <a:spcAft>
                          <a:spcPts val="0"/>
                        </a:spcAft>
                        <a:buClr>
                          <a:srgbClr val="000000"/>
                        </a:buClr>
                        <a:buSzPts val="1600"/>
                        <a:buFont typeface="Arial"/>
                        <a:buNone/>
                      </a:pPr>
                      <a:r>
                        <a:rPr lang="en-US" sz="1600"/>
                        <a:t>Linda Blanton</a:t>
                      </a:r>
                      <a:endParaRPr sz="1400" u="none" strike="noStrike" cap="none"/>
                    </a:p>
                    <a:p>
                      <a:pPr marL="0" marR="0" lvl="0" indent="0" algn="l" rtl="0">
                        <a:lnSpc>
                          <a:spcPct val="100000"/>
                        </a:lnSpc>
                        <a:spcBef>
                          <a:spcPts val="0"/>
                        </a:spcBef>
                        <a:spcAft>
                          <a:spcPts val="0"/>
                        </a:spcAft>
                        <a:buClr>
                          <a:schemeClr val="dk1"/>
                        </a:buClr>
                        <a:buSzPts val="1600"/>
                        <a:buFont typeface="Calibri"/>
                        <a:buNone/>
                      </a:pPr>
                      <a:endParaRPr sz="1400" u="none" strike="noStrike" cap="none"/>
                    </a:p>
                  </a:txBody>
                  <a:tcPr marL="91450" marR="91450" marT="45725" marB="45725">
                    <a:solidFill>
                      <a:srgbClr val="F2F2F2"/>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t>The Collaboration for Effective Educator Development, Accountability and Reform Center, (CEEDAR), University of Florida</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2"/>
                  </a:ext>
                </a:extLst>
              </a:tr>
              <a:tr h="6167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Audri Sandoval Gomez</a:t>
                      </a:r>
                      <a:endParaRPr sz="1400" u="none" strike="noStrike" cap="none"/>
                    </a:p>
                    <a:p>
                      <a:pPr marL="0" marR="0" lvl="0" indent="0" algn="l" rtl="0">
                        <a:lnSpc>
                          <a:spcPct val="100000"/>
                        </a:lnSpc>
                        <a:spcBef>
                          <a:spcPts val="0"/>
                        </a:spcBef>
                        <a:spcAft>
                          <a:spcPts val="0"/>
                        </a:spcAft>
                        <a:buClr>
                          <a:srgbClr val="000000"/>
                        </a:buClr>
                        <a:buSzPts val="16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t>Thompson Policy Institute on Disability, Chapman University</a:t>
                      </a:r>
                      <a:endParaRPr sz="1400" u="none" strike="noStrike" cap="none"/>
                    </a:p>
                  </a:txBody>
                  <a:tcPr marL="91450" marR="91450" marT="45725" marB="45725"/>
                </a:tc>
                <a:extLst>
                  <a:ext uri="{0D108BD9-81ED-4DB2-BD59-A6C34878D82A}">
                    <a16:rowId xmlns:a16="http://schemas.microsoft.com/office/drawing/2014/main" val="10003"/>
                  </a:ext>
                </a:extLst>
              </a:tr>
              <a:tr h="3374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Mary Vixie Sandy</a:t>
                      </a:r>
                      <a:endParaRPr sz="1400" u="none" strike="noStrike" cap="none"/>
                    </a:p>
                  </a:txBody>
                  <a:tcPr marL="91450" marR="91450" marT="45725" marB="45725">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California Commission on Teacher Credentialing</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4"/>
                  </a:ext>
                </a:extLst>
              </a:tr>
              <a:tr h="5791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Victoria (Vicki) Graf</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California Association of Professors of Special Education Teacher Education (CAPSE), LMU</a:t>
                      </a:r>
                      <a:endParaRPr sz="1400" u="none" strike="noStrike" cap="none"/>
                    </a:p>
                  </a:txBody>
                  <a:tcPr marL="91450" marR="91450" marT="45725" marB="45725"/>
                </a:tc>
                <a:extLst>
                  <a:ext uri="{0D108BD9-81ED-4DB2-BD59-A6C34878D82A}">
                    <a16:rowId xmlns:a16="http://schemas.microsoft.com/office/drawing/2014/main" val="10005"/>
                  </a:ext>
                </a:extLst>
              </a:tr>
              <a:tr h="57912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Meghan Cosier </a:t>
                      </a:r>
                      <a:endParaRPr sz="1400" u="none" strike="noStrike" cap="none"/>
                    </a:p>
                  </a:txBody>
                  <a:tcPr marL="91450" marR="91450" marT="45725" marB="45725">
                    <a:solidFill>
                      <a:srgbClr val="F2F2F2"/>
                    </a:solidFill>
                  </a:tcPr>
                </a:tc>
                <a:tc>
                  <a:txBody>
                    <a:bodyPr/>
                    <a:lstStyle/>
                    <a:p>
                      <a:pPr marL="0" marR="0" lvl="0" indent="0" algn="l" rtl="0">
                        <a:lnSpc>
                          <a:spcPct val="100000"/>
                        </a:lnSpc>
                        <a:spcBef>
                          <a:spcPts val="0"/>
                        </a:spcBef>
                        <a:spcAft>
                          <a:spcPts val="0"/>
                        </a:spcAft>
                        <a:buClr>
                          <a:schemeClr val="dk1"/>
                        </a:buClr>
                        <a:buSzPts val="1600"/>
                        <a:buFont typeface="Calibri"/>
                        <a:buNone/>
                      </a:pPr>
                      <a:r>
                        <a:rPr lang="en-US" sz="1600" u="none" strike="noStrike" cap="none"/>
                        <a:t>Thompson Policy Institute on Disability, Chapman University</a:t>
                      </a:r>
                      <a:endParaRPr sz="1400" u="none" strike="noStrike" cap="none"/>
                    </a:p>
                  </a:txBody>
                  <a:tcPr marL="91450" marR="91450" marT="45725" marB="45725">
                    <a:solidFill>
                      <a:srgbClr val="F2F2F2"/>
                    </a:solidFill>
                  </a:tcPr>
                </a:tc>
                <a:extLst>
                  <a:ext uri="{0D108BD9-81ED-4DB2-BD59-A6C34878D82A}">
                    <a16:rowId xmlns:a16="http://schemas.microsoft.com/office/drawing/2014/main" val="10006"/>
                  </a:ext>
                </a:extLst>
              </a:tr>
              <a:tr h="337400">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Kristin Wright</a:t>
                      </a:r>
                      <a:endParaRPr sz="1400" u="none" strike="noStrike" cap="none"/>
                    </a:p>
                  </a:txBody>
                  <a:tcPr marL="91450" marR="91450" marT="45725" marB="45725">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t>Sacramento County Office of Education</a:t>
                      </a:r>
                      <a:endParaRPr sz="1600" u="none" strike="noStrike" cap="none"/>
                    </a:p>
                  </a:txBody>
                  <a:tcPr marL="91450" marR="91450" marT="45725" marB="45725">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337400">
                <a:tc>
                  <a:txBody>
                    <a:bodyPr/>
                    <a:lstStyle/>
                    <a:p>
                      <a:pPr marL="0" marR="0" lvl="0" indent="0" algn="l" rtl="0">
                        <a:lnSpc>
                          <a:spcPct val="100000"/>
                        </a:lnSpc>
                        <a:spcBef>
                          <a:spcPts val="0"/>
                        </a:spcBef>
                        <a:spcAft>
                          <a:spcPts val="0"/>
                        </a:spcAft>
                        <a:buClr>
                          <a:srgbClr val="000000"/>
                        </a:buClr>
                        <a:buSzPts val="1600"/>
                        <a:buFont typeface="Arial"/>
                        <a:buNone/>
                      </a:pPr>
                      <a:r>
                        <a:rPr lang="en-US" sz="1600"/>
                        <a:t>Sarah-Neville Morgan </a:t>
                      </a:r>
                      <a:endParaRPr sz="1400" u="none" strike="noStrike" cap="none"/>
                    </a:p>
                    <a:p>
                      <a:pPr marL="0" marR="0" lvl="0" indent="0" algn="l" rtl="0">
                        <a:lnSpc>
                          <a:spcPct val="100000"/>
                        </a:lnSpc>
                        <a:spcBef>
                          <a:spcPts val="0"/>
                        </a:spcBef>
                        <a:spcAft>
                          <a:spcPts val="0"/>
                        </a:spcAft>
                        <a:buClr>
                          <a:srgbClr val="000000"/>
                        </a:buClr>
                        <a:buSzPts val="1600"/>
                        <a:buFont typeface="Arial"/>
                        <a:buNone/>
                      </a:pP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a:t>Deputy Superintendent of Public Instruction, Opportunities for All Branch at the California Department of Education</a:t>
                      </a:r>
                      <a:endParaRPr sz="16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822975">
                <a:tc>
                  <a:txBody>
                    <a:bodyPr/>
                    <a:lstStyle/>
                    <a:p>
                      <a:pPr marL="0" lvl="0" indent="0" algn="l" rtl="0">
                        <a:spcBef>
                          <a:spcPts val="0"/>
                        </a:spcBef>
                        <a:spcAft>
                          <a:spcPts val="0"/>
                        </a:spcAft>
                        <a:buClr>
                          <a:schemeClr val="dk1"/>
                        </a:buClr>
                        <a:buSzPts val="1600"/>
                        <a:buFont typeface="Arial"/>
                        <a:buNone/>
                      </a:pPr>
                      <a:r>
                        <a:rPr lang="en-US" sz="1600"/>
                        <a:t>Virginia Kennedy</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600"/>
                        <a:buFont typeface="Arial"/>
                        <a:buNone/>
                      </a:pPr>
                      <a:r>
                        <a:rPr lang="en-US" sz="1600"/>
                        <a:t>California Council on Teacher Education, CSU Northridge</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
        <p:nvSpPr>
          <p:cNvPr id="207" name="Google Shape;207;p32"/>
          <p:cNvSpPr/>
          <p:nvPr/>
        </p:nvSpPr>
        <p:spPr>
          <a:xfrm>
            <a:off x="1797925" y="181075"/>
            <a:ext cx="10394100" cy="802800"/>
          </a:xfrm>
          <a:prstGeom prst="rect">
            <a:avLst/>
          </a:prstGeom>
          <a:solidFill>
            <a:srgbClr val="003F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chemeClr val="lt1"/>
                </a:solidFill>
                <a:latin typeface="Calibri"/>
                <a:ea typeface="Calibri"/>
                <a:cs typeface="Calibri"/>
                <a:sym typeface="Calibri"/>
              </a:rPr>
              <a:t>Steering &amp; Planning Committees</a:t>
            </a:r>
            <a:endParaRPr sz="1400" b="0" i="0" u="none" strike="noStrike" cap="none">
              <a:solidFill>
                <a:srgbClr val="000000"/>
              </a:solidFill>
              <a:latin typeface="Arial"/>
              <a:ea typeface="Arial"/>
              <a:cs typeface="Arial"/>
              <a:sym typeface="Arial"/>
            </a:endParaRPr>
          </a:p>
        </p:txBody>
      </p:sp>
      <p:pic>
        <p:nvPicPr>
          <p:cNvPr id="208" name="Google Shape;208;p32"/>
          <p:cNvPicPr preferRelativeResize="0"/>
          <p:nvPr/>
        </p:nvPicPr>
        <p:blipFill rotWithShape="1">
          <a:blip r:embed="rId3">
            <a:alphaModFix/>
          </a:blip>
          <a:srcRect/>
          <a:stretch/>
        </p:blipFill>
        <p:spPr>
          <a:xfrm>
            <a:off x="191903" y="181071"/>
            <a:ext cx="1178986" cy="119131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214" name="Google Shape;214;p33"/>
          <p:cNvSpPr txBox="1">
            <a:spLocks noGrp="1"/>
          </p:cNvSpPr>
          <p:nvPr>
            <p:ph type="title" idx="4294967295"/>
          </p:nvPr>
        </p:nvSpPr>
        <p:spPr>
          <a:xfrm>
            <a:off x="581350" y="2422350"/>
            <a:ext cx="6331500" cy="20133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1300"/>
              <a:buNone/>
            </a:pPr>
            <a:r>
              <a:rPr lang="en-US" sz="4300" b="1">
                <a:solidFill>
                  <a:srgbClr val="980000"/>
                </a:solidFill>
                <a:latin typeface="Montserrat"/>
                <a:ea typeface="Montserrat"/>
                <a:cs typeface="Montserrat"/>
                <a:sym typeface="Montserrat"/>
              </a:rPr>
              <a:t>There is no diversity, equity, and inclusion without disability. </a:t>
            </a:r>
            <a:endParaRPr sz="4300" b="1">
              <a:solidFill>
                <a:srgbClr val="980000"/>
              </a:solidFill>
              <a:latin typeface="Montserrat"/>
              <a:ea typeface="Montserrat"/>
              <a:cs typeface="Montserrat"/>
              <a:sym typeface="Montserrat"/>
            </a:endParaRPr>
          </a:p>
          <a:p>
            <a:pPr marL="0" lvl="0" indent="0" algn="ctr" rtl="0">
              <a:spcBef>
                <a:spcPts val="0"/>
              </a:spcBef>
              <a:spcAft>
                <a:spcPts val="0"/>
              </a:spcAft>
              <a:buSzPts val="1300"/>
              <a:buNone/>
            </a:pPr>
            <a:endParaRPr sz="3900" b="1">
              <a:solidFill>
                <a:srgbClr val="000000"/>
              </a:solidFill>
              <a:latin typeface="Lexend"/>
              <a:ea typeface="Lexend"/>
              <a:cs typeface="Lexend"/>
              <a:sym typeface="Lexend"/>
            </a:endParaRPr>
          </a:p>
          <a:p>
            <a:pPr marL="0" lvl="0" indent="0" algn="ctr" rtl="0">
              <a:spcBef>
                <a:spcPts val="0"/>
              </a:spcBef>
              <a:spcAft>
                <a:spcPts val="0"/>
              </a:spcAft>
              <a:buSzPts val="1300"/>
              <a:buNone/>
            </a:pPr>
            <a:r>
              <a:rPr lang="en-US" sz="3100" b="1">
                <a:solidFill>
                  <a:srgbClr val="000000"/>
                </a:solidFill>
                <a:latin typeface="Montserrat"/>
                <a:ea typeface="Montserrat"/>
                <a:cs typeface="Montserrat"/>
                <a:sym typeface="Montserrat"/>
              </a:rPr>
              <a:t>disabilityisdiversity.com</a:t>
            </a:r>
            <a:endParaRPr sz="3100" b="1">
              <a:solidFill>
                <a:srgbClr val="000000"/>
              </a:solidFill>
              <a:latin typeface="Montserrat"/>
              <a:ea typeface="Montserrat"/>
              <a:cs typeface="Montserrat"/>
              <a:sym typeface="Montserrat"/>
            </a:endParaRPr>
          </a:p>
          <a:p>
            <a:pPr marL="0" lvl="0" indent="0" algn="ctr" rtl="0">
              <a:spcBef>
                <a:spcPts val="0"/>
              </a:spcBef>
              <a:spcAft>
                <a:spcPts val="0"/>
              </a:spcAft>
              <a:buSzPts val="1300"/>
              <a:buNone/>
            </a:pPr>
            <a:endParaRPr sz="3900" b="1">
              <a:solidFill>
                <a:srgbClr val="000000"/>
              </a:solidFill>
              <a:latin typeface="Lexend"/>
              <a:ea typeface="Lexend"/>
              <a:cs typeface="Lexend"/>
              <a:sym typeface="Lexend"/>
            </a:endParaRPr>
          </a:p>
        </p:txBody>
      </p:sp>
      <p:sp>
        <p:nvSpPr>
          <p:cNvPr id="215" name="Google Shape;215;p33"/>
          <p:cNvSpPr txBox="1"/>
          <p:nvPr/>
        </p:nvSpPr>
        <p:spPr>
          <a:xfrm>
            <a:off x="249200" y="766200"/>
            <a:ext cx="11693700" cy="14007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endParaRPr sz="3900" b="1">
              <a:latin typeface="Lexend"/>
              <a:ea typeface="Lexend"/>
              <a:cs typeface="Lexend"/>
              <a:sym typeface="Lexend"/>
            </a:endParaRPr>
          </a:p>
        </p:txBody>
      </p:sp>
      <p:sp>
        <p:nvSpPr>
          <p:cNvPr id="216" name="Google Shape;216;p33"/>
          <p:cNvSpPr txBox="1"/>
          <p:nvPr/>
        </p:nvSpPr>
        <p:spPr>
          <a:xfrm>
            <a:off x="7571400" y="5308233"/>
            <a:ext cx="4456800" cy="12291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2500">
              <a:latin typeface="Lexend"/>
              <a:ea typeface="Lexend"/>
              <a:cs typeface="Lexend"/>
              <a:sym typeface="Lexend"/>
            </a:endParaRPr>
          </a:p>
        </p:txBody>
      </p:sp>
      <p:pic>
        <p:nvPicPr>
          <p:cNvPr id="217" name="Google Shape;217;p33"/>
          <p:cNvPicPr preferRelativeResize="0"/>
          <p:nvPr/>
        </p:nvPicPr>
        <p:blipFill>
          <a:blip r:embed="rId3">
            <a:alphaModFix/>
          </a:blip>
          <a:stretch>
            <a:fillRect/>
          </a:stretch>
        </p:blipFill>
        <p:spPr>
          <a:xfrm>
            <a:off x="7620000" y="0"/>
            <a:ext cx="457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p:nvPr>
        </p:nvSpPr>
        <p:spPr>
          <a:xfrm>
            <a:off x="415600" y="729633"/>
            <a:ext cx="11360700" cy="11223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latin typeface="Montserrat"/>
                <a:ea typeface="Montserrat"/>
                <a:cs typeface="Montserrat"/>
                <a:sym typeface="Montserrat"/>
              </a:rPr>
              <a:t>Where does California rank amongst all states (+DC) in placement in mostly self-contained settings? </a:t>
            </a:r>
            <a:endParaRPr>
              <a:latin typeface="Montserrat"/>
              <a:ea typeface="Montserrat"/>
              <a:cs typeface="Montserrat"/>
              <a:sym typeface="Montserrat"/>
            </a:endParaRPr>
          </a:p>
        </p:txBody>
      </p:sp>
      <p:sp>
        <p:nvSpPr>
          <p:cNvPr id="223" name="Google Shape;223;p34"/>
          <p:cNvSpPr/>
          <p:nvPr/>
        </p:nvSpPr>
        <p:spPr>
          <a:xfrm>
            <a:off x="1615500" y="2906400"/>
            <a:ext cx="2296500" cy="104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609600" lvl="0" indent="-457200" algn="l" rtl="0">
              <a:spcBef>
                <a:spcPts val="0"/>
              </a:spcBef>
              <a:spcAft>
                <a:spcPts val="0"/>
              </a:spcAft>
              <a:buSzPts val="2400"/>
              <a:buFont typeface="Lexend"/>
              <a:buAutoNum type="alphaUcPeriod"/>
            </a:pPr>
            <a:r>
              <a:rPr lang="en-US" sz="2400" b="1">
                <a:latin typeface="Lexend"/>
                <a:ea typeface="Lexend"/>
                <a:cs typeface="Lexend"/>
                <a:sym typeface="Lexend"/>
              </a:rPr>
              <a:t>12th </a:t>
            </a:r>
            <a:endParaRPr sz="2400" b="1">
              <a:latin typeface="Lexend"/>
              <a:ea typeface="Lexend"/>
              <a:cs typeface="Lexend"/>
              <a:sym typeface="Lexend"/>
            </a:endParaRPr>
          </a:p>
        </p:txBody>
      </p:sp>
      <p:sp>
        <p:nvSpPr>
          <p:cNvPr id="224" name="Google Shape;224;p34"/>
          <p:cNvSpPr/>
          <p:nvPr/>
        </p:nvSpPr>
        <p:spPr>
          <a:xfrm>
            <a:off x="1615500" y="4693433"/>
            <a:ext cx="2296500" cy="104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2400" b="1">
                <a:latin typeface="Lexend"/>
                <a:ea typeface="Lexend"/>
                <a:cs typeface="Lexend"/>
                <a:sym typeface="Lexend"/>
              </a:rPr>
              <a:t>B.    35th </a:t>
            </a:r>
            <a:endParaRPr sz="2400" b="1">
              <a:latin typeface="Lexend"/>
              <a:ea typeface="Lexend"/>
              <a:cs typeface="Lexend"/>
              <a:sym typeface="Lexend"/>
            </a:endParaRPr>
          </a:p>
        </p:txBody>
      </p:sp>
      <p:sp>
        <p:nvSpPr>
          <p:cNvPr id="225" name="Google Shape;225;p34"/>
          <p:cNvSpPr/>
          <p:nvPr/>
        </p:nvSpPr>
        <p:spPr>
          <a:xfrm>
            <a:off x="7201033" y="2906400"/>
            <a:ext cx="2296500" cy="104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2400" b="1">
                <a:latin typeface="Lexend"/>
                <a:ea typeface="Lexend"/>
                <a:cs typeface="Lexend"/>
                <a:sym typeface="Lexend"/>
              </a:rPr>
              <a:t>C.   9th </a:t>
            </a:r>
            <a:endParaRPr sz="2400" b="1">
              <a:latin typeface="Lexend"/>
              <a:ea typeface="Lexend"/>
              <a:cs typeface="Lexend"/>
              <a:sym typeface="Lexend"/>
            </a:endParaRPr>
          </a:p>
        </p:txBody>
      </p:sp>
      <p:sp>
        <p:nvSpPr>
          <p:cNvPr id="226" name="Google Shape;226;p34"/>
          <p:cNvSpPr/>
          <p:nvPr/>
        </p:nvSpPr>
        <p:spPr>
          <a:xfrm>
            <a:off x="7282933" y="4693433"/>
            <a:ext cx="2296500" cy="104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2400" b="1">
                <a:latin typeface="Lexend"/>
                <a:ea typeface="Lexend"/>
                <a:cs typeface="Lexend"/>
                <a:sym typeface="Lexend"/>
              </a:rPr>
              <a:t>D.   1st  </a:t>
            </a:r>
            <a:endParaRPr sz="2400" b="1">
              <a:latin typeface="Lexend"/>
              <a:ea typeface="Lexend"/>
              <a:cs typeface="Lexend"/>
              <a:sym typeface="Lexend"/>
            </a:endParaRPr>
          </a:p>
        </p:txBody>
      </p:sp>
      <p:sp>
        <p:nvSpPr>
          <p:cNvPr id="227" name="Google Shape;227;p34"/>
          <p:cNvSpPr/>
          <p:nvPr/>
        </p:nvSpPr>
        <p:spPr>
          <a:xfrm>
            <a:off x="5680633" y="4835833"/>
            <a:ext cx="1520400" cy="760500"/>
          </a:xfrm>
          <a:prstGeom prst="rightArrow">
            <a:avLst>
              <a:gd name="adj1" fmla="val 50000"/>
              <a:gd name="adj2" fmla="val 50000"/>
            </a:avLst>
          </a:prstGeom>
          <a:solidFill>
            <a:srgbClr val="A7291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5"/>
          <p:cNvSpPr txBox="1"/>
          <p:nvPr/>
        </p:nvSpPr>
        <p:spPr>
          <a:xfrm>
            <a:off x="309833" y="296233"/>
            <a:ext cx="2768100" cy="40005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2800">
                <a:latin typeface="Lexend"/>
                <a:ea typeface="Lexend"/>
                <a:cs typeface="Lexend"/>
                <a:sym typeface="Lexend"/>
              </a:rPr>
              <a:t>Closest Measurement of </a:t>
            </a:r>
            <a:r>
              <a:rPr lang="en-US" sz="2800" b="1" u="sng">
                <a:latin typeface="Lexend"/>
                <a:ea typeface="Lexend"/>
                <a:cs typeface="Lexend"/>
                <a:sym typeface="Lexend"/>
              </a:rPr>
              <a:t>Exclusion</a:t>
            </a:r>
            <a:r>
              <a:rPr lang="en-US" sz="2800">
                <a:latin typeface="Lexend"/>
                <a:ea typeface="Lexend"/>
                <a:cs typeface="Lexend"/>
                <a:sym typeface="Lexend"/>
              </a:rPr>
              <a:t>: 40% or more of the school day separated. </a:t>
            </a:r>
            <a:endParaRPr sz="2800">
              <a:latin typeface="Lexend"/>
              <a:ea typeface="Lexend"/>
              <a:cs typeface="Lexend"/>
              <a:sym typeface="Lexend"/>
            </a:endParaRPr>
          </a:p>
          <a:p>
            <a:pPr marL="0" lvl="0" indent="0" algn="l" rtl="0">
              <a:spcBef>
                <a:spcPts val="0"/>
              </a:spcBef>
              <a:spcAft>
                <a:spcPts val="0"/>
              </a:spcAft>
              <a:buNone/>
            </a:pPr>
            <a:r>
              <a:rPr lang="en-US" sz="2800">
                <a:latin typeface="Lexend"/>
                <a:ea typeface="Lexend"/>
                <a:cs typeface="Lexend"/>
                <a:sym typeface="Lexend"/>
              </a:rPr>
              <a:t>  </a:t>
            </a:r>
            <a:endParaRPr sz="2800">
              <a:latin typeface="Lexend"/>
              <a:ea typeface="Lexend"/>
              <a:cs typeface="Lexend"/>
              <a:sym typeface="Lexend"/>
            </a:endParaRPr>
          </a:p>
          <a:p>
            <a:pPr marL="0" lvl="0" indent="0" algn="l" rtl="0">
              <a:spcBef>
                <a:spcPts val="0"/>
              </a:spcBef>
              <a:spcAft>
                <a:spcPts val="0"/>
              </a:spcAft>
              <a:buNone/>
            </a:pPr>
            <a:r>
              <a:rPr lang="en-US" sz="2800">
                <a:solidFill>
                  <a:srgbClr val="FF0000"/>
                </a:solidFill>
                <a:latin typeface="Lexend"/>
                <a:ea typeface="Lexend"/>
                <a:cs typeface="Lexend"/>
                <a:sym typeface="Lexend"/>
              </a:rPr>
              <a:t>National Avg: 10.72</a:t>
            </a:r>
            <a:endParaRPr sz="2800">
              <a:solidFill>
                <a:srgbClr val="FF0000"/>
              </a:solidFill>
              <a:latin typeface="Lexend"/>
              <a:ea typeface="Lexend"/>
              <a:cs typeface="Lexend"/>
              <a:sym typeface="Lexend"/>
            </a:endParaRPr>
          </a:p>
        </p:txBody>
      </p:sp>
      <p:graphicFrame>
        <p:nvGraphicFramePr>
          <p:cNvPr id="233" name="Google Shape;233;p35"/>
          <p:cNvGraphicFramePr/>
          <p:nvPr/>
        </p:nvGraphicFramePr>
        <p:xfrm>
          <a:off x="3869275" y="-77300"/>
          <a:ext cx="3000000" cy="3000000"/>
        </p:xfrm>
        <a:graphic>
          <a:graphicData uri="http://schemas.openxmlformats.org/drawingml/2006/table">
            <a:tbl>
              <a:tblPr>
                <a:noFill/>
                <a:tableStyleId>{43B8B76B-F12F-40D3-A201-3A6BEF0B2B8F}</a:tableStyleId>
              </a:tblPr>
              <a:tblGrid>
                <a:gridCol w="1246700">
                  <a:extLst>
                    <a:ext uri="{9D8B030D-6E8A-4147-A177-3AD203B41FA5}">
                      <a16:colId xmlns:a16="http://schemas.microsoft.com/office/drawing/2014/main" val="20000"/>
                    </a:ext>
                  </a:extLst>
                </a:gridCol>
                <a:gridCol w="886900">
                  <a:extLst>
                    <a:ext uri="{9D8B030D-6E8A-4147-A177-3AD203B41FA5}">
                      <a16:colId xmlns:a16="http://schemas.microsoft.com/office/drawing/2014/main" val="20001"/>
                    </a:ext>
                  </a:extLst>
                </a:gridCol>
              </a:tblGrid>
              <a:tr h="388700">
                <a:tc>
                  <a:txBody>
                    <a:bodyPr/>
                    <a:lstStyle/>
                    <a:p>
                      <a:pPr marL="0" lvl="0" indent="0" algn="l" rtl="0">
                        <a:spcBef>
                          <a:spcPts val="0"/>
                        </a:spcBef>
                        <a:spcAft>
                          <a:spcPts val="0"/>
                        </a:spcAft>
                        <a:buNone/>
                      </a:pPr>
                      <a:r>
                        <a:rPr lang="en-US" sz="1500">
                          <a:latin typeface="Calibri"/>
                          <a:ea typeface="Calibri"/>
                          <a:cs typeface="Calibri"/>
                          <a:sym typeface="Calibri"/>
                        </a:rPr>
                        <a:t>Wyoming</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4.62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0"/>
                  </a:ext>
                </a:extLst>
              </a:tr>
              <a:tr h="388700">
                <a:tc>
                  <a:txBody>
                    <a:bodyPr/>
                    <a:lstStyle/>
                    <a:p>
                      <a:pPr marL="0" lvl="0" indent="0" algn="l" rtl="0">
                        <a:spcBef>
                          <a:spcPts val="0"/>
                        </a:spcBef>
                        <a:spcAft>
                          <a:spcPts val="0"/>
                        </a:spcAft>
                        <a:buNone/>
                      </a:pPr>
                      <a:r>
                        <a:rPr lang="en-US" sz="1500">
                          <a:latin typeface="Calibri"/>
                          <a:ea typeface="Calibri"/>
                          <a:cs typeface="Calibri"/>
                          <a:sym typeface="Calibri"/>
                        </a:rPr>
                        <a:t>Vermont</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4.74</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1"/>
                  </a:ext>
                </a:extLst>
              </a:tr>
              <a:tr h="388700">
                <a:tc>
                  <a:txBody>
                    <a:bodyPr/>
                    <a:lstStyle/>
                    <a:p>
                      <a:pPr marL="0" lvl="0" indent="0" algn="l" rtl="0">
                        <a:spcBef>
                          <a:spcPts val="0"/>
                        </a:spcBef>
                        <a:spcAft>
                          <a:spcPts val="0"/>
                        </a:spcAft>
                        <a:buNone/>
                      </a:pPr>
                      <a:r>
                        <a:rPr lang="en-US" sz="1500">
                          <a:latin typeface="Calibri"/>
                          <a:ea typeface="Calibri"/>
                          <a:cs typeface="Calibri"/>
                          <a:sym typeface="Calibri"/>
                        </a:rPr>
                        <a:t>Colorado</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4.76</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2"/>
                  </a:ext>
                </a:extLst>
              </a:tr>
              <a:tr h="388700">
                <a:tc>
                  <a:txBody>
                    <a:bodyPr/>
                    <a:lstStyle/>
                    <a:p>
                      <a:pPr marL="0" lvl="0" indent="0" algn="l" rtl="0">
                        <a:spcBef>
                          <a:spcPts val="0"/>
                        </a:spcBef>
                        <a:spcAft>
                          <a:spcPts val="0"/>
                        </a:spcAft>
                        <a:buNone/>
                      </a:pPr>
                      <a:r>
                        <a:rPr lang="en-US" sz="1500">
                          <a:latin typeface="Calibri"/>
                          <a:ea typeface="Calibri"/>
                          <a:cs typeface="Calibri"/>
                          <a:sym typeface="Calibri"/>
                        </a:rPr>
                        <a:t>Nebraska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5.54</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3"/>
                  </a:ext>
                </a:extLst>
              </a:tr>
              <a:tr h="388700">
                <a:tc>
                  <a:txBody>
                    <a:bodyPr/>
                    <a:lstStyle/>
                    <a:p>
                      <a:pPr marL="0" lvl="0" indent="0" algn="l" rtl="0">
                        <a:spcBef>
                          <a:spcPts val="0"/>
                        </a:spcBef>
                        <a:spcAft>
                          <a:spcPts val="0"/>
                        </a:spcAft>
                        <a:buNone/>
                      </a:pPr>
                      <a:r>
                        <a:rPr lang="en-US" sz="1500">
                          <a:latin typeface="Calibri"/>
                          <a:ea typeface="Calibri"/>
                          <a:cs typeface="Calibri"/>
                          <a:sym typeface="Calibri"/>
                        </a:rPr>
                        <a:t>South Dakota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5.63</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4"/>
                  </a:ext>
                </a:extLst>
              </a:tr>
              <a:tr h="388700">
                <a:tc>
                  <a:txBody>
                    <a:bodyPr/>
                    <a:lstStyle/>
                    <a:p>
                      <a:pPr marL="0" lvl="0" indent="0" algn="l" rtl="0">
                        <a:spcBef>
                          <a:spcPts val="0"/>
                        </a:spcBef>
                        <a:spcAft>
                          <a:spcPts val="0"/>
                        </a:spcAft>
                        <a:buNone/>
                      </a:pPr>
                      <a:r>
                        <a:rPr lang="en-US" sz="1500">
                          <a:latin typeface="Calibri"/>
                          <a:ea typeface="Calibri"/>
                          <a:cs typeface="Calibri"/>
                          <a:sym typeface="Calibri"/>
                        </a:rPr>
                        <a:t>Iowa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6.47</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5"/>
                  </a:ext>
                </a:extLst>
              </a:tr>
              <a:tr h="388700">
                <a:tc>
                  <a:txBody>
                    <a:bodyPr/>
                    <a:lstStyle/>
                    <a:p>
                      <a:pPr marL="0" lvl="0" indent="0" algn="l" rtl="0">
                        <a:spcBef>
                          <a:spcPts val="0"/>
                        </a:spcBef>
                        <a:spcAft>
                          <a:spcPts val="0"/>
                        </a:spcAft>
                        <a:buNone/>
                      </a:pPr>
                      <a:r>
                        <a:rPr lang="en-US" sz="1500">
                          <a:latin typeface="Calibri"/>
                          <a:ea typeface="Calibri"/>
                          <a:cs typeface="Calibri"/>
                          <a:sym typeface="Calibri"/>
                        </a:rPr>
                        <a:t>Kansas</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6.57</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6"/>
                  </a:ext>
                </a:extLst>
              </a:tr>
              <a:tr h="388700">
                <a:tc>
                  <a:txBody>
                    <a:bodyPr/>
                    <a:lstStyle/>
                    <a:p>
                      <a:pPr marL="0" lvl="0" indent="0" algn="l" rtl="0">
                        <a:spcBef>
                          <a:spcPts val="0"/>
                        </a:spcBef>
                        <a:spcAft>
                          <a:spcPts val="0"/>
                        </a:spcAft>
                        <a:buNone/>
                      </a:pPr>
                      <a:r>
                        <a:rPr lang="en-US" sz="1500">
                          <a:latin typeface="Calibri"/>
                          <a:ea typeface="Calibri"/>
                          <a:cs typeface="Calibri"/>
                          <a:sym typeface="Calibri"/>
                        </a:rPr>
                        <a:t>West Virginia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6.57</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7"/>
                  </a:ext>
                </a:extLst>
              </a:tr>
              <a:tr h="388700">
                <a:tc>
                  <a:txBody>
                    <a:bodyPr/>
                    <a:lstStyle/>
                    <a:p>
                      <a:pPr marL="0" lvl="0" indent="0" algn="l" rtl="0">
                        <a:spcBef>
                          <a:spcPts val="0"/>
                        </a:spcBef>
                        <a:spcAft>
                          <a:spcPts val="0"/>
                        </a:spcAft>
                        <a:buNone/>
                      </a:pPr>
                      <a:r>
                        <a:rPr lang="en-US" sz="1500">
                          <a:latin typeface="Calibri"/>
                          <a:ea typeface="Calibri"/>
                          <a:cs typeface="Calibri"/>
                          <a:sym typeface="Calibri"/>
                        </a:rPr>
                        <a:t>North Dakota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6.63</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8"/>
                  </a:ext>
                </a:extLst>
              </a:tr>
              <a:tr h="388700">
                <a:tc>
                  <a:txBody>
                    <a:bodyPr/>
                    <a:lstStyle/>
                    <a:p>
                      <a:pPr marL="0" lvl="0" indent="0" algn="l" rtl="0">
                        <a:spcBef>
                          <a:spcPts val="0"/>
                        </a:spcBef>
                        <a:spcAft>
                          <a:spcPts val="0"/>
                        </a:spcAft>
                        <a:buNone/>
                      </a:pPr>
                      <a:r>
                        <a:rPr lang="en-US" sz="1500">
                          <a:latin typeface="Calibri"/>
                          <a:ea typeface="Calibri"/>
                          <a:cs typeface="Calibri"/>
                          <a:sym typeface="Calibri"/>
                        </a:rPr>
                        <a:t>Oklahoma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6.71</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9"/>
                  </a:ext>
                </a:extLst>
              </a:tr>
              <a:tr h="388700">
                <a:tc>
                  <a:txBody>
                    <a:bodyPr/>
                    <a:lstStyle/>
                    <a:p>
                      <a:pPr marL="0" lvl="0" indent="0" algn="l" rtl="0">
                        <a:spcBef>
                          <a:spcPts val="0"/>
                        </a:spcBef>
                        <a:spcAft>
                          <a:spcPts val="0"/>
                        </a:spcAft>
                        <a:buNone/>
                      </a:pPr>
                      <a:r>
                        <a:rPr lang="en-US" sz="1500">
                          <a:latin typeface="Calibri"/>
                          <a:ea typeface="Calibri"/>
                          <a:cs typeface="Calibri"/>
                          <a:sym typeface="Calibri"/>
                        </a:rPr>
                        <a:t>Wisconsin</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6.91</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0"/>
                  </a:ext>
                </a:extLst>
              </a:tr>
              <a:tr h="388700">
                <a:tc>
                  <a:txBody>
                    <a:bodyPr/>
                    <a:lstStyle/>
                    <a:p>
                      <a:pPr marL="0" lvl="0" indent="0" algn="l" rtl="0">
                        <a:spcBef>
                          <a:spcPts val="0"/>
                        </a:spcBef>
                        <a:spcAft>
                          <a:spcPts val="0"/>
                        </a:spcAft>
                        <a:buNone/>
                      </a:pPr>
                      <a:r>
                        <a:rPr lang="en-US" sz="1500">
                          <a:latin typeface="Calibri"/>
                          <a:ea typeface="Calibri"/>
                          <a:cs typeface="Calibri"/>
                          <a:sym typeface="Calibri"/>
                        </a:rPr>
                        <a:t>Alabama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7.39</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1"/>
                  </a:ext>
                </a:extLst>
              </a:tr>
              <a:tr h="388700">
                <a:tc>
                  <a:txBody>
                    <a:bodyPr/>
                    <a:lstStyle/>
                    <a:p>
                      <a:pPr marL="0" lvl="0" indent="0" algn="l" rtl="0">
                        <a:spcBef>
                          <a:spcPts val="0"/>
                        </a:spcBef>
                        <a:spcAft>
                          <a:spcPts val="0"/>
                        </a:spcAft>
                        <a:buNone/>
                      </a:pPr>
                      <a:r>
                        <a:rPr lang="en-US" sz="1500">
                          <a:latin typeface="Calibri"/>
                          <a:ea typeface="Calibri"/>
                          <a:cs typeface="Calibri"/>
                          <a:sym typeface="Calibri"/>
                        </a:rPr>
                        <a:t>Connecticut</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7.42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2"/>
                  </a:ext>
                </a:extLst>
              </a:tr>
              <a:tr h="388700">
                <a:tc>
                  <a:txBody>
                    <a:bodyPr/>
                    <a:lstStyle/>
                    <a:p>
                      <a:pPr marL="0" lvl="0" indent="0" algn="l" rtl="0">
                        <a:spcBef>
                          <a:spcPts val="0"/>
                        </a:spcBef>
                        <a:spcAft>
                          <a:spcPts val="0"/>
                        </a:spcAft>
                        <a:buNone/>
                      </a:pPr>
                      <a:r>
                        <a:rPr lang="en-US" sz="1500">
                          <a:latin typeface="Calibri"/>
                          <a:ea typeface="Calibri"/>
                          <a:cs typeface="Calibri"/>
                          <a:sym typeface="Calibri"/>
                        </a:rPr>
                        <a:t>Indiana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7.88</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3"/>
                  </a:ext>
                </a:extLst>
              </a:tr>
              <a:tr h="388700">
                <a:tc>
                  <a:txBody>
                    <a:bodyPr/>
                    <a:lstStyle/>
                    <a:p>
                      <a:pPr marL="0" lvl="0" indent="0" algn="l" rtl="0">
                        <a:spcBef>
                          <a:spcPts val="0"/>
                        </a:spcBef>
                        <a:spcAft>
                          <a:spcPts val="0"/>
                        </a:spcAft>
                        <a:buNone/>
                      </a:pPr>
                      <a:r>
                        <a:rPr lang="en-US" sz="1500">
                          <a:latin typeface="Calibri"/>
                          <a:ea typeface="Calibri"/>
                          <a:cs typeface="Calibri"/>
                          <a:sym typeface="Calibri"/>
                        </a:rPr>
                        <a:t>Kentucky</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8.33</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4"/>
                  </a:ext>
                </a:extLst>
              </a:tr>
              <a:tr h="388700">
                <a:tc>
                  <a:txBody>
                    <a:bodyPr/>
                    <a:lstStyle/>
                    <a:p>
                      <a:pPr marL="0" lvl="0" indent="0" algn="l" rtl="0">
                        <a:spcBef>
                          <a:spcPts val="0"/>
                        </a:spcBef>
                        <a:spcAft>
                          <a:spcPts val="0"/>
                        </a:spcAft>
                        <a:buNone/>
                      </a:pPr>
                      <a:r>
                        <a:rPr lang="en-US" sz="1500">
                          <a:latin typeface="Calibri"/>
                          <a:ea typeface="Calibri"/>
                          <a:cs typeface="Calibri"/>
                          <a:sym typeface="Calibri"/>
                        </a:rPr>
                        <a:t>New Hampshire</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8.38</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5"/>
                  </a:ext>
                </a:extLst>
              </a:tr>
              <a:tr h="388700">
                <a:tc>
                  <a:txBody>
                    <a:bodyPr/>
                    <a:lstStyle/>
                    <a:p>
                      <a:pPr marL="0" lvl="0" indent="0" algn="l" rtl="0">
                        <a:spcBef>
                          <a:spcPts val="0"/>
                        </a:spcBef>
                        <a:spcAft>
                          <a:spcPts val="0"/>
                        </a:spcAft>
                        <a:buNone/>
                      </a:pPr>
                      <a:r>
                        <a:rPr lang="en-US" sz="1500">
                          <a:latin typeface="Calibri"/>
                          <a:ea typeface="Calibri"/>
                          <a:cs typeface="Calibri"/>
                          <a:sym typeface="Calibri"/>
                        </a:rPr>
                        <a:t>Utah</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8.44</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6"/>
                  </a:ext>
                </a:extLst>
              </a:tr>
            </a:tbl>
          </a:graphicData>
        </a:graphic>
      </p:graphicFrame>
      <p:graphicFrame>
        <p:nvGraphicFramePr>
          <p:cNvPr id="234" name="Google Shape;234;p35"/>
          <p:cNvGraphicFramePr/>
          <p:nvPr/>
        </p:nvGraphicFramePr>
        <p:xfrm>
          <a:off x="6379783" y="-77200"/>
          <a:ext cx="3000000" cy="3000000"/>
        </p:xfrm>
        <a:graphic>
          <a:graphicData uri="http://schemas.openxmlformats.org/drawingml/2006/table">
            <a:tbl>
              <a:tblPr>
                <a:noFill/>
                <a:tableStyleId>{43B8B76B-F12F-40D3-A201-3A6BEF0B2B8F}</a:tableStyleId>
              </a:tblPr>
              <a:tblGrid>
                <a:gridCol w="1243200">
                  <a:extLst>
                    <a:ext uri="{9D8B030D-6E8A-4147-A177-3AD203B41FA5}">
                      <a16:colId xmlns:a16="http://schemas.microsoft.com/office/drawing/2014/main" val="20000"/>
                    </a:ext>
                  </a:extLst>
                </a:gridCol>
                <a:gridCol w="890400">
                  <a:extLst>
                    <a:ext uri="{9D8B030D-6E8A-4147-A177-3AD203B41FA5}">
                      <a16:colId xmlns:a16="http://schemas.microsoft.com/office/drawing/2014/main" val="20001"/>
                    </a:ext>
                  </a:extLst>
                </a:gridCol>
              </a:tblGrid>
              <a:tr h="412500">
                <a:tc>
                  <a:txBody>
                    <a:bodyPr/>
                    <a:lstStyle/>
                    <a:p>
                      <a:pPr marL="0" lvl="0" indent="0" algn="l" rtl="0">
                        <a:spcBef>
                          <a:spcPts val="0"/>
                        </a:spcBef>
                        <a:spcAft>
                          <a:spcPts val="0"/>
                        </a:spcAft>
                        <a:buNone/>
                      </a:pPr>
                      <a:r>
                        <a:rPr lang="en-US" sz="1500">
                          <a:latin typeface="Calibri"/>
                          <a:ea typeface="Calibri"/>
                          <a:cs typeface="Calibri"/>
                          <a:sym typeface="Calibri"/>
                        </a:rPr>
                        <a:t>Missouri</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8.6</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0"/>
                  </a:ext>
                </a:extLst>
              </a:tr>
              <a:tr h="412500">
                <a:tc>
                  <a:txBody>
                    <a:bodyPr/>
                    <a:lstStyle/>
                    <a:p>
                      <a:pPr marL="0" lvl="0" indent="0" algn="l" rtl="0">
                        <a:spcBef>
                          <a:spcPts val="0"/>
                        </a:spcBef>
                        <a:spcAft>
                          <a:spcPts val="0"/>
                        </a:spcAft>
                        <a:buNone/>
                      </a:pPr>
                      <a:r>
                        <a:rPr lang="en-US" sz="1500">
                          <a:latin typeface="Calibri"/>
                          <a:ea typeface="Calibri"/>
                          <a:cs typeface="Calibri"/>
                          <a:sym typeface="Calibri"/>
                        </a:rPr>
                        <a:t>Oregon</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8.89</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1"/>
                  </a:ext>
                </a:extLst>
              </a:tr>
              <a:tr h="412500">
                <a:tc>
                  <a:txBody>
                    <a:bodyPr/>
                    <a:lstStyle/>
                    <a:p>
                      <a:pPr marL="0" lvl="0" indent="0" algn="l" rtl="0">
                        <a:spcBef>
                          <a:spcPts val="0"/>
                        </a:spcBef>
                        <a:spcAft>
                          <a:spcPts val="0"/>
                        </a:spcAft>
                        <a:buNone/>
                      </a:pPr>
                      <a:r>
                        <a:rPr lang="en-US" sz="1500">
                          <a:latin typeface="Calibri"/>
                          <a:ea typeface="Calibri"/>
                          <a:cs typeface="Calibri"/>
                          <a:sym typeface="Calibri"/>
                        </a:rPr>
                        <a:t>Idaho</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9.05</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2"/>
                  </a:ext>
                </a:extLst>
              </a:tr>
              <a:tr h="412500">
                <a:tc>
                  <a:txBody>
                    <a:bodyPr/>
                    <a:lstStyle/>
                    <a:p>
                      <a:pPr marL="0" lvl="0" indent="0" algn="l" rtl="0">
                        <a:spcBef>
                          <a:spcPts val="0"/>
                        </a:spcBef>
                        <a:spcAft>
                          <a:spcPts val="0"/>
                        </a:spcAft>
                        <a:buNone/>
                      </a:pPr>
                      <a:r>
                        <a:rPr lang="en-US" sz="1500">
                          <a:latin typeface="Calibri"/>
                          <a:ea typeface="Calibri"/>
                          <a:cs typeface="Calibri"/>
                          <a:sym typeface="Calibri"/>
                        </a:rPr>
                        <a:t>Montana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9.86</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3"/>
                  </a:ext>
                </a:extLst>
              </a:tr>
              <a:tr h="412500">
                <a:tc>
                  <a:txBody>
                    <a:bodyPr/>
                    <a:lstStyle/>
                    <a:p>
                      <a:pPr marL="0" lvl="0" indent="0" algn="l" rtl="0">
                        <a:spcBef>
                          <a:spcPts val="0"/>
                        </a:spcBef>
                        <a:spcAft>
                          <a:spcPts val="0"/>
                        </a:spcAft>
                        <a:buNone/>
                      </a:pPr>
                      <a:r>
                        <a:rPr lang="en-US" sz="1500">
                          <a:latin typeface="Calibri"/>
                          <a:ea typeface="Calibri"/>
                          <a:cs typeface="Calibri"/>
                          <a:sym typeface="Calibri"/>
                        </a:rPr>
                        <a:t>Pennsylvania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9.89</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4"/>
                  </a:ext>
                </a:extLst>
              </a:tr>
              <a:tr h="412500">
                <a:tc>
                  <a:txBody>
                    <a:bodyPr/>
                    <a:lstStyle/>
                    <a:p>
                      <a:pPr marL="0" lvl="0" indent="0" algn="l" rtl="0">
                        <a:spcBef>
                          <a:spcPts val="0"/>
                        </a:spcBef>
                        <a:spcAft>
                          <a:spcPts val="0"/>
                        </a:spcAft>
                        <a:buNone/>
                      </a:pPr>
                      <a:r>
                        <a:rPr lang="en-US" sz="1500">
                          <a:latin typeface="Calibri"/>
                          <a:ea typeface="Calibri"/>
                          <a:cs typeface="Calibri"/>
                          <a:sym typeface="Calibri"/>
                        </a:rPr>
                        <a:t>Minnesota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9.93</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5"/>
                  </a:ext>
                </a:extLst>
              </a:tr>
              <a:tr h="412500">
                <a:tc>
                  <a:txBody>
                    <a:bodyPr/>
                    <a:lstStyle/>
                    <a:p>
                      <a:pPr marL="0" lvl="0" indent="0" algn="l" rtl="0">
                        <a:spcBef>
                          <a:spcPts val="0"/>
                        </a:spcBef>
                        <a:spcAft>
                          <a:spcPts val="0"/>
                        </a:spcAft>
                        <a:buNone/>
                      </a:pPr>
                      <a:r>
                        <a:rPr lang="en-US" sz="1500">
                          <a:latin typeface="Calibri"/>
                          <a:ea typeface="Calibri"/>
                          <a:cs typeface="Calibri"/>
                          <a:sym typeface="Calibri"/>
                        </a:rPr>
                        <a:t>Michigan</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10.02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6"/>
                  </a:ext>
                </a:extLst>
              </a:tr>
              <a:tr h="412500">
                <a:tc>
                  <a:txBody>
                    <a:bodyPr/>
                    <a:lstStyle/>
                    <a:p>
                      <a:pPr marL="0" lvl="0" indent="0" algn="l" rtl="0">
                        <a:spcBef>
                          <a:spcPts val="0"/>
                        </a:spcBef>
                        <a:spcAft>
                          <a:spcPts val="0"/>
                        </a:spcAft>
                        <a:buNone/>
                      </a:pPr>
                      <a:r>
                        <a:rPr lang="en-US" sz="1500">
                          <a:latin typeface="Calibri"/>
                          <a:ea typeface="Calibri"/>
                          <a:cs typeface="Calibri"/>
                          <a:sym typeface="Calibri"/>
                        </a:rPr>
                        <a:t>Rhode Island</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10.54</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7"/>
                  </a:ext>
                </a:extLst>
              </a:tr>
              <a:tr h="412500">
                <a:tc>
                  <a:txBody>
                    <a:bodyPr/>
                    <a:lstStyle/>
                    <a:p>
                      <a:pPr marL="0" lvl="0" indent="0" algn="l" rtl="0">
                        <a:spcBef>
                          <a:spcPts val="0"/>
                        </a:spcBef>
                        <a:spcAft>
                          <a:spcPts val="0"/>
                        </a:spcAft>
                        <a:buNone/>
                      </a:pPr>
                      <a:r>
                        <a:rPr lang="en-US" sz="1500">
                          <a:latin typeface="Calibri"/>
                          <a:ea typeface="Calibri"/>
                          <a:cs typeface="Calibri"/>
                          <a:sym typeface="Calibri"/>
                        </a:rPr>
                        <a:t>Alaska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10.81</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8"/>
                  </a:ext>
                </a:extLst>
              </a:tr>
              <a:tr h="412500">
                <a:tc>
                  <a:txBody>
                    <a:bodyPr/>
                    <a:lstStyle/>
                    <a:p>
                      <a:pPr marL="0" lvl="0" indent="0" algn="l" rtl="0">
                        <a:spcBef>
                          <a:spcPts val="0"/>
                        </a:spcBef>
                        <a:spcAft>
                          <a:spcPts val="0"/>
                        </a:spcAft>
                        <a:buNone/>
                      </a:pPr>
                      <a:r>
                        <a:rPr lang="en-US" sz="1500">
                          <a:latin typeface="Calibri"/>
                          <a:ea typeface="Calibri"/>
                          <a:cs typeface="Calibri"/>
                          <a:sym typeface="Calibri"/>
                        </a:rPr>
                        <a:t>Virginia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10.87</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9"/>
                  </a:ext>
                </a:extLst>
              </a:tr>
              <a:tr h="412500">
                <a:tc>
                  <a:txBody>
                    <a:bodyPr/>
                    <a:lstStyle/>
                    <a:p>
                      <a:pPr marL="0" lvl="0" indent="0" algn="l" rtl="0">
                        <a:spcBef>
                          <a:spcPts val="0"/>
                        </a:spcBef>
                        <a:spcAft>
                          <a:spcPts val="0"/>
                        </a:spcAft>
                        <a:buNone/>
                      </a:pPr>
                      <a:r>
                        <a:rPr lang="en-US" sz="1500">
                          <a:latin typeface="Calibri"/>
                          <a:ea typeface="Calibri"/>
                          <a:cs typeface="Calibri"/>
                          <a:sym typeface="Calibri"/>
                        </a:rPr>
                        <a:t>Maine</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11.22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0"/>
                  </a:ext>
                </a:extLst>
              </a:tr>
              <a:tr h="412500">
                <a:tc>
                  <a:txBody>
                    <a:bodyPr/>
                    <a:lstStyle/>
                    <a:p>
                      <a:pPr marL="0" lvl="0" indent="0" algn="l" rtl="0">
                        <a:spcBef>
                          <a:spcPts val="0"/>
                        </a:spcBef>
                        <a:spcAft>
                          <a:spcPts val="0"/>
                        </a:spcAft>
                        <a:buNone/>
                      </a:pPr>
                      <a:r>
                        <a:rPr lang="en-US" sz="1500">
                          <a:latin typeface="Calibri"/>
                          <a:ea typeface="Calibri"/>
                          <a:cs typeface="Calibri"/>
                          <a:sym typeface="Calibri"/>
                        </a:rPr>
                        <a:t>Tennessee</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11.28</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1"/>
                  </a:ext>
                </a:extLst>
              </a:tr>
              <a:tr h="412500">
                <a:tc>
                  <a:txBody>
                    <a:bodyPr/>
                    <a:lstStyle/>
                    <a:p>
                      <a:pPr marL="0" lvl="0" indent="0" algn="l" rtl="0">
                        <a:spcBef>
                          <a:spcPts val="0"/>
                        </a:spcBef>
                        <a:spcAft>
                          <a:spcPts val="0"/>
                        </a:spcAft>
                        <a:buNone/>
                      </a:pPr>
                      <a:r>
                        <a:rPr lang="en-US" sz="1500">
                          <a:latin typeface="Calibri"/>
                          <a:ea typeface="Calibri"/>
                          <a:cs typeface="Calibri"/>
                          <a:sym typeface="Calibri"/>
                        </a:rPr>
                        <a:t>Mississippi</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11.35</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2"/>
                  </a:ext>
                </a:extLst>
              </a:tr>
              <a:tr h="412500">
                <a:tc>
                  <a:txBody>
                    <a:bodyPr/>
                    <a:lstStyle/>
                    <a:p>
                      <a:pPr marL="0" lvl="0" indent="0" algn="l" rtl="0">
                        <a:spcBef>
                          <a:spcPts val="0"/>
                        </a:spcBef>
                        <a:spcAft>
                          <a:spcPts val="0"/>
                        </a:spcAft>
                        <a:buNone/>
                      </a:pPr>
                      <a:r>
                        <a:rPr lang="en-US" sz="1500">
                          <a:latin typeface="Calibri"/>
                          <a:ea typeface="Calibri"/>
                          <a:cs typeface="Calibri"/>
                          <a:sym typeface="Calibri"/>
                        </a:rPr>
                        <a:t>Ohio</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11.48</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3"/>
                  </a:ext>
                </a:extLst>
              </a:tr>
              <a:tr h="412500">
                <a:tc>
                  <a:txBody>
                    <a:bodyPr/>
                    <a:lstStyle/>
                    <a:p>
                      <a:pPr marL="0" lvl="0" indent="0" algn="l" rtl="0">
                        <a:spcBef>
                          <a:spcPts val="0"/>
                        </a:spcBef>
                        <a:spcAft>
                          <a:spcPts val="0"/>
                        </a:spcAft>
                        <a:buNone/>
                      </a:pPr>
                      <a:r>
                        <a:rPr lang="en-US" sz="1500">
                          <a:latin typeface="Calibri"/>
                          <a:ea typeface="Calibri"/>
                          <a:cs typeface="Calibri"/>
                          <a:sym typeface="Calibri"/>
                        </a:rPr>
                        <a:t>Maryland</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11.5</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4"/>
                  </a:ext>
                </a:extLst>
              </a:tr>
              <a:tr h="412500">
                <a:tc>
                  <a:txBody>
                    <a:bodyPr/>
                    <a:lstStyle/>
                    <a:p>
                      <a:pPr marL="0" lvl="0" indent="0" algn="l" rtl="0">
                        <a:spcBef>
                          <a:spcPts val="0"/>
                        </a:spcBef>
                        <a:spcAft>
                          <a:spcPts val="0"/>
                        </a:spcAft>
                        <a:buNone/>
                      </a:pPr>
                      <a:r>
                        <a:rPr lang="en-US" sz="1500">
                          <a:latin typeface="Calibri"/>
                          <a:ea typeface="Calibri"/>
                          <a:cs typeface="Calibri"/>
                          <a:sym typeface="Calibri"/>
                        </a:rPr>
                        <a:t>North Carolina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11.55</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5"/>
                  </a:ext>
                </a:extLst>
              </a:tr>
              <a:tr h="412500">
                <a:tc>
                  <a:txBody>
                    <a:bodyPr/>
                    <a:lstStyle/>
                    <a:p>
                      <a:pPr marL="0" lvl="0" indent="0" algn="l" rtl="0">
                        <a:spcBef>
                          <a:spcPts val="0"/>
                        </a:spcBef>
                        <a:spcAft>
                          <a:spcPts val="0"/>
                        </a:spcAft>
                        <a:buNone/>
                      </a:pPr>
                      <a:r>
                        <a:rPr lang="en-US" sz="1500">
                          <a:latin typeface="Calibri"/>
                          <a:ea typeface="Calibri"/>
                          <a:cs typeface="Calibri"/>
                          <a:sym typeface="Calibri"/>
                        </a:rPr>
                        <a:t>Arkansas</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11.56</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6"/>
                  </a:ext>
                </a:extLst>
              </a:tr>
            </a:tbl>
          </a:graphicData>
        </a:graphic>
      </p:graphicFrame>
      <p:graphicFrame>
        <p:nvGraphicFramePr>
          <p:cNvPr id="235" name="Google Shape;235;p35"/>
          <p:cNvGraphicFramePr/>
          <p:nvPr/>
        </p:nvGraphicFramePr>
        <p:xfrm>
          <a:off x="8890267" y="-77300"/>
          <a:ext cx="3000000" cy="3000000"/>
        </p:xfrm>
        <a:graphic>
          <a:graphicData uri="http://schemas.openxmlformats.org/drawingml/2006/table">
            <a:tbl>
              <a:tblPr>
                <a:noFill/>
                <a:tableStyleId>{43B8B76B-F12F-40D3-A201-3A6BEF0B2B8F}</a:tableStyleId>
              </a:tblPr>
              <a:tblGrid>
                <a:gridCol w="1538775">
                  <a:extLst>
                    <a:ext uri="{9D8B030D-6E8A-4147-A177-3AD203B41FA5}">
                      <a16:colId xmlns:a16="http://schemas.microsoft.com/office/drawing/2014/main" val="20000"/>
                    </a:ext>
                  </a:extLst>
                </a:gridCol>
                <a:gridCol w="1094700">
                  <a:extLst>
                    <a:ext uri="{9D8B030D-6E8A-4147-A177-3AD203B41FA5}">
                      <a16:colId xmlns:a16="http://schemas.microsoft.com/office/drawing/2014/main" val="20001"/>
                    </a:ext>
                  </a:extLst>
                </a:gridCol>
              </a:tblGrid>
              <a:tr h="266700">
                <a:tc>
                  <a:txBody>
                    <a:bodyPr/>
                    <a:lstStyle/>
                    <a:p>
                      <a:pPr marL="0" lvl="0" indent="0" algn="l" rtl="0">
                        <a:spcBef>
                          <a:spcPts val="0"/>
                        </a:spcBef>
                        <a:spcAft>
                          <a:spcPts val="0"/>
                        </a:spcAft>
                        <a:buNone/>
                      </a:pPr>
                      <a:r>
                        <a:rPr lang="en-US" sz="1500">
                          <a:latin typeface="Calibri"/>
                          <a:ea typeface="Calibri"/>
                          <a:cs typeface="Calibri"/>
                          <a:sym typeface="Calibri"/>
                        </a:rPr>
                        <a:t>Washington</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11.65</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0"/>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Florida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12.6</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1"/>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Illinois</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13.02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2"/>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Louisiana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13.4</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3"/>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Massachusetts</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13.41</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4"/>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Texas</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13.54</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5"/>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Arizona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13.62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6"/>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South Carolina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14.85</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7"/>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Delaware</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15.11</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8"/>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New Jersey</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15.48</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09"/>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Nevada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15.7</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0"/>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New Mexico</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16.03</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1"/>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Hawaii</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16.22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2"/>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District of Columbia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17.02</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3"/>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Georgia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17.37</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4"/>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New York</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17.61</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5"/>
                  </a:ext>
                </a:extLst>
              </a:tr>
              <a:tr h="266700">
                <a:tc>
                  <a:txBody>
                    <a:bodyPr/>
                    <a:lstStyle/>
                    <a:p>
                      <a:pPr marL="0" lvl="0" indent="0" algn="l" rtl="0">
                        <a:spcBef>
                          <a:spcPts val="0"/>
                        </a:spcBef>
                        <a:spcAft>
                          <a:spcPts val="0"/>
                        </a:spcAft>
                        <a:buNone/>
                      </a:pPr>
                      <a:r>
                        <a:rPr lang="en-US" sz="1500">
                          <a:latin typeface="Calibri"/>
                          <a:ea typeface="Calibri"/>
                          <a:cs typeface="Calibri"/>
                          <a:sym typeface="Calibri"/>
                        </a:rPr>
                        <a:t>California</a:t>
                      </a:r>
                      <a:endParaRPr sz="1500">
                        <a:latin typeface="Calibri"/>
                        <a:ea typeface="Calibri"/>
                        <a:cs typeface="Calibri"/>
                        <a:sym typeface="Calibri"/>
                      </a:endParaRPr>
                    </a:p>
                  </a:txBody>
                  <a:tcPr marL="12700" marR="12700" marT="12700" marB="121900" anchor="b"/>
                </a:tc>
                <a:tc>
                  <a:txBody>
                    <a:bodyPr/>
                    <a:lstStyle/>
                    <a:p>
                      <a:pPr marL="0" lvl="0" indent="0" algn="r" rtl="0">
                        <a:lnSpc>
                          <a:spcPct val="115000"/>
                        </a:lnSpc>
                        <a:spcBef>
                          <a:spcPts val="0"/>
                        </a:spcBef>
                        <a:spcAft>
                          <a:spcPts val="0"/>
                        </a:spcAft>
                        <a:buNone/>
                      </a:pPr>
                      <a:r>
                        <a:rPr lang="en-US" sz="1500">
                          <a:latin typeface="Calibri"/>
                          <a:ea typeface="Calibri"/>
                          <a:cs typeface="Calibri"/>
                          <a:sym typeface="Calibri"/>
                        </a:rPr>
                        <a:t>18.6</a:t>
                      </a:r>
                      <a:endParaRPr sz="1500">
                        <a:latin typeface="Calibri"/>
                        <a:ea typeface="Calibri"/>
                        <a:cs typeface="Calibri"/>
                        <a:sym typeface="Calibri"/>
                      </a:endParaRPr>
                    </a:p>
                  </a:txBody>
                  <a:tcPr marL="12700" marR="12700" marT="12700" marB="121900" anchor="b"/>
                </a:tc>
                <a:extLst>
                  <a:ext uri="{0D108BD9-81ED-4DB2-BD59-A6C34878D82A}">
                    <a16:rowId xmlns:a16="http://schemas.microsoft.com/office/drawing/2014/main" val="10016"/>
                  </a:ext>
                </a:extLst>
              </a:tr>
            </a:tbl>
          </a:graphicData>
        </a:graphic>
      </p:graphicFrame>
      <p:cxnSp>
        <p:nvCxnSpPr>
          <p:cNvPr id="236" name="Google Shape;236;p35"/>
          <p:cNvCxnSpPr/>
          <p:nvPr/>
        </p:nvCxnSpPr>
        <p:spPr>
          <a:xfrm>
            <a:off x="6362233" y="3222800"/>
            <a:ext cx="2168700" cy="0"/>
          </a:xfrm>
          <a:prstGeom prst="straightConnector1">
            <a:avLst/>
          </a:prstGeom>
          <a:noFill/>
          <a:ln w="28575" cap="flat" cmpd="sng">
            <a:solidFill>
              <a:srgbClr val="FF0000"/>
            </a:solidFill>
            <a:prstDash val="solid"/>
            <a:round/>
            <a:headEnd type="none" w="med" len="med"/>
            <a:tailEnd type="none" w="med" len="med"/>
          </a:ln>
        </p:spPr>
      </p:cxnSp>
      <p:sp>
        <p:nvSpPr>
          <p:cNvPr id="237" name="Google Shape;237;p35"/>
          <p:cNvSpPr/>
          <p:nvPr/>
        </p:nvSpPr>
        <p:spPr>
          <a:xfrm>
            <a:off x="8554471" y="6462200"/>
            <a:ext cx="3305100" cy="473100"/>
          </a:xfrm>
          <a:prstGeom prst="ellipse">
            <a:avLst/>
          </a:prstGeom>
          <a:noFill/>
          <a:ln w="2857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Lexend"/>
              <a:ea typeface="Lexend"/>
              <a:cs typeface="Lexend"/>
              <a:sym typeface="Lexend"/>
            </a:endParaRPr>
          </a:p>
        </p:txBody>
      </p:sp>
      <p:sp>
        <p:nvSpPr>
          <p:cNvPr id="238" name="Google Shape;238;p35"/>
          <p:cNvSpPr txBox="1"/>
          <p:nvPr/>
        </p:nvSpPr>
        <p:spPr>
          <a:xfrm>
            <a:off x="148000" y="5325800"/>
            <a:ext cx="3614400" cy="9390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US" sz="900">
                <a:latin typeface="Lexend"/>
                <a:ea typeface="Lexend"/>
                <a:cs typeface="Lexend"/>
                <a:sym typeface="Lexend"/>
              </a:rPr>
              <a:t>Source: U.S. Department of Education, EDFacts Data Warehouse (EDW): “IDEA Part B Child Count and Educational Environments Collection,” 2021-22. Data extracted as of July 6, 2022 from file specifications 002 and 089.</a:t>
            </a:r>
            <a:endParaRPr sz="900">
              <a:latin typeface="Lexend"/>
              <a:ea typeface="Lexend"/>
              <a:cs typeface="Lexend"/>
              <a:sym typeface="Lexe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415600" y="729633"/>
            <a:ext cx="11360700" cy="11223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latin typeface="Montserrat"/>
                <a:ea typeface="Montserrat"/>
                <a:cs typeface="Montserrat"/>
                <a:sym typeface="Montserrat"/>
              </a:rPr>
              <a:t>Where does California rank amongst all states (+DC) in placement in mostly general education settings? </a:t>
            </a:r>
            <a:endParaRPr>
              <a:latin typeface="Montserrat"/>
              <a:ea typeface="Montserrat"/>
              <a:cs typeface="Montserrat"/>
              <a:sym typeface="Montserrat"/>
            </a:endParaRPr>
          </a:p>
        </p:txBody>
      </p:sp>
      <p:sp>
        <p:nvSpPr>
          <p:cNvPr id="244" name="Google Shape;244;p36"/>
          <p:cNvSpPr/>
          <p:nvPr/>
        </p:nvSpPr>
        <p:spPr>
          <a:xfrm>
            <a:off x="1615500" y="2906400"/>
            <a:ext cx="2296500" cy="104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609600" lvl="0" indent="-457200" algn="l" rtl="0">
              <a:spcBef>
                <a:spcPts val="0"/>
              </a:spcBef>
              <a:spcAft>
                <a:spcPts val="0"/>
              </a:spcAft>
              <a:buSzPts val="2400"/>
              <a:buFont typeface="Lexend"/>
              <a:buAutoNum type="alphaUcPeriod"/>
            </a:pPr>
            <a:r>
              <a:rPr lang="en-US" sz="2400" b="1">
                <a:latin typeface="Lexend"/>
                <a:ea typeface="Lexend"/>
                <a:cs typeface="Lexend"/>
                <a:sym typeface="Lexend"/>
              </a:rPr>
              <a:t>25th  </a:t>
            </a:r>
            <a:endParaRPr sz="2400" b="1">
              <a:latin typeface="Lexend"/>
              <a:ea typeface="Lexend"/>
              <a:cs typeface="Lexend"/>
              <a:sym typeface="Lexend"/>
            </a:endParaRPr>
          </a:p>
        </p:txBody>
      </p:sp>
      <p:sp>
        <p:nvSpPr>
          <p:cNvPr id="245" name="Google Shape;245;p36"/>
          <p:cNvSpPr/>
          <p:nvPr/>
        </p:nvSpPr>
        <p:spPr>
          <a:xfrm>
            <a:off x="1615500" y="4693433"/>
            <a:ext cx="2296500" cy="104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2400" b="1">
                <a:latin typeface="Lexend"/>
                <a:ea typeface="Lexend"/>
                <a:cs typeface="Lexend"/>
                <a:sym typeface="Lexend"/>
              </a:rPr>
              <a:t>B.     39th</a:t>
            </a:r>
            <a:endParaRPr sz="2400" b="1">
              <a:latin typeface="Lexend"/>
              <a:ea typeface="Lexend"/>
              <a:cs typeface="Lexend"/>
              <a:sym typeface="Lexend"/>
            </a:endParaRPr>
          </a:p>
        </p:txBody>
      </p:sp>
      <p:sp>
        <p:nvSpPr>
          <p:cNvPr id="246" name="Google Shape;246;p36"/>
          <p:cNvSpPr/>
          <p:nvPr/>
        </p:nvSpPr>
        <p:spPr>
          <a:xfrm>
            <a:off x="7201033" y="2906400"/>
            <a:ext cx="2296500" cy="104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2400" b="1">
                <a:latin typeface="Lexend"/>
                <a:ea typeface="Lexend"/>
                <a:cs typeface="Lexend"/>
                <a:sym typeface="Lexend"/>
              </a:rPr>
              <a:t>C.   2nd </a:t>
            </a:r>
            <a:endParaRPr sz="2400" b="1">
              <a:latin typeface="Lexend"/>
              <a:ea typeface="Lexend"/>
              <a:cs typeface="Lexend"/>
              <a:sym typeface="Lexend"/>
            </a:endParaRPr>
          </a:p>
        </p:txBody>
      </p:sp>
      <p:sp>
        <p:nvSpPr>
          <p:cNvPr id="247" name="Google Shape;247;p36"/>
          <p:cNvSpPr/>
          <p:nvPr/>
        </p:nvSpPr>
        <p:spPr>
          <a:xfrm>
            <a:off x="7282933" y="4693433"/>
            <a:ext cx="2296500" cy="1045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en-US" sz="2400" b="1">
                <a:latin typeface="Lexend"/>
                <a:ea typeface="Lexend"/>
                <a:cs typeface="Lexend"/>
                <a:sym typeface="Lexend"/>
              </a:rPr>
              <a:t>D.   15th  </a:t>
            </a:r>
            <a:endParaRPr sz="2400" b="1">
              <a:latin typeface="Lexend"/>
              <a:ea typeface="Lexend"/>
              <a:cs typeface="Lexend"/>
              <a:sym typeface="Lexend"/>
            </a:endParaRPr>
          </a:p>
        </p:txBody>
      </p:sp>
      <p:sp>
        <p:nvSpPr>
          <p:cNvPr id="248" name="Google Shape;248;p36"/>
          <p:cNvSpPr/>
          <p:nvPr/>
        </p:nvSpPr>
        <p:spPr>
          <a:xfrm>
            <a:off x="95100" y="4835833"/>
            <a:ext cx="1520400" cy="760500"/>
          </a:xfrm>
          <a:prstGeom prst="rightArrow">
            <a:avLst>
              <a:gd name="adj1" fmla="val 50000"/>
              <a:gd name="adj2" fmla="val 50000"/>
            </a:avLst>
          </a:prstGeom>
          <a:solidFill>
            <a:srgbClr val="A7291E"/>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3098</Words>
  <Application>Microsoft Office PowerPoint</Application>
  <PresentationFormat>Widescreen</PresentationFormat>
  <Paragraphs>468</Paragraphs>
  <Slides>35</Slides>
  <Notes>35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35</vt:i4>
      </vt:variant>
    </vt:vector>
  </HeadingPairs>
  <TitlesOfParts>
    <vt:vector size="49" baseType="lpstr">
      <vt:lpstr>Roboto Slab Light</vt:lpstr>
      <vt:lpstr>Lora</vt:lpstr>
      <vt:lpstr>Arial</vt:lpstr>
      <vt:lpstr>Montserrat Medium</vt:lpstr>
      <vt:lpstr>Montserrat SemiBold</vt:lpstr>
      <vt:lpstr>Times New Roman</vt:lpstr>
      <vt:lpstr>Lexend Medium</vt:lpstr>
      <vt:lpstr>Roboto</vt:lpstr>
      <vt:lpstr>Montserrat</vt:lpstr>
      <vt:lpstr>Calibri</vt:lpstr>
      <vt:lpstr>Lexend</vt:lpstr>
      <vt:lpstr>Josefin Sans</vt:lpstr>
      <vt:lpstr>Office Theme</vt:lpstr>
      <vt:lpstr>Office Theme</vt:lpstr>
      <vt:lpstr>Cultivating Inclusive Educators: Embracing Intersectional Disability Equity and Justice</vt:lpstr>
      <vt:lpstr>Agenda</vt:lpstr>
      <vt:lpstr> Marquita Grenot-Scheyer, Ph.D. CAIS Co-Chair</vt:lpstr>
      <vt:lpstr>PowerPoint Presentation</vt:lpstr>
      <vt:lpstr>PowerPoint Presentation</vt:lpstr>
      <vt:lpstr>There is no diversity, equity, and inclusion without disability.   disabilityisdiversity.com </vt:lpstr>
      <vt:lpstr>Where does California rank amongst all states (+DC) in placement in mostly self-contained settings? </vt:lpstr>
      <vt:lpstr>PowerPoint Presentation</vt:lpstr>
      <vt:lpstr>Where does California rank amongst all states (+DC) in placement in mostly general education settings? </vt:lpstr>
      <vt:lpstr>PowerPoint Presentation</vt:lpstr>
      <vt:lpstr>True or False: Access to general education across California is the same across race/ethnicity of students. </vt:lpstr>
      <vt:lpstr>PowerPoint Presentation</vt:lpstr>
      <vt:lpstr>PowerPoint Presentation</vt:lpstr>
      <vt:lpstr>Common Trunk of Teacher Preparation</vt:lpstr>
      <vt:lpstr>PowerPoint Presentation</vt:lpstr>
      <vt:lpstr>PowerPoint Presentation</vt:lpstr>
      <vt:lpstr>Rate of Return</vt:lpstr>
      <vt:lpstr>PowerPoint Presentation</vt:lpstr>
      <vt:lpstr>PowerPoint Presentation</vt:lpstr>
      <vt:lpstr>PowerPoint Presentation</vt:lpstr>
      <vt:lpstr>What do you have in place to support EPP/LEA partnerships? (of 24 respondents) </vt:lpstr>
      <vt:lpstr>Pre-Service Candidates</vt:lpstr>
      <vt:lpstr>Pre-Service Candidates (Cont.) </vt:lpstr>
      <vt:lpstr>Inservice teachers at school site have access to: </vt:lpstr>
      <vt:lpstr>Comments on Promising Practices  </vt:lpstr>
      <vt:lpstr>Call to Action</vt:lpstr>
      <vt:lpstr>PowerPoint Presentation</vt:lpstr>
      <vt:lpstr>How can Educator Preparation Programs partner with LEAs &amp; Districts to develop sustainable financial models for supporting residents for programs that center equity and access?</vt:lpstr>
      <vt:lpstr>Strategic Staffing: Supports                                                  </vt:lpstr>
      <vt:lpstr>PowerPoint Presentation</vt:lpstr>
      <vt:lpstr>PowerPoint Presentation</vt:lpstr>
      <vt:lpstr>Interested in Ways Financially Supporting Residents?               </vt:lpstr>
      <vt:lpstr>Please Take the Survey!  </vt:lpstr>
      <vt:lpstr>Interested in the Receiving the Preliminary Report?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Cultivating Inclusive Educators: Embracing Intersectional Disability Equity and Justice</dc:title>
  <cp:lastModifiedBy>Alan Jones</cp:lastModifiedBy>
  <cp:revision>1</cp:revision>
  <dcterms:modified xsi:type="dcterms:W3CDTF">2024-04-24T21:40:30Z</dcterms:modified>
</cp:coreProperties>
</file>