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06e8b2f6ff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06e8b2f6f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06e8b2f6ff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06e8b2f6f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minutes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06e8b2f6ff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06e8b2f6f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5 minutes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06e8b2f6ff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06e8b2f6f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5 minutes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06e8b2f6ff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06e8b2f6f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5 minutes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06fb066f96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06fb066f9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minute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06e8b2f6ff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06e8b2f6f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minutes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06e8b2f6ff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06e8b2f6f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minutes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195350"/>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284900"/>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14300" y="2913688"/>
            <a:ext cx="8915400" cy="21431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p1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1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 name="Google Shape;51;p1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74650">
              <a:spcBef>
                <a:spcPts val="0"/>
              </a:spcBef>
              <a:spcAft>
                <a:spcPts val="0"/>
              </a:spcAft>
              <a:buSzPts val="23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300"/>
              <a:buNone/>
              <a:defRPr/>
            </a:lvl1pPr>
          </a:lstStyle>
          <a:p>
            <a:endParaRPr/>
          </a:p>
        </p:txBody>
      </p:sp>
      <p:sp>
        <p:nvSpPr>
          <p:cNvPr id="55" name="Google Shape;55;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74650">
              <a:spcBef>
                <a:spcPts val="0"/>
              </a:spcBef>
              <a:spcAft>
                <a:spcPts val="0"/>
              </a:spcAft>
              <a:buSzPts val="23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6126900" cy="3416400"/>
          </a:xfrm>
          <a:prstGeom prst="rect">
            <a:avLst/>
          </a:prstGeom>
        </p:spPr>
        <p:txBody>
          <a:bodyPr spcFirstLastPara="1" wrap="square" lIns="91425" tIns="91425" rIns="91425" bIns="91425" anchor="t" anchorCtr="0">
            <a:normAutofit/>
          </a:bodyPr>
          <a:lstStyle>
            <a:lvl1pPr marL="457200" lvl="0" indent="-374650">
              <a:spcBef>
                <a:spcPts val="0"/>
              </a:spcBef>
              <a:spcAft>
                <a:spcPts val="0"/>
              </a:spcAft>
              <a:buSzPts val="23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1">
  <p:cSld name="TITLE_AND_BODY_1_1">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41607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body" idx="1"/>
          </p:nvPr>
        </p:nvSpPr>
        <p:spPr>
          <a:xfrm>
            <a:off x="311700" y="1152475"/>
            <a:ext cx="2657700" cy="3510600"/>
          </a:xfrm>
          <a:prstGeom prst="rect">
            <a:avLst/>
          </a:prstGeom>
        </p:spPr>
        <p:txBody>
          <a:bodyPr spcFirstLastPara="1" wrap="square" lIns="91425" tIns="91425" rIns="91425" bIns="91425" anchor="t" anchorCtr="0">
            <a:normAutofit/>
          </a:bodyPr>
          <a:lstStyle>
            <a:lvl1pPr marL="457200" lvl="0" indent="-374650">
              <a:spcBef>
                <a:spcPts val="0"/>
              </a:spcBef>
              <a:spcAft>
                <a:spcPts val="0"/>
              </a:spcAft>
              <a:buSzPts val="23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6"/>
          <p:cNvSpPr txBox="1">
            <a:spLocks noGrp="1"/>
          </p:cNvSpPr>
          <p:nvPr>
            <p:ph type="title" idx="2"/>
          </p:nvPr>
        </p:nvSpPr>
        <p:spPr>
          <a:xfrm>
            <a:off x="4706175" y="435525"/>
            <a:ext cx="41607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body" idx="3"/>
          </p:nvPr>
        </p:nvSpPr>
        <p:spPr>
          <a:xfrm>
            <a:off x="4706175" y="1142975"/>
            <a:ext cx="2657700" cy="3510600"/>
          </a:xfrm>
          <a:prstGeom prst="rect">
            <a:avLst/>
          </a:prstGeom>
        </p:spPr>
        <p:txBody>
          <a:bodyPr spcFirstLastPara="1" wrap="square" lIns="91425" tIns="91425" rIns="91425" bIns="91425" anchor="t" anchorCtr="0">
            <a:normAutofit/>
          </a:bodyPr>
          <a:lstStyle>
            <a:lvl1pPr marL="457200" lvl="0" indent="-374650">
              <a:spcBef>
                <a:spcPts val="0"/>
              </a:spcBef>
              <a:spcAft>
                <a:spcPts val="0"/>
              </a:spcAft>
              <a:buSzPts val="23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1" name="Google Shape;41;p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6" name="Google Shape;46;p10"/>
          <p:cNvPicPr preferRelativeResize="0"/>
          <p:nvPr/>
        </p:nvPicPr>
        <p:blipFill>
          <a:blip r:embed="rId2">
            <a:alphaModFix/>
          </a:blip>
          <a:stretch>
            <a:fillRect/>
          </a:stretch>
        </p:blipFill>
        <p:spPr>
          <a:xfrm>
            <a:off x="4983175" y="4143293"/>
            <a:ext cx="4160824" cy="1000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3F785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solidFill>
            <a:srgbClr val="FFFFFF"/>
          </a:solid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b="1">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solidFill>
            <a:srgbClr val="FFFFFF"/>
          </a:solidFill>
          <a:ln>
            <a:noFill/>
          </a:ln>
        </p:spPr>
        <p:txBody>
          <a:bodyPr spcFirstLastPara="1" wrap="square" lIns="91425" tIns="91425" rIns="91425" bIns="91425" anchor="t" anchorCtr="0">
            <a:normAutofit/>
          </a:bodyPr>
          <a:lstStyle>
            <a:lvl1pPr marL="457200" lvl="0" indent="-374650">
              <a:lnSpc>
                <a:spcPct val="115000"/>
              </a:lnSpc>
              <a:spcBef>
                <a:spcPts val="0"/>
              </a:spcBef>
              <a:spcAft>
                <a:spcPts val="0"/>
              </a:spcAft>
              <a:buClr>
                <a:schemeClr val="dk1"/>
              </a:buClr>
              <a:buSzPts val="2300"/>
              <a:buChar char="●"/>
              <a:defRPr sz="2300">
                <a:solidFill>
                  <a:schemeClr val="dk1"/>
                </a:solidFill>
              </a:defRPr>
            </a:lvl1pPr>
            <a:lvl2pPr marL="914400" lvl="1" indent="-349250">
              <a:lnSpc>
                <a:spcPct val="115000"/>
              </a:lnSpc>
              <a:spcBef>
                <a:spcPts val="0"/>
              </a:spcBef>
              <a:spcAft>
                <a:spcPts val="0"/>
              </a:spcAft>
              <a:buClr>
                <a:schemeClr val="dk1"/>
              </a:buClr>
              <a:buSzPts val="1900"/>
              <a:buChar char="○"/>
              <a:defRPr sz="1900">
                <a:solidFill>
                  <a:schemeClr val="dk1"/>
                </a:solidFill>
              </a:defRPr>
            </a:lvl2pPr>
            <a:lvl3pPr marL="1371600" lvl="2" indent="-349250">
              <a:lnSpc>
                <a:spcPct val="115000"/>
              </a:lnSpc>
              <a:spcBef>
                <a:spcPts val="0"/>
              </a:spcBef>
              <a:spcAft>
                <a:spcPts val="0"/>
              </a:spcAft>
              <a:buClr>
                <a:schemeClr val="dk1"/>
              </a:buClr>
              <a:buSzPts val="1900"/>
              <a:buChar char="■"/>
              <a:defRPr sz="1900">
                <a:solidFill>
                  <a:schemeClr val="dk1"/>
                </a:solidFill>
              </a:defRPr>
            </a:lvl3pPr>
            <a:lvl4pPr marL="1828800" lvl="3" indent="-349250">
              <a:lnSpc>
                <a:spcPct val="115000"/>
              </a:lnSpc>
              <a:spcBef>
                <a:spcPts val="0"/>
              </a:spcBef>
              <a:spcAft>
                <a:spcPts val="0"/>
              </a:spcAft>
              <a:buClr>
                <a:schemeClr val="dk1"/>
              </a:buClr>
              <a:buSzPts val="1900"/>
              <a:buChar char="●"/>
              <a:defRPr sz="1900">
                <a:solidFill>
                  <a:schemeClr val="dk1"/>
                </a:solidFill>
              </a:defRPr>
            </a:lvl4pPr>
            <a:lvl5pPr marL="2286000" lvl="4" indent="-349250">
              <a:lnSpc>
                <a:spcPct val="115000"/>
              </a:lnSpc>
              <a:spcBef>
                <a:spcPts val="0"/>
              </a:spcBef>
              <a:spcAft>
                <a:spcPts val="0"/>
              </a:spcAft>
              <a:buClr>
                <a:schemeClr val="dk1"/>
              </a:buClr>
              <a:buSzPts val="1900"/>
              <a:buChar char="○"/>
              <a:defRPr sz="1900">
                <a:solidFill>
                  <a:schemeClr val="dk1"/>
                </a:solidFill>
              </a:defRPr>
            </a:lvl5pPr>
            <a:lvl6pPr marL="2743200" lvl="5" indent="-349250">
              <a:lnSpc>
                <a:spcPct val="115000"/>
              </a:lnSpc>
              <a:spcBef>
                <a:spcPts val="0"/>
              </a:spcBef>
              <a:spcAft>
                <a:spcPts val="0"/>
              </a:spcAft>
              <a:buClr>
                <a:schemeClr val="dk1"/>
              </a:buClr>
              <a:buSzPts val="1900"/>
              <a:buChar char="■"/>
              <a:defRPr sz="1900">
                <a:solidFill>
                  <a:schemeClr val="dk1"/>
                </a:solidFill>
              </a:defRPr>
            </a:lvl6pPr>
            <a:lvl7pPr marL="3200400" lvl="6" indent="-349250">
              <a:lnSpc>
                <a:spcPct val="115000"/>
              </a:lnSpc>
              <a:spcBef>
                <a:spcPts val="0"/>
              </a:spcBef>
              <a:spcAft>
                <a:spcPts val="0"/>
              </a:spcAft>
              <a:buClr>
                <a:schemeClr val="dk1"/>
              </a:buClr>
              <a:buSzPts val="1900"/>
              <a:buChar char="●"/>
              <a:defRPr sz="1900">
                <a:solidFill>
                  <a:schemeClr val="dk1"/>
                </a:solidFill>
              </a:defRPr>
            </a:lvl7pPr>
            <a:lvl8pPr marL="3657600" lvl="7" indent="-349250">
              <a:lnSpc>
                <a:spcPct val="115000"/>
              </a:lnSpc>
              <a:spcBef>
                <a:spcPts val="0"/>
              </a:spcBef>
              <a:spcAft>
                <a:spcPts val="0"/>
              </a:spcAft>
              <a:buClr>
                <a:schemeClr val="dk1"/>
              </a:buClr>
              <a:buSzPts val="1900"/>
              <a:buChar char="○"/>
              <a:defRPr sz="1900">
                <a:solidFill>
                  <a:schemeClr val="dk1"/>
                </a:solidFill>
              </a:defRPr>
            </a:lvl8pPr>
            <a:lvl9pPr marL="4114800" lvl="8" indent="-349250">
              <a:lnSpc>
                <a:spcPct val="115000"/>
              </a:lnSpc>
              <a:spcBef>
                <a:spcPts val="0"/>
              </a:spcBef>
              <a:spcAft>
                <a:spcPts val="0"/>
              </a:spcAft>
              <a:buClr>
                <a:schemeClr val="dk1"/>
              </a:buClr>
              <a:buSzPts val="1900"/>
              <a:buChar char="■"/>
              <a:defRPr sz="1900">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8" y="19535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Saturday Panelists</a:t>
            </a:r>
            <a:endParaRPr/>
          </a:p>
        </p:txBody>
      </p:sp>
      <p:sp>
        <p:nvSpPr>
          <p:cNvPr id="63" name="Google Shape;63;p14"/>
          <p:cNvSpPr txBox="1">
            <a:spLocks noGrp="1"/>
          </p:cNvSpPr>
          <p:nvPr>
            <p:ph type="subTitle" idx="1"/>
          </p:nvPr>
        </p:nvSpPr>
        <p:spPr>
          <a:xfrm>
            <a:off x="311700" y="2284900"/>
            <a:ext cx="8520600" cy="636600"/>
          </a:xfrm>
          <a:prstGeom prst="rect">
            <a:avLst/>
          </a:prstGeom>
          <a:noFill/>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rgbClr val="FFFFFF"/>
                </a:solidFill>
              </a:rPr>
              <a:t>CCTE October 19, 2024</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p:nvPr/>
        </p:nvSpPr>
        <p:spPr>
          <a:xfrm>
            <a:off x="6604200" y="1196525"/>
            <a:ext cx="2206500" cy="236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 Joshua Murguia</a:t>
            </a:r>
            <a:endParaRPr/>
          </a:p>
        </p:txBody>
      </p:sp>
      <p:sp>
        <p:nvSpPr>
          <p:cNvPr id="70" name="Google Shape;70;p15"/>
          <p:cNvSpPr txBox="1">
            <a:spLocks noGrp="1"/>
          </p:cNvSpPr>
          <p:nvPr>
            <p:ph type="body" idx="1"/>
          </p:nvPr>
        </p:nvSpPr>
        <p:spPr>
          <a:xfrm>
            <a:off x="311700" y="1152475"/>
            <a:ext cx="6126900" cy="3416400"/>
          </a:xfrm>
          <a:prstGeom prst="rect">
            <a:avLst/>
          </a:prstGeom>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None/>
            </a:pPr>
            <a:r>
              <a:rPr lang="en"/>
              <a:t>Dr. Joshua Murguia, a 12th grade English teacher at Orangewood Continuation High School and a lecturer in the teacher education program at CSU San Bernardino </a:t>
            </a:r>
            <a:endParaRPr/>
          </a:p>
          <a:p>
            <a:pPr marL="0" lvl="0" indent="0" algn="l" rtl="0">
              <a:lnSpc>
                <a:spcPct val="100000"/>
              </a:lnSpc>
              <a:spcBef>
                <a:spcPts val="1200"/>
              </a:spcBef>
              <a:spcAft>
                <a:spcPts val="1200"/>
              </a:spcAft>
              <a:buNone/>
            </a:pPr>
            <a:r>
              <a:rPr lang="en"/>
              <a:t>Feedback situates itself in multiple educational contexts, and shows promise in skill-based formative assessments that become beneficial to educators with real-time data.</a:t>
            </a:r>
            <a:endParaRPr/>
          </a:p>
        </p:txBody>
      </p:sp>
      <p:pic>
        <p:nvPicPr>
          <p:cNvPr id="71" name="Google Shape;71;p15"/>
          <p:cNvPicPr preferRelativeResize="0"/>
          <p:nvPr/>
        </p:nvPicPr>
        <p:blipFill>
          <a:blip r:embed="rId3">
            <a:alphaModFix/>
          </a:blip>
          <a:stretch>
            <a:fillRect/>
          </a:stretch>
        </p:blipFill>
        <p:spPr>
          <a:xfrm>
            <a:off x="6589913" y="1259938"/>
            <a:ext cx="2235075" cy="2235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 Rita Suh</a:t>
            </a:r>
            <a:endParaRPr/>
          </a:p>
        </p:txBody>
      </p:sp>
      <p:sp>
        <p:nvSpPr>
          <p:cNvPr id="77" name="Google Shape;77;p16"/>
          <p:cNvSpPr txBox="1">
            <a:spLocks noGrp="1"/>
          </p:cNvSpPr>
          <p:nvPr>
            <p:ph type="body" idx="1"/>
          </p:nvPr>
        </p:nvSpPr>
        <p:spPr>
          <a:xfrm>
            <a:off x="311700" y="1152475"/>
            <a:ext cx="6144600" cy="3416400"/>
          </a:xfrm>
          <a:prstGeom prst="rect">
            <a:avLst/>
          </a:prstGeom>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None/>
            </a:pPr>
            <a:r>
              <a:rPr lang="en"/>
              <a:t>Dr. Rita Suh, who served as co-director of the Culture and Equity Project at UCLA Center X, and is now in private consulting, a lecturer and coordinator of the teacher residency program at CSU Long Beach, brings particular feedback expertise to the panel on areas in teacher training, building professional relationships, increasing engagement, and helping teachers use culturally and linguistically responsive instructional approaches to maximize student achievement and opportunity for all students. </a:t>
            </a:r>
            <a:endParaRPr/>
          </a:p>
        </p:txBody>
      </p:sp>
      <p:pic>
        <p:nvPicPr>
          <p:cNvPr id="78" name="Google Shape;78;p16"/>
          <p:cNvPicPr preferRelativeResize="0"/>
          <p:nvPr/>
        </p:nvPicPr>
        <p:blipFill rotWithShape="1">
          <a:blip r:embed="rId3">
            <a:alphaModFix/>
          </a:blip>
          <a:srcRect l="15540"/>
          <a:stretch/>
        </p:blipFill>
        <p:spPr>
          <a:xfrm>
            <a:off x="6592375" y="1152475"/>
            <a:ext cx="2215924" cy="2623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Patricio Vargas, Ph.D.</a:t>
            </a:r>
            <a:endParaRPr/>
          </a:p>
        </p:txBody>
      </p:sp>
      <p:pic>
        <p:nvPicPr>
          <p:cNvPr id="84" name="Google Shape;84;p17"/>
          <p:cNvPicPr preferRelativeResize="0"/>
          <p:nvPr/>
        </p:nvPicPr>
        <p:blipFill rotWithShape="1">
          <a:blip r:embed="rId3">
            <a:alphaModFix/>
          </a:blip>
          <a:srcRect l="6559"/>
          <a:stretch/>
        </p:blipFill>
        <p:spPr>
          <a:xfrm>
            <a:off x="6516700" y="1152475"/>
            <a:ext cx="2315600" cy="2921637"/>
          </a:xfrm>
          <a:prstGeom prst="rect">
            <a:avLst/>
          </a:prstGeom>
          <a:noFill/>
          <a:ln>
            <a:noFill/>
          </a:ln>
        </p:spPr>
      </p:pic>
      <p:sp>
        <p:nvSpPr>
          <p:cNvPr id="85" name="Google Shape;85;p17"/>
          <p:cNvSpPr txBox="1">
            <a:spLocks noGrp="1"/>
          </p:cNvSpPr>
          <p:nvPr>
            <p:ph type="body" idx="1"/>
          </p:nvPr>
        </p:nvSpPr>
        <p:spPr>
          <a:xfrm>
            <a:off x="311700" y="1152475"/>
            <a:ext cx="6126900" cy="3526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00"/>
          </a:p>
          <a:p>
            <a:pPr marL="0" lvl="0" indent="0" algn="l" rtl="0">
              <a:lnSpc>
                <a:spcPct val="100000"/>
              </a:lnSpc>
              <a:spcBef>
                <a:spcPts val="1200"/>
              </a:spcBef>
              <a:spcAft>
                <a:spcPts val="1200"/>
              </a:spcAft>
              <a:buNone/>
            </a:pPr>
            <a:r>
              <a:rPr lang="en" sz="2000"/>
              <a:t>Dr. Patricio Vargas, Superintendent of Morongo Unified School District and Associate Professor at La Sierra University has established a collaborative culture within his organization establishing clear and open channels for feedback from all stakeholders creating a system where insights, concerns, and ideas can be shared freely, fostering trust and accountability. This approach has empowered all stakeholders, leading to a more cohesive, adaptable, and forward-moving organization.</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Hillary Walker</a:t>
            </a:r>
            <a:endParaRPr/>
          </a:p>
        </p:txBody>
      </p:sp>
      <p:sp>
        <p:nvSpPr>
          <p:cNvPr id="91" name="Google Shape;91;p18"/>
          <p:cNvSpPr txBox="1">
            <a:spLocks noGrp="1"/>
          </p:cNvSpPr>
          <p:nvPr>
            <p:ph type="body" idx="1"/>
          </p:nvPr>
        </p:nvSpPr>
        <p:spPr>
          <a:xfrm>
            <a:off x="311700" y="1152475"/>
            <a:ext cx="61269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a:t>Hillary Walker is the Director of the Bay Area Writing Project at the Berkeley School of Education, and adjunct professor of African American Studies and Ethnic Studies at the College of Alameda.</a:t>
            </a:r>
            <a:endParaRPr/>
          </a:p>
          <a:p>
            <a:pPr marL="0" lvl="0" indent="0" algn="l" rtl="0">
              <a:spcBef>
                <a:spcPts val="1200"/>
              </a:spcBef>
              <a:spcAft>
                <a:spcPts val="0"/>
              </a:spcAft>
              <a:buNone/>
            </a:pPr>
            <a:r>
              <a:rPr lang="en"/>
              <a:t>A Writing Project approach centers collegial feedback on: </a:t>
            </a:r>
            <a:endParaRPr/>
          </a:p>
          <a:p>
            <a:pPr marL="457200" lvl="0" indent="-341788" algn="l" rtl="0">
              <a:spcBef>
                <a:spcPts val="1200"/>
              </a:spcBef>
              <a:spcAft>
                <a:spcPts val="0"/>
              </a:spcAft>
              <a:buSzPct val="100000"/>
              <a:buChar char="●"/>
            </a:pPr>
            <a:r>
              <a:rPr lang="en"/>
              <a:t>teacher demonstrations of writing practices.</a:t>
            </a:r>
            <a:endParaRPr/>
          </a:p>
          <a:p>
            <a:pPr marL="457200" lvl="0" indent="-341788" algn="l" rtl="0">
              <a:spcBef>
                <a:spcPts val="0"/>
              </a:spcBef>
              <a:spcAft>
                <a:spcPts val="0"/>
              </a:spcAft>
              <a:buSzPct val="100000"/>
              <a:buChar char="●"/>
            </a:pPr>
            <a:r>
              <a:rPr lang="en"/>
              <a:t>teacher writing produced in writing groups.</a:t>
            </a:r>
            <a:endParaRPr/>
          </a:p>
          <a:p>
            <a:pPr marL="457200" lvl="0" indent="-341788" algn="l" rtl="0">
              <a:spcBef>
                <a:spcPts val="0"/>
              </a:spcBef>
              <a:spcAft>
                <a:spcPts val="0"/>
              </a:spcAft>
              <a:buSzPct val="100000"/>
              <a:buChar char="●"/>
            </a:pPr>
            <a:r>
              <a:rPr lang="en"/>
              <a:t>relevant research and issues in education.  </a:t>
            </a:r>
            <a:endParaRPr/>
          </a:p>
          <a:p>
            <a:pPr marL="0" lvl="0" indent="0" algn="l" rtl="0">
              <a:spcBef>
                <a:spcPts val="1200"/>
              </a:spcBef>
              <a:spcAft>
                <a:spcPts val="1200"/>
              </a:spcAft>
              <a:buNone/>
            </a:pPr>
            <a:r>
              <a:rPr lang="en"/>
              <a:t>One current topic of interest for teachers is the use(s) of AI and feedback in the teaching and coaching of writing.</a:t>
            </a:r>
            <a:endParaRPr/>
          </a:p>
        </p:txBody>
      </p:sp>
      <p:pic>
        <p:nvPicPr>
          <p:cNvPr id="92" name="Google Shape;92;p18"/>
          <p:cNvPicPr preferRelativeResize="0"/>
          <p:nvPr/>
        </p:nvPicPr>
        <p:blipFill>
          <a:blip r:embed="rId3">
            <a:alphaModFix/>
          </a:blip>
          <a:stretch>
            <a:fillRect/>
          </a:stretch>
        </p:blipFill>
        <p:spPr>
          <a:xfrm>
            <a:off x="6504875" y="1152475"/>
            <a:ext cx="2327425" cy="2391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Community Roots Academy Leadership Team</a:t>
            </a:r>
            <a:endParaRPr/>
          </a:p>
        </p:txBody>
      </p:sp>
      <p:sp>
        <p:nvSpPr>
          <p:cNvPr id="98" name="Google Shape;98;p19"/>
          <p:cNvSpPr txBox="1">
            <a:spLocks noGrp="1"/>
          </p:cNvSpPr>
          <p:nvPr>
            <p:ph type="body" idx="1"/>
          </p:nvPr>
        </p:nvSpPr>
        <p:spPr>
          <a:xfrm>
            <a:off x="311700" y="1152475"/>
            <a:ext cx="8520600" cy="1047600"/>
          </a:xfrm>
          <a:prstGeom prst="rect">
            <a:avLst/>
          </a:prstGeom>
        </p:spPr>
        <p:txBody>
          <a:bodyPr spcFirstLastPara="1" wrap="square" lIns="91425" tIns="91425" rIns="91425" bIns="91425" anchor="t" anchorCtr="0">
            <a:normAutofit/>
          </a:bodyPr>
          <a:lstStyle/>
          <a:p>
            <a:pPr marL="0" marR="2843099" lvl="0" indent="0" algn="l" rtl="0">
              <a:spcBef>
                <a:spcPts val="0"/>
              </a:spcBef>
              <a:spcAft>
                <a:spcPts val="1000"/>
              </a:spcAft>
              <a:buSzPts val="770"/>
              <a:buNone/>
            </a:pPr>
            <a:r>
              <a:rPr lang="en" sz="2210"/>
              <a:t>A premier project-based K-8 public charter school where feedback is key at all levels.</a:t>
            </a:r>
            <a:endParaRPr sz="2210"/>
          </a:p>
        </p:txBody>
      </p:sp>
      <p:pic>
        <p:nvPicPr>
          <p:cNvPr id="99" name="Google Shape;99;p19" title="I.Beaty3.pdf.png"/>
          <p:cNvPicPr preferRelativeResize="0"/>
          <p:nvPr/>
        </p:nvPicPr>
        <p:blipFill>
          <a:blip r:embed="rId3">
            <a:alphaModFix/>
          </a:blip>
          <a:stretch>
            <a:fillRect/>
          </a:stretch>
        </p:blipFill>
        <p:spPr>
          <a:xfrm>
            <a:off x="2664403" y="2200125"/>
            <a:ext cx="1649925" cy="2262017"/>
          </a:xfrm>
          <a:prstGeom prst="rect">
            <a:avLst/>
          </a:prstGeom>
          <a:noFill/>
          <a:ln>
            <a:noFill/>
          </a:ln>
        </p:spPr>
      </p:pic>
      <p:pic>
        <p:nvPicPr>
          <p:cNvPr id="100" name="Google Shape;100;p19" title="J.Cavallaro.jpg"/>
          <p:cNvPicPr preferRelativeResize="0"/>
          <p:nvPr/>
        </p:nvPicPr>
        <p:blipFill>
          <a:blip r:embed="rId4">
            <a:alphaModFix/>
          </a:blip>
          <a:stretch>
            <a:fillRect/>
          </a:stretch>
        </p:blipFill>
        <p:spPr>
          <a:xfrm>
            <a:off x="435250" y="2200125"/>
            <a:ext cx="1649925" cy="2308325"/>
          </a:xfrm>
          <a:prstGeom prst="rect">
            <a:avLst/>
          </a:prstGeom>
          <a:noFill/>
          <a:ln>
            <a:noFill/>
          </a:ln>
        </p:spPr>
      </p:pic>
      <p:pic>
        <p:nvPicPr>
          <p:cNvPr id="101" name="Google Shape;101;p19" title="D.-Tickel.jpg"/>
          <p:cNvPicPr preferRelativeResize="0"/>
          <p:nvPr/>
        </p:nvPicPr>
        <p:blipFill>
          <a:blip r:embed="rId5">
            <a:alphaModFix/>
          </a:blip>
          <a:stretch>
            <a:fillRect/>
          </a:stretch>
        </p:blipFill>
        <p:spPr>
          <a:xfrm>
            <a:off x="4868965" y="2200125"/>
            <a:ext cx="1649925" cy="2308269"/>
          </a:xfrm>
          <a:prstGeom prst="rect">
            <a:avLst/>
          </a:prstGeom>
          <a:noFill/>
          <a:ln>
            <a:noFill/>
          </a:ln>
        </p:spPr>
      </p:pic>
      <p:pic>
        <p:nvPicPr>
          <p:cNvPr id="102" name="Google Shape;102;p19" title="K.Wan_-1.jpg"/>
          <p:cNvPicPr preferRelativeResize="0"/>
          <p:nvPr/>
        </p:nvPicPr>
        <p:blipFill>
          <a:blip r:embed="rId6">
            <a:alphaModFix/>
          </a:blip>
          <a:stretch>
            <a:fillRect/>
          </a:stretch>
        </p:blipFill>
        <p:spPr>
          <a:xfrm>
            <a:off x="7073550" y="2200125"/>
            <a:ext cx="1649925" cy="2311245"/>
          </a:xfrm>
          <a:prstGeom prst="rect">
            <a:avLst/>
          </a:prstGeom>
          <a:noFill/>
          <a:ln>
            <a:noFill/>
          </a:ln>
        </p:spPr>
      </p:pic>
      <p:sp>
        <p:nvSpPr>
          <p:cNvPr id="103" name="Google Shape;103;p19"/>
          <p:cNvSpPr txBox="1">
            <a:spLocks noGrp="1"/>
          </p:cNvSpPr>
          <p:nvPr>
            <p:ph type="title"/>
          </p:nvPr>
        </p:nvSpPr>
        <p:spPr>
          <a:xfrm>
            <a:off x="294425" y="4527245"/>
            <a:ext cx="2080200" cy="56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720"/>
              <a:t>Jeremy Cavallaro</a:t>
            </a:r>
            <a:r>
              <a:rPr lang="en" sz="1220"/>
              <a:t>,</a:t>
            </a:r>
            <a:r>
              <a:rPr lang="en" sz="220"/>
              <a:t> </a:t>
            </a:r>
            <a:r>
              <a:rPr lang="en" sz="1320" i="1"/>
              <a:t>Doctoral Candidate</a:t>
            </a:r>
            <a:endParaRPr sz="1320" i="1"/>
          </a:p>
        </p:txBody>
      </p:sp>
      <p:sp>
        <p:nvSpPr>
          <p:cNvPr id="104" name="Google Shape;104;p19"/>
          <p:cNvSpPr txBox="1">
            <a:spLocks noGrp="1"/>
          </p:cNvSpPr>
          <p:nvPr>
            <p:ph type="title" idx="4294967295"/>
          </p:nvPr>
        </p:nvSpPr>
        <p:spPr>
          <a:xfrm>
            <a:off x="2491651" y="4517900"/>
            <a:ext cx="2080200" cy="56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t>Ingrid Beaty, M.A.</a:t>
            </a:r>
            <a:endParaRPr sz="1700"/>
          </a:p>
        </p:txBody>
      </p:sp>
      <p:sp>
        <p:nvSpPr>
          <p:cNvPr id="105" name="Google Shape;105;p19"/>
          <p:cNvSpPr txBox="1">
            <a:spLocks noGrp="1"/>
          </p:cNvSpPr>
          <p:nvPr>
            <p:ph type="title" idx="4294967295"/>
          </p:nvPr>
        </p:nvSpPr>
        <p:spPr>
          <a:xfrm>
            <a:off x="4653826" y="4527250"/>
            <a:ext cx="2080200" cy="56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1700"/>
              <a:t>Danelle Tickel, M.A.Ed.</a:t>
            </a:r>
            <a:endParaRPr sz="1700"/>
          </a:p>
        </p:txBody>
      </p:sp>
      <p:sp>
        <p:nvSpPr>
          <p:cNvPr id="106" name="Google Shape;106;p19"/>
          <p:cNvSpPr txBox="1">
            <a:spLocks noGrp="1"/>
          </p:cNvSpPr>
          <p:nvPr>
            <p:ph type="title" idx="4294967295"/>
          </p:nvPr>
        </p:nvSpPr>
        <p:spPr>
          <a:xfrm>
            <a:off x="6816001" y="4527250"/>
            <a:ext cx="2080200" cy="56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1700"/>
              <a:t>Kelsey Wan, M.A.Ed.</a:t>
            </a:r>
            <a:endParaRPr sz="1700"/>
          </a:p>
        </p:txBody>
      </p:sp>
      <p:pic>
        <p:nvPicPr>
          <p:cNvPr id="107" name="Google Shape;107;p19"/>
          <p:cNvPicPr preferRelativeResize="0"/>
          <p:nvPr/>
        </p:nvPicPr>
        <p:blipFill>
          <a:blip r:embed="rId7">
            <a:alphaModFix/>
          </a:blip>
          <a:stretch>
            <a:fillRect/>
          </a:stretch>
        </p:blipFill>
        <p:spPr>
          <a:xfrm>
            <a:off x="5931525" y="1233988"/>
            <a:ext cx="2791949" cy="884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445025"/>
            <a:ext cx="4160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Jeremy Cavallaro</a:t>
            </a:r>
            <a:r>
              <a:rPr lang="en" sz="2244"/>
              <a:t>,</a:t>
            </a:r>
            <a:r>
              <a:rPr lang="en" sz="1133"/>
              <a:t> </a:t>
            </a:r>
            <a:r>
              <a:rPr lang="en" sz="1133" i="1"/>
              <a:t>Doctoral Candidate</a:t>
            </a:r>
            <a:endParaRPr sz="1133" i="1"/>
          </a:p>
        </p:txBody>
      </p:sp>
      <p:sp>
        <p:nvSpPr>
          <p:cNvPr id="113" name="Google Shape;113;p20"/>
          <p:cNvSpPr txBox="1">
            <a:spLocks noGrp="1"/>
          </p:cNvSpPr>
          <p:nvPr>
            <p:ph type="body" idx="1"/>
          </p:nvPr>
        </p:nvSpPr>
        <p:spPr>
          <a:xfrm>
            <a:off x="311700" y="1152475"/>
            <a:ext cx="2298600" cy="3555600"/>
          </a:xfrm>
          <a:prstGeom prst="rect">
            <a:avLst/>
          </a:prstGeom>
        </p:spPr>
        <p:txBody>
          <a:bodyPr spcFirstLastPara="1" wrap="square" lIns="91425" tIns="91425" rIns="91425" bIns="91425" anchor="t" anchorCtr="0">
            <a:normAutofit fontScale="77500" lnSpcReduction="10000"/>
          </a:bodyPr>
          <a:lstStyle/>
          <a:p>
            <a:pPr marL="0" lvl="0" indent="0" algn="l" rtl="0">
              <a:spcBef>
                <a:spcPts val="0"/>
              </a:spcBef>
              <a:spcAft>
                <a:spcPts val="0"/>
              </a:spcAft>
              <a:buNone/>
            </a:pPr>
            <a:r>
              <a:rPr lang="en"/>
              <a:t>Jeremy Cavallaro is the Co-Founder of Community Roots Academy.</a:t>
            </a:r>
            <a:endParaRPr/>
          </a:p>
          <a:p>
            <a:pPr marL="0" lvl="0" indent="0" algn="l" rtl="0">
              <a:spcBef>
                <a:spcPts val="1200"/>
              </a:spcBef>
              <a:spcAft>
                <a:spcPts val="1200"/>
              </a:spcAft>
              <a:buNone/>
            </a:pPr>
            <a:r>
              <a:rPr lang="en"/>
              <a:t>Adaptive leadership supports hearing from all voices, paying specific attention to marginalized or unpopular voices.</a:t>
            </a:r>
            <a:endParaRPr/>
          </a:p>
        </p:txBody>
      </p:sp>
      <p:sp>
        <p:nvSpPr>
          <p:cNvPr id="114" name="Google Shape;114;p20"/>
          <p:cNvSpPr txBox="1">
            <a:spLocks noGrp="1"/>
          </p:cNvSpPr>
          <p:nvPr>
            <p:ph type="title" idx="2"/>
          </p:nvPr>
        </p:nvSpPr>
        <p:spPr>
          <a:xfrm>
            <a:off x="4706175" y="435525"/>
            <a:ext cx="4160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Ingrid Beaty, M.A.</a:t>
            </a:r>
            <a:endParaRPr/>
          </a:p>
        </p:txBody>
      </p:sp>
      <p:sp>
        <p:nvSpPr>
          <p:cNvPr id="115" name="Google Shape;115;p20"/>
          <p:cNvSpPr txBox="1">
            <a:spLocks noGrp="1"/>
          </p:cNvSpPr>
          <p:nvPr>
            <p:ph type="body" idx="3"/>
          </p:nvPr>
        </p:nvSpPr>
        <p:spPr>
          <a:xfrm>
            <a:off x="4706175" y="1142975"/>
            <a:ext cx="2298600" cy="3555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47826"/>
              <a:buFont typeface="Arial"/>
              <a:buNone/>
            </a:pPr>
            <a:r>
              <a:rPr lang="en"/>
              <a:t>Ingrid Beaty, is a highly qualified educator with over seventeen years of experience in elementary education. </a:t>
            </a:r>
            <a:endParaRPr/>
          </a:p>
          <a:p>
            <a:pPr marL="0" lvl="0" indent="0" algn="l" rtl="0">
              <a:spcBef>
                <a:spcPts val="1200"/>
              </a:spcBef>
              <a:spcAft>
                <a:spcPts val="1200"/>
              </a:spcAft>
              <a:buClr>
                <a:schemeClr val="dk1"/>
              </a:buClr>
              <a:buSzPct val="47826"/>
              <a:buFont typeface="Arial"/>
              <a:buNone/>
            </a:pPr>
            <a:r>
              <a:rPr lang="en"/>
              <a:t>Project Based Learning teaches all student to give warm and cool feedback to each other.</a:t>
            </a:r>
            <a:endParaRPr/>
          </a:p>
        </p:txBody>
      </p:sp>
      <p:pic>
        <p:nvPicPr>
          <p:cNvPr id="116" name="Google Shape;116;p20" title="J.Cavallaro.jpg"/>
          <p:cNvPicPr preferRelativeResize="0"/>
          <p:nvPr/>
        </p:nvPicPr>
        <p:blipFill>
          <a:blip r:embed="rId3">
            <a:alphaModFix/>
          </a:blip>
          <a:stretch>
            <a:fillRect/>
          </a:stretch>
        </p:blipFill>
        <p:spPr>
          <a:xfrm>
            <a:off x="2712726" y="1152475"/>
            <a:ext cx="1759675" cy="2461875"/>
          </a:xfrm>
          <a:prstGeom prst="rect">
            <a:avLst/>
          </a:prstGeom>
          <a:noFill/>
          <a:ln>
            <a:noFill/>
          </a:ln>
        </p:spPr>
      </p:pic>
      <p:pic>
        <p:nvPicPr>
          <p:cNvPr id="117" name="Google Shape;117;p20" title="I.Beaty3.pdf.png"/>
          <p:cNvPicPr preferRelativeResize="0"/>
          <p:nvPr/>
        </p:nvPicPr>
        <p:blipFill>
          <a:blip r:embed="rId4">
            <a:alphaModFix/>
          </a:blip>
          <a:stretch>
            <a:fillRect/>
          </a:stretch>
        </p:blipFill>
        <p:spPr>
          <a:xfrm>
            <a:off x="7107200" y="1177175"/>
            <a:ext cx="1759675" cy="24124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00" y="445025"/>
            <a:ext cx="4160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Danelle Tickel, M.A.Ed.</a:t>
            </a:r>
            <a:endParaRPr/>
          </a:p>
        </p:txBody>
      </p:sp>
      <p:sp>
        <p:nvSpPr>
          <p:cNvPr id="123" name="Google Shape;123;p21"/>
          <p:cNvSpPr txBox="1">
            <a:spLocks noGrp="1"/>
          </p:cNvSpPr>
          <p:nvPr>
            <p:ph type="body" idx="1"/>
          </p:nvPr>
        </p:nvSpPr>
        <p:spPr>
          <a:xfrm>
            <a:off x="311700" y="1152475"/>
            <a:ext cx="2323200" cy="3510600"/>
          </a:xfrm>
          <a:prstGeom prst="rect">
            <a:avLst/>
          </a:prstGeom>
        </p:spPr>
        <p:txBody>
          <a:bodyPr spcFirstLastPara="1" wrap="square" lIns="91425" tIns="91425" rIns="91425" bIns="91425" anchor="t" anchorCtr="0">
            <a:normAutofit fontScale="62500"/>
          </a:bodyPr>
          <a:lstStyle/>
          <a:p>
            <a:pPr marL="0" lvl="0" indent="0" algn="l" rtl="0">
              <a:spcBef>
                <a:spcPts val="0"/>
              </a:spcBef>
              <a:spcAft>
                <a:spcPts val="0"/>
              </a:spcAft>
              <a:buNone/>
            </a:pPr>
            <a:r>
              <a:rPr lang="en"/>
              <a:t>Danelle Tickel earned her M.A.Ed. and Multiple Subjects credential from UC San Diego and her Administrative Services credential through UC Irvine. </a:t>
            </a:r>
            <a:endParaRPr/>
          </a:p>
          <a:p>
            <a:pPr marL="0" lvl="0" indent="0" algn="l" rtl="0">
              <a:spcBef>
                <a:spcPts val="1200"/>
              </a:spcBef>
              <a:spcAft>
                <a:spcPts val="1200"/>
              </a:spcAft>
              <a:buNone/>
            </a:pPr>
            <a:r>
              <a:rPr lang="en"/>
              <a:t>Restorative circles in professional learning communities teach educators how to listen to feedback from each other.</a:t>
            </a:r>
            <a:endParaRPr/>
          </a:p>
        </p:txBody>
      </p:sp>
      <p:pic>
        <p:nvPicPr>
          <p:cNvPr id="124" name="Google Shape;124;p21" title="D.-Tickel.jpg"/>
          <p:cNvPicPr preferRelativeResize="0"/>
          <p:nvPr/>
        </p:nvPicPr>
        <p:blipFill>
          <a:blip r:embed="rId3">
            <a:alphaModFix/>
          </a:blip>
          <a:stretch>
            <a:fillRect/>
          </a:stretch>
        </p:blipFill>
        <p:spPr>
          <a:xfrm>
            <a:off x="2712725" y="1152475"/>
            <a:ext cx="1759675" cy="2461847"/>
          </a:xfrm>
          <a:prstGeom prst="rect">
            <a:avLst/>
          </a:prstGeom>
          <a:noFill/>
          <a:ln>
            <a:noFill/>
          </a:ln>
        </p:spPr>
      </p:pic>
      <p:sp>
        <p:nvSpPr>
          <p:cNvPr id="125" name="Google Shape;125;p21"/>
          <p:cNvSpPr txBox="1">
            <a:spLocks noGrp="1"/>
          </p:cNvSpPr>
          <p:nvPr>
            <p:ph type="title" idx="2"/>
          </p:nvPr>
        </p:nvSpPr>
        <p:spPr>
          <a:xfrm>
            <a:off x="4706175" y="435525"/>
            <a:ext cx="4160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Kelsey Wan, M.A. Ed.</a:t>
            </a:r>
            <a:endParaRPr/>
          </a:p>
          <a:p>
            <a:pPr marL="0" lvl="0" indent="0" algn="l" rtl="0">
              <a:spcBef>
                <a:spcPts val="0"/>
              </a:spcBef>
              <a:spcAft>
                <a:spcPts val="0"/>
              </a:spcAft>
              <a:buNone/>
            </a:pPr>
            <a:endParaRPr/>
          </a:p>
        </p:txBody>
      </p:sp>
      <p:sp>
        <p:nvSpPr>
          <p:cNvPr id="126" name="Google Shape;126;p21"/>
          <p:cNvSpPr txBox="1">
            <a:spLocks noGrp="1"/>
          </p:cNvSpPr>
          <p:nvPr>
            <p:ph type="body" idx="3"/>
          </p:nvPr>
        </p:nvSpPr>
        <p:spPr>
          <a:xfrm>
            <a:off x="4706175" y="1142975"/>
            <a:ext cx="2245200" cy="35106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Clr>
                <a:schemeClr val="dk1"/>
              </a:buClr>
              <a:buSzPct val="47826"/>
              <a:buFont typeface="Arial"/>
              <a:buNone/>
            </a:pPr>
            <a:r>
              <a:rPr lang="en"/>
              <a:t>Kelsey Wan serves as a Director of Special Education at Community Roots Academy (CRA).</a:t>
            </a:r>
            <a:endParaRPr/>
          </a:p>
          <a:p>
            <a:pPr marL="0" lvl="0" indent="0" algn="l" rtl="0">
              <a:spcBef>
                <a:spcPts val="1200"/>
              </a:spcBef>
              <a:spcAft>
                <a:spcPts val="0"/>
              </a:spcAft>
              <a:buClr>
                <a:schemeClr val="dk1"/>
              </a:buClr>
              <a:buSzPct val="47826"/>
              <a:buFont typeface="Arial"/>
              <a:buNone/>
            </a:pPr>
            <a:r>
              <a:rPr lang="en"/>
              <a:t>Working as a team, special education integrates member voices into general education and special education professional learning communities.</a:t>
            </a:r>
            <a:endParaRPr/>
          </a:p>
        </p:txBody>
      </p:sp>
      <p:pic>
        <p:nvPicPr>
          <p:cNvPr id="127" name="Google Shape;127;p21" title="K.Wan_-1.jpg"/>
          <p:cNvPicPr preferRelativeResize="0"/>
          <p:nvPr/>
        </p:nvPicPr>
        <p:blipFill>
          <a:blip r:embed="rId4">
            <a:alphaModFix/>
          </a:blip>
          <a:stretch>
            <a:fillRect/>
          </a:stretch>
        </p:blipFill>
        <p:spPr>
          <a:xfrm>
            <a:off x="7043350" y="1150913"/>
            <a:ext cx="1759674" cy="2464978"/>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554</Words>
  <Application>Microsoft Office PowerPoint</Application>
  <PresentationFormat>On-screen Show (16:9)</PresentationFormat>
  <Paragraphs>42</Paragraphs>
  <Slides>8</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Simple Light</vt:lpstr>
      <vt:lpstr>Saturday Panelists</vt:lpstr>
      <vt:lpstr>Dr. Joshua Murguia</vt:lpstr>
      <vt:lpstr>Dr. Rita Suh</vt:lpstr>
      <vt:lpstr>Patricio Vargas, Ph.D.</vt:lpstr>
      <vt:lpstr>Hillary Walker</vt:lpstr>
      <vt:lpstr>Community Roots Academy Leadership Team</vt:lpstr>
      <vt:lpstr>Jeremy Cavallaro, Doctoral Candidate</vt:lpstr>
      <vt:lpstr>Danelle Tickel, M.A.Ed.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Alan Jones</dc:creator>
  <cp:lastModifiedBy>Alan Jones</cp:lastModifiedBy>
  <cp:revision>1</cp:revision>
  <dcterms:modified xsi:type="dcterms:W3CDTF">2024-10-21T17:53:27Z</dcterms:modified>
</cp:coreProperties>
</file>