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9" d="100"/>
          <a:sy n="139" d="100"/>
        </p:scale>
        <p:origin x="80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ginfo.legislature.ca.gov/faces/billTextClient.xhtml?bill_id=202320240AB1255&amp;search_keywords=ethnic+studie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sac.ca.gov/golden-state-teacher-grant-progra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ctc.ca.gov/credentials/roadmap-to-teaching"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csac.ca.gov/golden-state-teacher-grant-program"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tc.ca.gov/credentials/roadmap-to-teaching"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sac.ca.gov/golden-state-teacher-grant-program"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ctc.ca.gov/credentials/roadmap-to-teaching"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sac.ca.gov/golden-state-teacher-grant-program"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ctc.ca.gov/credentials/roadmap-to-teachin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c6ef886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b22c6ef88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Dead Assembly Bill AB1255 ES Task Force  </a:t>
            </a:r>
            <a:r>
              <a:rPr lang="en" u="sng">
                <a:solidFill>
                  <a:schemeClr val="hlink"/>
                </a:solidFill>
                <a:hlinkClick r:id="rId3"/>
              </a:rPr>
              <a:t>https://leginfo.legislature.ca.gov/faces/billTextClient.xhtml?bill_id=202320240AB1255&amp;search_keywords=ethnic+studies</a:t>
            </a:r>
            <a:r>
              <a:rPr lang="en"/>
              <a: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6827dffec2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6827dffec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0c34f19a99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30c34f19a9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highlight>
                  <a:srgbClr val="FFFFFF"/>
                </a:highlight>
              </a:rPr>
              <a:t>GSTG: </a:t>
            </a:r>
            <a:r>
              <a:rPr lang="en" sz="1200" u="sng">
                <a:solidFill>
                  <a:srgbClr val="0000FF"/>
                </a:solidFill>
                <a:highlight>
                  <a:srgbClr val="FFFFFF"/>
                </a:highlight>
                <a:hlinkClick r:id="rId3">
                  <a:extLst>
                    <a:ext uri="{A12FA001-AC4F-418D-AE19-62706E023703}">
                      <ahyp:hlinkClr xmlns:ahyp="http://schemas.microsoft.com/office/drawing/2018/hyperlinkcolor" val="tx"/>
                    </a:ext>
                  </a:extLst>
                </a:hlinkClick>
              </a:rPr>
              <a:t>https://www.csac.ca.gov/golden-state-teacher-grant-p</a:t>
            </a:r>
            <a:endParaRPr sz="1200">
              <a:solidFill>
                <a:schemeClr val="dk1"/>
              </a:solidFill>
              <a:highlight>
                <a:srgbClr val="FFFFFF"/>
              </a:highlight>
            </a:endParaRPr>
          </a:p>
          <a:p>
            <a:pPr marL="0" lvl="0" indent="0" algn="l" rtl="0">
              <a:lnSpc>
                <a:spcPct val="115000"/>
              </a:lnSpc>
              <a:spcBef>
                <a:spcPts val="0"/>
              </a:spcBef>
              <a:spcAft>
                <a:spcPts val="0"/>
              </a:spcAft>
              <a:buNone/>
            </a:pPr>
            <a:r>
              <a:rPr lang="en" sz="1200">
                <a:solidFill>
                  <a:schemeClr val="dk1"/>
                </a:solidFill>
                <a:highlight>
                  <a:srgbClr val="FFFFFF"/>
                </a:highlight>
              </a:rPr>
              <a:t>Roadmap to teaching: </a:t>
            </a:r>
            <a:r>
              <a:rPr lang="en" sz="1200" u="sng">
                <a:solidFill>
                  <a:srgbClr val="0000FF"/>
                </a:solidFill>
                <a:highlight>
                  <a:srgbClr val="FFFFFF"/>
                </a:highlight>
                <a:hlinkClick r:id="rId4">
                  <a:extLst>
                    <a:ext uri="{A12FA001-AC4F-418D-AE19-62706E023703}">
                      <ahyp:hlinkClr xmlns:ahyp="http://schemas.microsoft.com/office/drawing/2018/hyperlinkcolor" val="tx"/>
                    </a:ext>
                  </a:extLst>
                </a:hlinkClick>
              </a:rPr>
              <a:t>https://www.ctc.ca.gov/credentials/roadmap-to-teaching</a:t>
            </a:r>
            <a:endParaRPr sz="1200" u="sng">
              <a:solidFill>
                <a:srgbClr val="0000FF"/>
              </a:solidFill>
              <a:highlight>
                <a:srgbClr val="FFFFFF"/>
              </a:highlight>
            </a:endParaRPr>
          </a:p>
          <a:p>
            <a:pPr marL="0" lvl="0" indent="0" algn="l" rtl="0">
              <a:spcBef>
                <a:spcPts val="0"/>
              </a:spcBef>
              <a:spcAft>
                <a:spcPts val="0"/>
              </a:spcAft>
              <a:buClr>
                <a:schemeClr val="dk1"/>
              </a:buClr>
              <a:buSzPts val="1100"/>
              <a:buFont typeface="Arial"/>
              <a:buNone/>
            </a:pPr>
            <a:endParaRPr sz="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b22c6ef886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b22c6ef88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6827dffec2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6827dffec2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Clr>
                <a:schemeClr val="dk1"/>
              </a:buClr>
              <a:buSzPts val="1100"/>
              <a:buFont typeface="Arial"/>
              <a:buNone/>
            </a:pPr>
            <a:r>
              <a:rPr lang="en" sz="1200">
                <a:solidFill>
                  <a:schemeClr val="dk1"/>
                </a:solidFill>
                <a:highlight>
                  <a:schemeClr val="lt1"/>
                </a:highlight>
              </a:rPr>
              <a:t>Upholding the mentorship model where the  district mentor is involved, with input in evals of the candidate, an active part of the model of preparation. Without compensation, MTs might not have the time or bandwidth… Teacher leadership needs supporting, funding, acknowledgement… They are the bridge between the district and the program…</a:t>
            </a:r>
            <a:endParaRPr sz="1200">
              <a:solidFill>
                <a:schemeClr val="dk1"/>
              </a:solidFill>
              <a:highlight>
                <a:schemeClr val="lt1"/>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0c34f19a99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0c34f19a99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highlight>
                  <a:srgbClr val="FFFFFF"/>
                </a:highlight>
              </a:rPr>
              <a:t>GSTG: </a:t>
            </a:r>
            <a:r>
              <a:rPr lang="en" sz="1200" u="sng">
                <a:solidFill>
                  <a:srgbClr val="0000FF"/>
                </a:solidFill>
                <a:highlight>
                  <a:srgbClr val="FFFFFF"/>
                </a:highlight>
                <a:hlinkClick r:id="rId3">
                  <a:extLst>
                    <a:ext uri="{A12FA001-AC4F-418D-AE19-62706E023703}">
                      <ahyp:hlinkClr xmlns:ahyp="http://schemas.microsoft.com/office/drawing/2018/hyperlinkcolor" val="tx"/>
                    </a:ext>
                  </a:extLst>
                </a:hlinkClick>
              </a:rPr>
              <a:t>https://www.csac.ca.gov/golden-state-teacher-grant-p</a:t>
            </a:r>
            <a:endParaRPr sz="1200">
              <a:solidFill>
                <a:schemeClr val="dk1"/>
              </a:solidFill>
              <a:highlight>
                <a:srgbClr val="FFFFFF"/>
              </a:highlight>
            </a:endParaRPr>
          </a:p>
          <a:p>
            <a:pPr marL="0" lvl="0" indent="0" algn="l" rtl="0">
              <a:lnSpc>
                <a:spcPct val="115000"/>
              </a:lnSpc>
              <a:spcBef>
                <a:spcPts val="0"/>
              </a:spcBef>
              <a:spcAft>
                <a:spcPts val="0"/>
              </a:spcAft>
              <a:buNone/>
            </a:pPr>
            <a:r>
              <a:rPr lang="en" sz="1200">
                <a:solidFill>
                  <a:schemeClr val="dk1"/>
                </a:solidFill>
                <a:highlight>
                  <a:srgbClr val="FFFFFF"/>
                </a:highlight>
              </a:rPr>
              <a:t>Roadmap to teaching: </a:t>
            </a:r>
            <a:r>
              <a:rPr lang="en" sz="1200" u="sng">
                <a:solidFill>
                  <a:srgbClr val="0000FF"/>
                </a:solidFill>
                <a:highlight>
                  <a:srgbClr val="FFFFFF"/>
                </a:highlight>
                <a:hlinkClick r:id="rId4">
                  <a:extLst>
                    <a:ext uri="{A12FA001-AC4F-418D-AE19-62706E023703}">
                      <ahyp:hlinkClr xmlns:ahyp="http://schemas.microsoft.com/office/drawing/2018/hyperlinkcolor" val="tx"/>
                    </a:ext>
                  </a:extLst>
                </a:hlinkClick>
              </a:rPr>
              <a:t>https://www.ctc.ca.gov/credentials/roadmap-to-teaching</a:t>
            </a:r>
            <a:endParaRPr sz="1200" u="sng">
              <a:solidFill>
                <a:srgbClr val="0000FF"/>
              </a:solidFill>
              <a:highlight>
                <a:srgbClr val="FFFFFF"/>
              </a:highlight>
            </a:endParaRPr>
          </a:p>
          <a:p>
            <a:pPr marL="0" lvl="0" indent="0" algn="l" rtl="0">
              <a:spcBef>
                <a:spcPts val="0"/>
              </a:spcBef>
              <a:spcAft>
                <a:spcPts val="0"/>
              </a:spcAft>
              <a:buClr>
                <a:schemeClr val="dk1"/>
              </a:buClr>
              <a:buSzPts val="1100"/>
              <a:buFont typeface="Arial"/>
              <a:buNone/>
            </a:pPr>
            <a:endParaRPr sz="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0c34f19a99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0c34f19a99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0c7dcd78ee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30c7dcd78e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0c7dcd78ee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0c7dcd78e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0c2a032fa5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0c2a032fa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0c2a032fa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30c2a032fa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0c7dcd78e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0c7dcd78e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b22c6ef88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b22c6ef8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0c7dcd78ee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0c7dcd78e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fa453ba0c9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fa453ba0c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6827dffec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6827dffec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highlight>
                  <a:srgbClr val="FFFFFF"/>
                </a:highlight>
              </a:rPr>
              <a:t>GSTG: </a:t>
            </a:r>
            <a:r>
              <a:rPr lang="en" sz="1200" u="sng">
                <a:solidFill>
                  <a:srgbClr val="0000FF"/>
                </a:solidFill>
                <a:highlight>
                  <a:srgbClr val="FFFFFF"/>
                </a:highlight>
                <a:hlinkClick r:id="rId3">
                  <a:extLst>
                    <a:ext uri="{A12FA001-AC4F-418D-AE19-62706E023703}">
                      <ahyp:hlinkClr xmlns:ahyp="http://schemas.microsoft.com/office/drawing/2018/hyperlinkcolor" val="tx"/>
                    </a:ext>
                  </a:extLst>
                </a:hlinkClick>
              </a:rPr>
              <a:t>https://www.csac.ca.gov/golden-state-teacher-grant-p</a:t>
            </a:r>
            <a:endParaRPr sz="1200">
              <a:solidFill>
                <a:schemeClr val="dk1"/>
              </a:solidFill>
              <a:highlight>
                <a:srgbClr val="FFFFFF"/>
              </a:highlight>
            </a:endParaRPr>
          </a:p>
          <a:p>
            <a:pPr marL="0" lvl="0" indent="0" algn="l" rtl="0">
              <a:lnSpc>
                <a:spcPct val="115000"/>
              </a:lnSpc>
              <a:spcBef>
                <a:spcPts val="0"/>
              </a:spcBef>
              <a:spcAft>
                <a:spcPts val="0"/>
              </a:spcAft>
              <a:buNone/>
            </a:pPr>
            <a:r>
              <a:rPr lang="en" sz="1200">
                <a:solidFill>
                  <a:schemeClr val="dk1"/>
                </a:solidFill>
                <a:highlight>
                  <a:srgbClr val="FFFFFF"/>
                </a:highlight>
              </a:rPr>
              <a:t>Roadmap to teaching: </a:t>
            </a:r>
            <a:r>
              <a:rPr lang="en" sz="1200" u="sng">
                <a:solidFill>
                  <a:srgbClr val="0000FF"/>
                </a:solidFill>
                <a:highlight>
                  <a:srgbClr val="FFFFFF"/>
                </a:highlight>
                <a:hlinkClick r:id="rId4">
                  <a:extLst>
                    <a:ext uri="{A12FA001-AC4F-418D-AE19-62706E023703}">
                      <ahyp:hlinkClr xmlns:ahyp="http://schemas.microsoft.com/office/drawing/2018/hyperlinkcolor" val="tx"/>
                    </a:ext>
                  </a:extLst>
                </a:hlinkClick>
              </a:rPr>
              <a:t>https://www.ctc.ca.gov/credentials/roadmap-to-teaching</a:t>
            </a:r>
            <a:endParaRPr sz="1200" u="sng">
              <a:solidFill>
                <a:srgbClr val="0000FF"/>
              </a:solidFill>
              <a:highlight>
                <a:srgbClr val="FFFFFF"/>
              </a:highlight>
            </a:endParaRPr>
          </a:p>
          <a:p>
            <a:pPr marL="0" lvl="0" indent="0" algn="l" rtl="0">
              <a:spcBef>
                <a:spcPts val="0"/>
              </a:spcBef>
              <a:spcAft>
                <a:spcPts val="0"/>
              </a:spcAft>
              <a:buClr>
                <a:schemeClr val="dk1"/>
              </a:buClr>
              <a:buSzPts val="1100"/>
              <a:buFont typeface="Arial"/>
              <a:buNone/>
            </a:pPr>
            <a:endParaRPr sz="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c2a032fa5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c2a032fa5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highlight>
                  <a:srgbClr val="FFFFFF"/>
                </a:highlight>
              </a:rPr>
              <a:t>GSTG: </a:t>
            </a:r>
            <a:r>
              <a:rPr lang="en" sz="1200" u="sng">
                <a:solidFill>
                  <a:srgbClr val="0000FF"/>
                </a:solidFill>
                <a:highlight>
                  <a:srgbClr val="FFFFFF"/>
                </a:highlight>
                <a:hlinkClick r:id="rId3">
                  <a:extLst>
                    <a:ext uri="{A12FA001-AC4F-418D-AE19-62706E023703}">
                      <ahyp:hlinkClr xmlns:ahyp="http://schemas.microsoft.com/office/drawing/2018/hyperlinkcolor" val="tx"/>
                    </a:ext>
                  </a:extLst>
                </a:hlinkClick>
              </a:rPr>
              <a:t>https://www.csac.ca.gov/golden-state-teacher-grant-p</a:t>
            </a:r>
            <a:endParaRPr sz="1200">
              <a:solidFill>
                <a:schemeClr val="dk1"/>
              </a:solidFill>
              <a:highlight>
                <a:srgbClr val="FFFFFF"/>
              </a:highlight>
            </a:endParaRPr>
          </a:p>
          <a:p>
            <a:pPr marL="0" lvl="0" indent="0" algn="l" rtl="0">
              <a:lnSpc>
                <a:spcPct val="115000"/>
              </a:lnSpc>
              <a:spcBef>
                <a:spcPts val="0"/>
              </a:spcBef>
              <a:spcAft>
                <a:spcPts val="0"/>
              </a:spcAft>
              <a:buNone/>
            </a:pPr>
            <a:r>
              <a:rPr lang="en" sz="1200">
                <a:solidFill>
                  <a:schemeClr val="dk1"/>
                </a:solidFill>
                <a:highlight>
                  <a:srgbClr val="FFFFFF"/>
                </a:highlight>
              </a:rPr>
              <a:t>Roadmap to teaching: </a:t>
            </a:r>
            <a:r>
              <a:rPr lang="en" sz="1200" u="sng">
                <a:solidFill>
                  <a:srgbClr val="0000FF"/>
                </a:solidFill>
                <a:highlight>
                  <a:srgbClr val="FFFFFF"/>
                </a:highlight>
                <a:hlinkClick r:id="rId4">
                  <a:extLst>
                    <a:ext uri="{A12FA001-AC4F-418D-AE19-62706E023703}">
                      <ahyp:hlinkClr xmlns:ahyp="http://schemas.microsoft.com/office/drawing/2018/hyperlinkcolor" val="tx"/>
                    </a:ext>
                  </a:extLst>
                </a:hlinkClick>
              </a:rPr>
              <a:t>https://www.ctc.ca.gov/credentials/roadmap-to-teaching</a:t>
            </a:r>
            <a:endParaRPr sz="1200" u="sng">
              <a:solidFill>
                <a:srgbClr val="0000FF"/>
              </a:solidFill>
              <a:highlight>
                <a:srgbClr val="FFFFFF"/>
              </a:highlight>
            </a:endParaRPr>
          </a:p>
          <a:p>
            <a:pPr marL="0" lvl="0" indent="0" algn="l" rtl="0">
              <a:spcBef>
                <a:spcPts val="0"/>
              </a:spcBef>
              <a:spcAft>
                <a:spcPts val="0"/>
              </a:spcAft>
              <a:buClr>
                <a:schemeClr val="dk1"/>
              </a:buClr>
              <a:buSzPts val="1100"/>
              <a:buFont typeface="Arial"/>
              <a:buNone/>
            </a:pPr>
            <a:endParaRPr sz="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CFE2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659875"/>
            <a:ext cx="8520600" cy="1289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b="1"/>
              <a:t>The Road To SPAN 2025</a:t>
            </a:r>
            <a:endParaRPr b="1"/>
          </a:p>
        </p:txBody>
      </p:sp>
      <p:sp>
        <p:nvSpPr>
          <p:cNvPr id="55" name="Google Shape;55;p13"/>
          <p:cNvSpPr txBox="1">
            <a:spLocks noGrp="1"/>
          </p:cNvSpPr>
          <p:nvPr>
            <p:ph type="subTitle" idx="1"/>
          </p:nvPr>
        </p:nvSpPr>
        <p:spPr>
          <a:xfrm>
            <a:off x="311700" y="3062725"/>
            <a:ext cx="8520600" cy="1289700"/>
          </a:xfrm>
          <a:prstGeom prst="rect">
            <a:avLst/>
          </a:prstGeom>
        </p:spPr>
        <p:txBody>
          <a:bodyPr spcFirstLastPara="1" wrap="square" lIns="91425" tIns="91425" rIns="91425" bIns="91425" anchor="t" anchorCtr="0">
            <a:normAutofit lnSpcReduction="20000"/>
          </a:bodyPr>
          <a:lstStyle/>
          <a:p>
            <a:pPr marL="0" lvl="0" indent="0" algn="ctr" rtl="0">
              <a:spcBef>
                <a:spcPts val="0"/>
              </a:spcBef>
              <a:spcAft>
                <a:spcPts val="0"/>
              </a:spcAft>
              <a:buNone/>
            </a:pPr>
            <a:endParaRPr/>
          </a:p>
          <a:p>
            <a:pPr marL="0" lvl="0" indent="0" algn="ctr" rtl="0">
              <a:spcBef>
                <a:spcPts val="0"/>
              </a:spcBef>
              <a:spcAft>
                <a:spcPts val="0"/>
              </a:spcAft>
              <a:buNone/>
            </a:pPr>
            <a:r>
              <a:rPr lang="en" b="1" i="1"/>
              <a:t>CCTE’s Spring Policy Action Network </a:t>
            </a:r>
            <a:endParaRPr b="1" i="1"/>
          </a:p>
          <a:p>
            <a:pPr marL="0" lvl="0" indent="0" algn="ctr" rtl="0">
              <a:spcBef>
                <a:spcPts val="0"/>
              </a:spcBef>
              <a:spcAft>
                <a:spcPts val="0"/>
              </a:spcAft>
              <a:buNone/>
            </a:pPr>
            <a:r>
              <a:rPr lang="en"/>
              <a:t>in Sacramento, March 17th &amp; 18th, 2025</a:t>
            </a:r>
            <a:endParaRPr/>
          </a:p>
        </p:txBody>
      </p:sp>
      <p:pic>
        <p:nvPicPr>
          <p:cNvPr id="56" name="Google Shape;56;p13"/>
          <p:cNvPicPr preferRelativeResize="0"/>
          <p:nvPr/>
        </p:nvPicPr>
        <p:blipFill rotWithShape="1">
          <a:blip r:embed="rId3">
            <a:alphaModFix/>
          </a:blip>
          <a:srcRect t="5978" b="5969"/>
          <a:stretch/>
        </p:blipFill>
        <p:spPr>
          <a:xfrm>
            <a:off x="2559775" y="-1"/>
            <a:ext cx="4024450" cy="1671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445025"/>
            <a:ext cx="8520600" cy="3360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3200" b="1"/>
              <a:t>Talking Point 2.</a:t>
            </a:r>
            <a:r>
              <a:rPr lang="en" sz="3200"/>
              <a:t> </a:t>
            </a:r>
            <a:r>
              <a:rPr lang="en" sz="3200" b="1"/>
              <a:t>The Ethnic Studies requirement</a:t>
            </a:r>
            <a:r>
              <a:rPr lang="en" sz="3200"/>
              <a:t> and Model Curriculum are an important first step, and it’s time for the </a:t>
            </a:r>
            <a:r>
              <a:rPr lang="en" sz="3200" b="1"/>
              <a:t>related infrastructure around teacher preparation and teacher support</a:t>
            </a:r>
            <a:r>
              <a:rPr lang="en" sz="3200"/>
              <a:t> to be built out and funded. </a:t>
            </a:r>
            <a:endParaRPr sz="3200"/>
          </a:p>
        </p:txBody>
      </p:sp>
      <p:pic>
        <p:nvPicPr>
          <p:cNvPr id="118" name="Google Shape;118;p22"/>
          <p:cNvPicPr preferRelativeResize="0"/>
          <p:nvPr/>
        </p:nvPicPr>
        <p:blipFill rotWithShape="1">
          <a:blip r:embed="rId3">
            <a:alphaModFix/>
          </a:blip>
          <a:srcRect t="5978" b="5969"/>
          <a:stretch/>
        </p:blipFill>
        <p:spPr>
          <a:xfrm>
            <a:off x="7588325" y="4497325"/>
            <a:ext cx="1555675" cy="6461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ctrTitle"/>
          </p:nvPr>
        </p:nvSpPr>
        <p:spPr>
          <a:xfrm>
            <a:off x="311700" y="372625"/>
            <a:ext cx="8520600" cy="1004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2400" b="1"/>
              <a:t>Continue to build the Ethnic Studies infrastructure despite limited funds</a:t>
            </a:r>
            <a:endParaRPr sz="2400"/>
          </a:p>
        </p:txBody>
      </p:sp>
      <p:sp>
        <p:nvSpPr>
          <p:cNvPr id="124" name="Google Shape;124;p23"/>
          <p:cNvSpPr txBox="1">
            <a:spLocks noGrp="1"/>
          </p:cNvSpPr>
          <p:nvPr>
            <p:ph type="subTitle" idx="1"/>
          </p:nvPr>
        </p:nvSpPr>
        <p:spPr>
          <a:xfrm>
            <a:off x="311700" y="1286450"/>
            <a:ext cx="8520600" cy="3041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None/>
            </a:pPr>
            <a:r>
              <a:rPr lang="en" sz="2000">
                <a:solidFill>
                  <a:schemeClr val="dk1"/>
                </a:solidFill>
              </a:rPr>
              <a:t>At your tables, talk with colleagues about ways to advocate on this topic. Below are possible ideas:</a:t>
            </a:r>
            <a:endParaRPr sz="2000">
              <a:solidFill>
                <a:schemeClr val="dk1"/>
              </a:solidFill>
            </a:endParaRPr>
          </a:p>
          <a:p>
            <a:pPr marL="0" lvl="0" indent="0" algn="l" rtl="0">
              <a:lnSpc>
                <a:spcPct val="95000"/>
              </a:lnSpc>
              <a:spcBef>
                <a:spcPts val="0"/>
              </a:spcBef>
              <a:spcAft>
                <a:spcPts val="0"/>
              </a:spcAft>
              <a:buNone/>
            </a:pPr>
            <a:endParaRPr sz="2000">
              <a:solidFill>
                <a:schemeClr val="dk1"/>
              </a:solidFill>
            </a:endParaRPr>
          </a:p>
          <a:p>
            <a:pPr marL="457200" lvl="0" indent="-342900" algn="l" rtl="0">
              <a:lnSpc>
                <a:spcPct val="95000"/>
              </a:lnSpc>
              <a:spcBef>
                <a:spcPts val="0"/>
              </a:spcBef>
              <a:spcAft>
                <a:spcPts val="0"/>
              </a:spcAft>
              <a:buClr>
                <a:schemeClr val="dk1"/>
              </a:buClr>
              <a:buSzPts val="1800"/>
              <a:buChar char="●"/>
            </a:pPr>
            <a:r>
              <a:rPr lang="en" sz="1800">
                <a:solidFill>
                  <a:schemeClr val="dk1"/>
                </a:solidFill>
              </a:rPr>
              <a:t>Convene an Ad Hoc Committee to develop a process for submitting curated lessons to a lesson repository</a:t>
            </a:r>
            <a:endParaRPr sz="1800">
              <a:solidFill>
                <a:schemeClr val="dk1"/>
              </a:solidFill>
            </a:endParaRPr>
          </a:p>
          <a:p>
            <a:pPr marL="457200" lvl="0" indent="-342900" algn="l" rtl="0">
              <a:lnSpc>
                <a:spcPct val="95000"/>
              </a:lnSpc>
              <a:spcBef>
                <a:spcPts val="0"/>
              </a:spcBef>
              <a:spcAft>
                <a:spcPts val="0"/>
              </a:spcAft>
              <a:buClr>
                <a:schemeClr val="dk1"/>
              </a:buClr>
              <a:buSzPts val="1800"/>
              <a:buChar char="●"/>
            </a:pPr>
            <a:r>
              <a:rPr lang="en" sz="1800">
                <a:solidFill>
                  <a:schemeClr val="dk1"/>
                </a:solidFill>
              </a:rPr>
              <a:t>Convene an Ad Hoc Committee to create guidelines for IHE-Ethnic Studies Departments and Regional Technical Assistance Centers to collaborate on developing a toolkit and professional learning for current and future Ethnic Studies high school teachers</a:t>
            </a:r>
            <a:endParaRPr sz="1800">
              <a:solidFill>
                <a:schemeClr val="dk1"/>
              </a:solidFill>
            </a:endParaRPr>
          </a:p>
          <a:p>
            <a:pPr marL="457200" lvl="0" indent="-342900" algn="l" rtl="0">
              <a:lnSpc>
                <a:spcPct val="95000"/>
              </a:lnSpc>
              <a:spcBef>
                <a:spcPts val="0"/>
              </a:spcBef>
              <a:spcAft>
                <a:spcPts val="0"/>
              </a:spcAft>
              <a:buClr>
                <a:schemeClr val="dk1"/>
              </a:buClr>
              <a:buSzPts val="1800"/>
              <a:buChar char="●"/>
            </a:pPr>
            <a:r>
              <a:rPr lang="en" sz="1800">
                <a:solidFill>
                  <a:schemeClr val="dk1"/>
                </a:solidFill>
              </a:rPr>
              <a:t>Fully fund Ethnic Studies courses for 2025</a:t>
            </a:r>
            <a:endParaRPr sz="1800">
              <a:solidFill>
                <a:schemeClr val="dk1"/>
              </a:solidFill>
            </a:endParaRPr>
          </a:p>
        </p:txBody>
      </p:sp>
      <p:pic>
        <p:nvPicPr>
          <p:cNvPr id="125" name="Google Shape;125;p23"/>
          <p:cNvPicPr preferRelativeResize="0"/>
          <p:nvPr/>
        </p:nvPicPr>
        <p:blipFill rotWithShape="1">
          <a:blip r:embed="rId3">
            <a:alphaModFix/>
          </a:blip>
          <a:srcRect t="5978" b="5969"/>
          <a:stretch/>
        </p:blipFill>
        <p:spPr>
          <a:xfrm>
            <a:off x="0" y="4510925"/>
            <a:ext cx="1522926" cy="6325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ctrTitle"/>
          </p:nvPr>
        </p:nvSpPr>
        <p:spPr>
          <a:xfrm>
            <a:off x="311700" y="372625"/>
            <a:ext cx="8520600" cy="88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600" b="1"/>
              <a:t>SPAN - How do we continue to advocate for fully building out the Ethnic Studies infrastructure despite the current budget crisis?</a:t>
            </a:r>
            <a:endParaRPr sz="2600"/>
          </a:p>
        </p:txBody>
      </p:sp>
      <p:sp>
        <p:nvSpPr>
          <p:cNvPr id="131" name="Google Shape;131;p24"/>
          <p:cNvSpPr txBox="1">
            <a:spLocks noGrp="1"/>
          </p:cNvSpPr>
          <p:nvPr>
            <p:ph type="subTitle" idx="1"/>
          </p:nvPr>
        </p:nvSpPr>
        <p:spPr>
          <a:xfrm>
            <a:off x="81700" y="1176225"/>
            <a:ext cx="8750700" cy="3182400"/>
          </a:xfrm>
          <a:prstGeom prst="rect">
            <a:avLst/>
          </a:prstGeom>
        </p:spPr>
        <p:txBody>
          <a:bodyPr spcFirstLastPara="1" wrap="square" lIns="91425" tIns="91425" rIns="91425" bIns="91425" anchor="t" anchorCtr="0">
            <a:noAutofit/>
          </a:bodyPr>
          <a:lstStyle/>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r>
              <a:rPr lang="en" sz="2400">
                <a:solidFill>
                  <a:schemeClr val="dk1"/>
                </a:solidFill>
              </a:rPr>
              <a:t>Enter your ideas into this form:</a:t>
            </a: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r>
              <a:rPr lang="en" sz="2400">
                <a:solidFill>
                  <a:schemeClr val="dk1"/>
                </a:solidFill>
              </a:rPr>
              <a:t>OR this tiny URL:</a:t>
            </a:r>
            <a:endParaRPr sz="2400">
              <a:solidFill>
                <a:schemeClr val="dk1"/>
              </a:solidFill>
            </a:endParaRPr>
          </a:p>
          <a:p>
            <a:pPr marL="457200" lvl="0" indent="0" algn="l" rtl="0">
              <a:lnSpc>
                <a:spcPct val="95000"/>
              </a:lnSpc>
              <a:spcBef>
                <a:spcPts val="0"/>
              </a:spcBef>
              <a:spcAft>
                <a:spcPts val="0"/>
              </a:spcAft>
              <a:buNone/>
            </a:pPr>
            <a:r>
              <a:rPr lang="en" sz="3000">
                <a:solidFill>
                  <a:schemeClr val="dk1"/>
                </a:solidFill>
              </a:rPr>
              <a:t>https://tinyurl.com/3fkzkvre</a:t>
            </a:r>
            <a:endParaRPr sz="3000">
              <a:solidFill>
                <a:schemeClr val="dk1"/>
              </a:solidFill>
            </a:endParaRPr>
          </a:p>
          <a:p>
            <a:pPr marL="457200" lvl="0" indent="0" algn="l" rtl="0">
              <a:lnSpc>
                <a:spcPct val="95000"/>
              </a:lnSpc>
              <a:spcBef>
                <a:spcPts val="0"/>
              </a:spcBef>
              <a:spcAft>
                <a:spcPts val="0"/>
              </a:spcAft>
              <a:buNone/>
            </a:pP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The Policy Committee will synthesize ideas,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present to the Board, and prepare the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teams for their leg visits! </a:t>
            </a:r>
            <a:endParaRPr sz="18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p:txBody>
      </p:sp>
      <p:sp>
        <p:nvSpPr>
          <p:cNvPr id="132" name="Google Shape;132;p24"/>
          <p:cNvSpPr txBox="1"/>
          <p:nvPr/>
        </p:nvSpPr>
        <p:spPr>
          <a:xfrm>
            <a:off x="295250" y="4358775"/>
            <a:ext cx="16500" cy="30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pic>
        <p:nvPicPr>
          <p:cNvPr id="133" name="Google Shape;133;p24"/>
          <p:cNvPicPr preferRelativeResize="0"/>
          <p:nvPr/>
        </p:nvPicPr>
        <p:blipFill rotWithShape="1">
          <a:blip r:embed="rId3">
            <a:alphaModFix/>
          </a:blip>
          <a:srcRect t="5978" b="5969"/>
          <a:stretch/>
        </p:blipFill>
        <p:spPr>
          <a:xfrm>
            <a:off x="0" y="4461800"/>
            <a:ext cx="1641200" cy="681700"/>
          </a:xfrm>
          <a:prstGeom prst="rect">
            <a:avLst/>
          </a:prstGeom>
          <a:noFill/>
          <a:ln>
            <a:noFill/>
          </a:ln>
        </p:spPr>
      </p:pic>
      <p:pic>
        <p:nvPicPr>
          <p:cNvPr id="134" name="Google Shape;134;p24"/>
          <p:cNvPicPr preferRelativeResize="0"/>
          <p:nvPr/>
        </p:nvPicPr>
        <p:blipFill>
          <a:blip r:embed="rId4">
            <a:alphaModFix/>
          </a:blip>
          <a:stretch>
            <a:fillRect/>
          </a:stretch>
        </p:blipFill>
        <p:spPr>
          <a:xfrm>
            <a:off x="5699325" y="1260325"/>
            <a:ext cx="3289775" cy="32897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156925"/>
            <a:ext cx="8520600" cy="362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b="1"/>
              <a:t>Talking Point 3. Mentor teachers </a:t>
            </a:r>
            <a:r>
              <a:rPr lang="en" sz="3200"/>
              <a:t>are essential in the learning-to-teach continuum, and it’s time to </a:t>
            </a:r>
            <a:r>
              <a:rPr lang="en" sz="3200" b="1"/>
              <a:t>recognize, support, and compensate them </a:t>
            </a:r>
            <a:r>
              <a:rPr lang="en" sz="3200"/>
              <a:t>within our P-12 and higher education systems.</a:t>
            </a:r>
            <a:endParaRPr sz="3200"/>
          </a:p>
        </p:txBody>
      </p:sp>
      <p:pic>
        <p:nvPicPr>
          <p:cNvPr id="140" name="Google Shape;140;p25"/>
          <p:cNvPicPr preferRelativeResize="0"/>
          <p:nvPr/>
        </p:nvPicPr>
        <p:blipFill rotWithShape="1">
          <a:blip r:embed="rId3">
            <a:alphaModFix/>
          </a:blip>
          <a:srcRect t="5978" b="5969"/>
          <a:stretch/>
        </p:blipFill>
        <p:spPr>
          <a:xfrm>
            <a:off x="7502800" y="4461800"/>
            <a:ext cx="1641200" cy="6817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6"/>
          <p:cNvSpPr txBox="1">
            <a:spLocks noGrp="1"/>
          </p:cNvSpPr>
          <p:nvPr>
            <p:ph type="ctrTitle"/>
          </p:nvPr>
        </p:nvSpPr>
        <p:spPr>
          <a:xfrm>
            <a:off x="311700" y="744575"/>
            <a:ext cx="8520600" cy="724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000"/>
              <a:t>Fully Build Out the Learning To Teach Continuum</a:t>
            </a:r>
            <a:endParaRPr sz="3000"/>
          </a:p>
        </p:txBody>
      </p:sp>
      <p:sp>
        <p:nvSpPr>
          <p:cNvPr id="146" name="Google Shape;146;p26"/>
          <p:cNvSpPr txBox="1">
            <a:spLocks noGrp="1"/>
          </p:cNvSpPr>
          <p:nvPr>
            <p:ph type="subTitle" idx="1"/>
          </p:nvPr>
        </p:nvSpPr>
        <p:spPr>
          <a:xfrm>
            <a:off x="311700" y="1364775"/>
            <a:ext cx="8520600" cy="3211500"/>
          </a:xfrm>
          <a:prstGeom prst="rect">
            <a:avLst/>
          </a:prstGeom>
        </p:spPr>
        <p:txBody>
          <a:bodyPr spcFirstLastPara="1" wrap="square" lIns="91425" tIns="91425" rIns="91425" bIns="91425" anchor="t" anchorCtr="0">
            <a:normAutofit fontScale="92500"/>
          </a:bodyPr>
          <a:lstStyle/>
          <a:p>
            <a:pPr marL="0" lvl="0" indent="0" algn="l" rtl="0">
              <a:lnSpc>
                <a:spcPct val="95000"/>
              </a:lnSpc>
              <a:spcBef>
                <a:spcPts val="0"/>
              </a:spcBef>
              <a:spcAft>
                <a:spcPts val="0"/>
              </a:spcAft>
              <a:buNone/>
            </a:pPr>
            <a:r>
              <a:rPr lang="en" sz="2000">
                <a:solidFill>
                  <a:schemeClr val="dk1"/>
                </a:solidFill>
              </a:rPr>
              <a:t>At your tables, talk with colleagues about ways to continue advocating on this topic.Below are possible ideas:</a:t>
            </a:r>
            <a:endParaRPr sz="2400">
              <a:solidFill>
                <a:schemeClr val="dk1"/>
              </a:solidFill>
            </a:endParaRPr>
          </a:p>
          <a:p>
            <a:pPr marL="457200" lvl="0" indent="-355749" algn="l" rtl="0">
              <a:spcBef>
                <a:spcPts val="0"/>
              </a:spcBef>
              <a:spcAft>
                <a:spcPts val="0"/>
              </a:spcAft>
              <a:buClr>
                <a:schemeClr val="dk1"/>
              </a:buClr>
              <a:buSzPct val="100000"/>
              <a:buChar char="●"/>
            </a:pPr>
            <a:r>
              <a:rPr lang="en" sz="2164">
                <a:solidFill>
                  <a:schemeClr val="dk1"/>
                </a:solidFill>
              </a:rPr>
              <a:t>Convene an Ad Hoc Committee, with CTA representation, to study:</a:t>
            </a:r>
            <a:endParaRPr sz="2164">
              <a:solidFill>
                <a:schemeClr val="dk1"/>
              </a:solidFill>
            </a:endParaRPr>
          </a:p>
          <a:p>
            <a:pPr marL="914400" lvl="1" indent="-355749" algn="l" rtl="0">
              <a:spcBef>
                <a:spcPts val="0"/>
              </a:spcBef>
              <a:spcAft>
                <a:spcPts val="0"/>
              </a:spcAft>
              <a:buClr>
                <a:schemeClr val="dk1"/>
              </a:buClr>
              <a:buSzPct val="100000"/>
              <a:buChar char="○"/>
            </a:pPr>
            <a:r>
              <a:rPr lang="en" sz="2164">
                <a:solidFill>
                  <a:schemeClr val="dk1"/>
                </a:solidFill>
              </a:rPr>
              <a:t>Incentives in CBAs for the mentor teacher role</a:t>
            </a:r>
            <a:endParaRPr sz="2164">
              <a:solidFill>
                <a:schemeClr val="dk1"/>
              </a:solidFill>
            </a:endParaRPr>
          </a:p>
          <a:p>
            <a:pPr marL="914400" lvl="1" indent="-355749" algn="l" rtl="0">
              <a:spcBef>
                <a:spcPts val="0"/>
              </a:spcBef>
              <a:spcAft>
                <a:spcPts val="0"/>
              </a:spcAft>
              <a:buClr>
                <a:schemeClr val="dk1"/>
              </a:buClr>
              <a:buSzPct val="100000"/>
              <a:buChar char="○"/>
            </a:pPr>
            <a:r>
              <a:rPr lang="en" sz="2164">
                <a:solidFill>
                  <a:schemeClr val="dk1"/>
                </a:solidFill>
              </a:rPr>
              <a:t>Processes currently in use to identify and support mentor teachers - e.g. Residency funds</a:t>
            </a:r>
            <a:endParaRPr sz="2164">
              <a:solidFill>
                <a:schemeClr val="dk1"/>
              </a:solidFill>
            </a:endParaRPr>
          </a:p>
          <a:p>
            <a:pPr marL="914400" lvl="1" indent="-355749" algn="l" rtl="0">
              <a:spcBef>
                <a:spcPts val="0"/>
              </a:spcBef>
              <a:spcAft>
                <a:spcPts val="0"/>
              </a:spcAft>
              <a:buClr>
                <a:schemeClr val="dk1"/>
              </a:buClr>
              <a:buSzPct val="100000"/>
              <a:buChar char="○"/>
            </a:pPr>
            <a:r>
              <a:rPr lang="en" sz="2164">
                <a:solidFill>
                  <a:schemeClr val="dk1"/>
                </a:solidFill>
              </a:rPr>
              <a:t>Incentives and supports teachers would like to serve in this role</a:t>
            </a:r>
            <a:endParaRPr sz="2164">
              <a:solidFill>
                <a:schemeClr val="dk1"/>
              </a:solidFill>
            </a:endParaRPr>
          </a:p>
          <a:p>
            <a:pPr marL="914400" lvl="1" indent="-355749" algn="l" rtl="0">
              <a:spcBef>
                <a:spcPts val="0"/>
              </a:spcBef>
              <a:spcAft>
                <a:spcPts val="0"/>
              </a:spcAft>
              <a:buClr>
                <a:schemeClr val="dk1"/>
              </a:buClr>
              <a:buSzPct val="100000"/>
              <a:buChar char="○"/>
            </a:pPr>
            <a:r>
              <a:rPr lang="en" sz="2164">
                <a:solidFill>
                  <a:schemeClr val="dk1"/>
                </a:solidFill>
              </a:rPr>
              <a:t>Systems of support currently in place that can be expanded to include mentor teachers</a:t>
            </a:r>
            <a:endParaRPr sz="2164">
              <a:solidFill>
                <a:schemeClr val="dk1"/>
              </a:solidFill>
            </a:endParaRPr>
          </a:p>
          <a:p>
            <a:pPr marL="457200" lvl="0" indent="-355749" algn="l" rtl="0">
              <a:spcBef>
                <a:spcPts val="0"/>
              </a:spcBef>
              <a:spcAft>
                <a:spcPts val="0"/>
              </a:spcAft>
              <a:buClr>
                <a:schemeClr val="dk1"/>
              </a:buClr>
              <a:buSzPct val="100000"/>
              <a:buChar char="●"/>
            </a:pPr>
            <a:r>
              <a:rPr lang="en" sz="2164">
                <a:solidFill>
                  <a:schemeClr val="dk1"/>
                </a:solidFill>
              </a:rPr>
              <a:t>Include this as part of the CSTP roll out?</a:t>
            </a:r>
            <a:endParaRPr sz="2164">
              <a:solidFill>
                <a:schemeClr val="dk1"/>
              </a:solidFill>
            </a:endParaRPr>
          </a:p>
        </p:txBody>
      </p:sp>
      <p:pic>
        <p:nvPicPr>
          <p:cNvPr id="147" name="Google Shape;147;p26"/>
          <p:cNvPicPr preferRelativeResize="0"/>
          <p:nvPr/>
        </p:nvPicPr>
        <p:blipFill rotWithShape="1">
          <a:blip r:embed="rId3">
            <a:alphaModFix/>
          </a:blip>
          <a:srcRect t="5978" b="5969"/>
          <a:stretch/>
        </p:blipFill>
        <p:spPr>
          <a:xfrm>
            <a:off x="7890951" y="0"/>
            <a:ext cx="1253049" cy="5204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ctrTitle"/>
          </p:nvPr>
        </p:nvSpPr>
        <p:spPr>
          <a:xfrm>
            <a:off x="311700" y="372625"/>
            <a:ext cx="8520600" cy="88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600" b="1"/>
              <a:t>SPAN - How do we continue to advocate for a fully supported Learning to Teach continuum during this budget crisis?</a:t>
            </a:r>
            <a:endParaRPr sz="2600"/>
          </a:p>
        </p:txBody>
      </p:sp>
      <p:sp>
        <p:nvSpPr>
          <p:cNvPr id="153" name="Google Shape;153;p27"/>
          <p:cNvSpPr txBox="1">
            <a:spLocks noGrp="1"/>
          </p:cNvSpPr>
          <p:nvPr>
            <p:ph type="subTitle" idx="1"/>
          </p:nvPr>
        </p:nvSpPr>
        <p:spPr>
          <a:xfrm>
            <a:off x="81700" y="1165475"/>
            <a:ext cx="8750700" cy="3193200"/>
          </a:xfrm>
          <a:prstGeom prst="rect">
            <a:avLst/>
          </a:prstGeom>
        </p:spPr>
        <p:txBody>
          <a:bodyPr spcFirstLastPara="1" wrap="square" lIns="91425" tIns="91425" rIns="91425" bIns="91425" anchor="t" anchorCtr="0">
            <a:noAutofit/>
          </a:bodyPr>
          <a:lstStyle/>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r>
              <a:rPr lang="en" sz="2400">
                <a:solidFill>
                  <a:schemeClr val="dk1"/>
                </a:solidFill>
              </a:rPr>
              <a:t>Enter your ideas into this form:</a:t>
            </a: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r>
              <a:rPr lang="en" sz="2400">
                <a:solidFill>
                  <a:schemeClr val="dk1"/>
                </a:solidFill>
              </a:rPr>
              <a:t>OR this tiny URL:</a:t>
            </a:r>
            <a:endParaRPr sz="2400">
              <a:solidFill>
                <a:schemeClr val="dk1"/>
              </a:solidFill>
            </a:endParaRPr>
          </a:p>
          <a:p>
            <a:pPr marL="457200" lvl="0" indent="0" algn="l" rtl="0">
              <a:lnSpc>
                <a:spcPct val="95000"/>
              </a:lnSpc>
              <a:spcBef>
                <a:spcPts val="0"/>
              </a:spcBef>
              <a:spcAft>
                <a:spcPts val="0"/>
              </a:spcAft>
              <a:buNone/>
            </a:pPr>
            <a:r>
              <a:rPr lang="en" sz="3000">
                <a:solidFill>
                  <a:schemeClr val="dk1"/>
                </a:solidFill>
              </a:rPr>
              <a:t>https://tinyurl.com/3fkzkvre</a:t>
            </a:r>
            <a:endParaRPr sz="3000">
              <a:solidFill>
                <a:schemeClr val="dk1"/>
              </a:solidFill>
            </a:endParaRPr>
          </a:p>
          <a:p>
            <a:pPr marL="457200" lvl="0" indent="0" algn="l" rtl="0">
              <a:lnSpc>
                <a:spcPct val="95000"/>
              </a:lnSpc>
              <a:spcBef>
                <a:spcPts val="0"/>
              </a:spcBef>
              <a:spcAft>
                <a:spcPts val="0"/>
              </a:spcAft>
              <a:buNone/>
            </a:pP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The Policy Committee will synthesize ideas,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present to the Board, and prepare the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teams for their leg visits! </a:t>
            </a:r>
            <a:endParaRPr sz="18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p:txBody>
      </p:sp>
      <p:sp>
        <p:nvSpPr>
          <p:cNvPr id="154" name="Google Shape;154;p27"/>
          <p:cNvSpPr txBox="1"/>
          <p:nvPr/>
        </p:nvSpPr>
        <p:spPr>
          <a:xfrm>
            <a:off x="295250" y="4358775"/>
            <a:ext cx="16500" cy="30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pic>
        <p:nvPicPr>
          <p:cNvPr id="155" name="Google Shape;155;p27"/>
          <p:cNvPicPr preferRelativeResize="0"/>
          <p:nvPr/>
        </p:nvPicPr>
        <p:blipFill rotWithShape="1">
          <a:blip r:embed="rId3">
            <a:alphaModFix/>
          </a:blip>
          <a:srcRect t="5978" b="5969"/>
          <a:stretch/>
        </p:blipFill>
        <p:spPr>
          <a:xfrm>
            <a:off x="0" y="4461800"/>
            <a:ext cx="1641200" cy="681700"/>
          </a:xfrm>
          <a:prstGeom prst="rect">
            <a:avLst/>
          </a:prstGeom>
          <a:noFill/>
          <a:ln>
            <a:noFill/>
          </a:ln>
        </p:spPr>
      </p:pic>
      <p:pic>
        <p:nvPicPr>
          <p:cNvPr id="156" name="Google Shape;156;p27"/>
          <p:cNvPicPr preferRelativeResize="0"/>
          <p:nvPr/>
        </p:nvPicPr>
        <p:blipFill>
          <a:blip r:embed="rId4">
            <a:alphaModFix/>
          </a:blip>
          <a:stretch>
            <a:fillRect/>
          </a:stretch>
        </p:blipFill>
        <p:spPr>
          <a:xfrm>
            <a:off x="5699325" y="1260325"/>
            <a:ext cx="3289775" cy="32897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ctrTitle"/>
          </p:nvPr>
        </p:nvSpPr>
        <p:spPr>
          <a:xfrm>
            <a:off x="311700" y="1659875"/>
            <a:ext cx="8520600" cy="1289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b="1"/>
              <a:t>See you at SPAN 2025!!</a:t>
            </a:r>
            <a:endParaRPr b="1"/>
          </a:p>
        </p:txBody>
      </p:sp>
      <p:sp>
        <p:nvSpPr>
          <p:cNvPr id="162" name="Google Shape;162;p28"/>
          <p:cNvSpPr txBox="1">
            <a:spLocks noGrp="1"/>
          </p:cNvSpPr>
          <p:nvPr>
            <p:ph type="subTitle" idx="1"/>
          </p:nvPr>
        </p:nvSpPr>
        <p:spPr>
          <a:xfrm>
            <a:off x="311700" y="3062725"/>
            <a:ext cx="8520600" cy="1289700"/>
          </a:xfrm>
          <a:prstGeom prst="rect">
            <a:avLst/>
          </a:prstGeom>
        </p:spPr>
        <p:txBody>
          <a:bodyPr spcFirstLastPara="1" wrap="square" lIns="91425" tIns="91425" rIns="91425" bIns="91425" anchor="t" anchorCtr="0">
            <a:normAutofit lnSpcReduction="20000"/>
          </a:bodyPr>
          <a:lstStyle/>
          <a:p>
            <a:pPr marL="0" lvl="0" indent="0" algn="ctr" rtl="0">
              <a:spcBef>
                <a:spcPts val="0"/>
              </a:spcBef>
              <a:spcAft>
                <a:spcPts val="0"/>
              </a:spcAft>
              <a:buNone/>
            </a:pPr>
            <a:endParaRPr/>
          </a:p>
          <a:p>
            <a:pPr marL="0" lvl="0" indent="0" algn="ctr" rtl="0">
              <a:spcBef>
                <a:spcPts val="0"/>
              </a:spcBef>
              <a:spcAft>
                <a:spcPts val="0"/>
              </a:spcAft>
              <a:buNone/>
            </a:pPr>
            <a:r>
              <a:rPr lang="en" b="1" i="1"/>
              <a:t>CCTE’s Spring Policy Action Network </a:t>
            </a:r>
            <a:endParaRPr b="1" i="1"/>
          </a:p>
          <a:p>
            <a:pPr marL="0" lvl="0" indent="0" algn="ctr" rtl="0">
              <a:spcBef>
                <a:spcPts val="0"/>
              </a:spcBef>
              <a:spcAft>
                <a:spcPts val="0"/>
              </a:spcAft>
              <a:buNone/>
            </a:pPr>
            <a:r>
              <a:rPr lang="en"/>
              <a:t>in Sacramento, March 17 &amp; 18, 2025</a:t>
            </a:r>
            <a:endParaRPr/>
          </a:p>
        </p:txBody>
      </p:sp>
      <p:pic>
        <p:nvPicPr>
          <p:cNvPr id="163" name="Google Shape;163;p28"/>
          <p:cNvPicPr preferRelativeResize="0"/>
          <p:nvPr/>
        </p:nvPicPr>
        <p:blipFill rotWithShape="1">
          <a:blip r:embed="rId3">
            <a:alphaModFix/>
          </a:blip>
          <a:srcRect t="5978" b="5969"/>
          <a:stretch/>
        </p:blipFill>
        <p:spPr>
          <a:xfrm>
            <a:off x="2559775" y="-1"/>
            <a:ext cx="4024450" cy="16716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ctrTitle"/>
          </p:nvPr>
        </p:nvSpPr>
        <p:spPr>
          <a:xfrm>
            <a:off x="311700" y="744575"/>
            <a:ext cx="8520600" cy="8943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SPAN 2025: What to expect</a:t>
            </a:r>
            <a:endParaRPr/>
          </a:p>
        </p:txBody>
      </p:sp>
      <p:sp>
        <p:nvSpPr>
          <p:cNvPr id="169" name="Google Shape;169;p29"/>
          <p:cNvSpPr txBox="1">
            <a:spLocks noGrp="1"/>
          </p:cNvSpPr>
          <p:nvPr>
            <p:ph type="subTitle" idx="1"/>
          </p:nvPr>
        </p:nvSpPr>
        <p:spPr>
          <a:xfrm>
            <a:off x="311700" y="1638875"/>
            <a:ext cx="8520600" cy="28722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a:t>We’ll be the first conference to plan a campus-based meeting!</a:t>
            </a:r>
            <a:endParaRPr/>
          </a:p>
          <a:p>
            <a:pPr marL="457200" lvl="0" indent="-406400" algn="l" rtl="0">
              <a:spcBef>
                <a:spcPts val="0"/>
              </a:spcBef>
              <a:spcAft>
                <a:spcPts val="0"/>
              </a:spcAft>
              <a:buSzPts val="2800"/>
              <a:buChar char="●"/>
            </a:pPr>
            <a:r>
              <a:rPr lang="en"/>
              <a:t>Same general format and purpose: capacity-building, advocacy, CCTE as a resource</a:t>
            </a:r>
            <a:endParaRPr/>
          </a:p>
          <a:p>
            <a:pPr marL="457200" lvl="0" indent="-406400" algn="l" rtl="0">
              <a:spcBef>
                <a:spcPts val="0"/>
              </a:spcBef>
              <a:spcAft>
                <a:spcPts val="0"/>
              </a:spcAft>
              <a:buSzPts val="2800"/>
              <a:buChar char="●"/>
            </a:pPr>
            <a:r>
              <a:rPr lang="en"/>
              <a:t>Sharing research and networking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ctrTitle"/>
          </p:nvPr>
        </p:nvSpPr>
        <p:spPr>
          <a:xfrm>
            <a:off x="311700" y="744575"/>
            <a:ext cx="8520600" cy="1103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Thank you!</a:t>
            </a:r>
            <a:endParaRPr/>
          </a:p>
        </p:txBody>
      </p:sp>
      <p:pic>
        <p:nvPicPr>
          <p:cNvPr id="175" name="Google Shape;175;p30"/>
          <p:cNvPicPr preferRelativeResize="0"/>
          <p:nvPr/>
        </p:nvPicPr>
        <p:blipFill rotWithShape="1">
          <a:blip r:embed="rId3">
            <a:alphaModFix/>
          </a:blip>
          <a:srcRect t="5978" b="5969"/>
          <a:stretch/>
        </p:blipFill>
        <p:spPr>
          <a:xfrm>
            <a:off x="2422550" y="2571749"/>
            <a:ext cx="4024450" cy="1671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311700" y="744575"/>
            <a:ext cx="8520600" cy="8943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CCTE Policy Committee</a:t>
            </a:r>
            <a:endParaRPr/>
          </a:p>
        </p:txBody>
      </p:sp>
      <p:sp>
        <p:nvSpPr>
          <p:cNvPr id="62" name="Google Shape;62;p14"/>
          <p:cNvSpPr txBox="1">
            <a:spLocks noGrp="1"/>
          </p:cNvSpPr>
          <p:nvPr>
            <p:ph type="subTitle" idx="1"/>
          </p:nvPr>
        </p:nvSpPr>
        <p:spPr>
          <a:xfrm>
            <a:off x="311700" y="1638875"/>
            <a:ext cx="8520600" cy="28722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a:t>Members - please stand</a:t>
            </a:r>
            <a:endParaRPr/>
          </a:p>
          <a:p>
            <a:pPr marL="457200" lvl="0" indent="-406400" algn="l" rtl="0">
              <a:spcBef>
                <a:spcPts val="0"/>
              </a:spcBef>
              <a:spcAft>
                <a:spcPts val="0"/>
              </a:spcAft>
              <a:buSzPts val="2800"/>
              <a:buChar char="●"/>
            </a:pPr>
            <a:r>
              <a:rPr lang="en"/>
              <a:t>Special thanks to new SPAN co-chairs: Eduardo Munoz and Allison Smith</a:t>
            </a:r>
            <a:endParaRPr/>
          </a:p>
          <a:p>
            <a:pPr marL="457200" lvl="0" indent="-406400" algn="l" rtl="0">
              <a:spcBef>
                <a:spcPts val="0"/>
              </a:spcBef>
              <a:spcAft>
                <a:spcPts val="0"/>
              </a:spcAft>
              <a:buSzPts val="2800"/>
              <a:buChar char="●"/>
            </a:pPr>
            <a:r>
              <a:rPr lang="en"/>
              <a:t>Special thanks to Sarah Johnson</a:t>
            </a:r>
            <a:endParaRPr/>
          </a:p>
          <a:p>
            <a:pPr marL="457200" lvl="0" indent="-406400" algn="l" rtl="0">
              <a:spcBef>
                <a:spcPts val="0"/>
              </a:spcBef>
              <a:spcAft>
                <a:spcPts val="0"/>
              </a:spcAft>
              <a:buSzPts val="2800"/>
              <a:buChar char="●"/>
            </a:pPr>
            <a:r>
              <a:rPr lang="en"/>
              <a:t>Want to join us? Email wongp@csus.edu</a:t>
            </a:r>
            <a:endParaRPr/>
          </a:p>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311700" y="1659875"/>
            <a:ext cx="8520600" cy="12897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b="1"/>
              <a:t>CCTE 2025 Talking Points</a:t>
            </a:r>
            <a:endParaRPr b="1"/>
          </a:p>
        </p:txBody>
      </p:sp>
      <p:sp>
        <p:nvSpPr>
          <p:cNvPr id="68" name="Google Shape;68;p15"/>
          <p:cNvSpPr txBox="1">
            <a:spLocks noGrp="1"/>
          </p:cNvSpPr>
          <p:nvPr>
            <p:ph type="subTitle" idx="1"/>
          </p:nvPr>
        </p:nvSpPr>
        <p:spPr>
          <a:xfrm>
            <a:off x="311700" y="3062725"/>
            <a:ext cx="8520600" cy="1289700"/>
          </a:xfrm>
          <a:prstGeom prst="rect">
            <a:avLst/>
          </a:prstGeom>
        </p:spPr>
        <p:txBody>
          <a:bodyPr spcFirstLastPara="1" wrap="square" lIns="91425" tIns="91425" rIns="91425" bIns="91425" anchor="t" anchorCtr="0">
            <a:normAutofit lnSpcReduction="20000"/>
          </a:bodyPr>
          <a:lstStyle/>
          <a:p>
            <a:pPr marL="0" lvl="0" indent="0" algn="ctr" rtl="0">
              <a:spcBef>
                <a:spcPts val="0"/>
              </a:spcBef>
              <a:spcAft>
                <a:spcPts val="0"/>
              </a:spcAft>
              <a:buNone/>
            </a:pPr>
            <a:r>
              <a:rPr lang="en" b="1"/>
              <a:t>Legislative Visits</a:t>
            </a:r>
            <a:r>
              <a:rPr lang="en"/>
              <a:t> </a:t>
            </a:r>
            <a:endParaRPr/>
          </a:p>
          <a:p>
            <a:pPr marL="0" lvl="0" indent="0" algn="ctr" rtl="0">
              <a:spcBef>
                <a:spcPts val="0"/>
              </a:spcBef>
              <a:spcAft>
                <a:spcPts val="0"/>
              </a:spcAft>
              <a:buNone/>
            </a:pPr>
            <a:r>
              <a:rPr lang="en" b="1" i="1"/>
              <a:t>Spring Policy Action Network </a:t>
            </a:r>
            <a:endParaRPr b="1" i="1"/>
          </a:p>
          <a:p>
            <a:pPr marL="0" lvl="0" indent="0" algn="ctr" rtl="0">
              <a:spcBef>
                <a:spcPts val="0"/>
              </a:spcBef>
              <a:spcAft>
                <a:spcPts val="0"/>
              </a:spcAft>
              <a:buNone/>
            </a:pPr>
            <a:r>
              <a:rPr lang="en"/>
              <a:t>in Sacramento on Tuesday, March 18, 2025</a:t>
            </a:r>
            <a:endParaRPr/>
          </a:p>
        </p:txBody>
      </p:sp>
      <p:pic>
        <p:nvPicPr>
          <p:cNvPr id="69" name="Google Shape;69;p15"/>
          <p:cNvPicPr preferRelativeResize="0"/>
          <p:nvPr/>
        </p:nvPicPr>
        <p:blipFill rotWithShape="1">
          <a:blip r:embed="rId3">
            <a:alphaModFix/>
          </a:blip>
          <a:srcRect t="5978" b="5969"/>
          <a:stretch/>
        </p:blipFill>
        <p:spPr>
          <a:xfrm>
            <a:off x="2559775" y="-1"/>
            <a:ext cx="4024450" cy="1671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ctrTitle"/>
          </p:nvPr>
        </p:nvSpPr>
        <p:spPr>
          <a:xfrm>
            <a:off x="311700" y="1659875"/>
            <a:ext cx="8520600" cy="788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b="1"/>
              <a:t>What we do and why</a:t>
            </a:r>
            <a:endParaRPr b="1"/>
          </a:p>
        </p:txBody>
      </p:sp>
      <p:sp>
        <p:nvSpPr>
          <p:cNvPr id="75" name="Google Shape;75;p16"/>
          <p:cNvSpPr txBox="1">
            <a:spLocks noGrp="1"/>
          </p:cNvSpPr>
          <p:nvPr>
            <p:ph type="subTitle" idx="1"/>
          </p:nvPr>
        </p:nvSpPr>
        <p:spPr>
          <a:xfrm>
            <a:off x="311700" y="2448275"/>
            <a:ext cx="8520600" cy="2271600"/>
          </a:xfrm>
          <a:prstGeom prst="rect">
            <a:avLst/>
          </a:prstGeom>
        </p:spPr>
        <p:txBody>
          <a:bodyPr spcFirstLastPara="1" wrap="square" lIns="91425" tIns="91425" rIns="91425" bIns="91425" anchor="t" anchorCtr="0">
            <a:normAutofit fontScale="85000" lnSpcReduction="10000"/>
          </a:bodyPr>
          <a:lstStyle/>
          <a:p>
            <a:pPr marL="457200" lvl="0" indent="-379730" algn="l" rtl="0">
              <a:spcBef>
                <a:spcPts val="0"/>
              </a:spcBef>
              <a:spcAft>
                <a:spcPts val="0"/>
              </a:spcAft>
              <a:buSzPct val="100000"/>
              <a:buChar char="●"/>
            </a:pPr>
            <a:r>
              <a:rPr lang="en" b="1"/>
              <a:t>Learning how to talk together about key issues</a:t>
            </a:r>
            <a:endParaRPr b="1"/>
          </a:p>
          <a:p>
            <a:pPr marL="457200" lvl="0" indent="-379730" algn="l" rtl="0">
              <a:spcBef>
                <a:spcPts val="0"/>
              </a:spcBef>
              <a:spcAft>
                <a:spcPts val="0"/>
              </a:spcAft>
              <a:buSzPct val="100000"/>
              <a:buChar char="●"/>
            </a:pPr>
            <a:r>
              <a:rPr lang="en" b="1"/>
              <a:t>Positioning ourselves as a trusted resource for anything Teacher Education</a:t>
            </a:r>
            <a:endParaRPr b="1"/>
          </a:p>
          <a:p>
            <a:pPr marL="457200" lvl="0" indent="-379730" algn="l" rtl="0">
              <a:spcBef>
                <a:spcPts val="0"/>
              </a:spcBef>
              <a:spcAft>
                <a:spcPts val="0"/>
              </a:spcAft>
              <a:buSzPct val="100000"/>
              <a:buChar char="●"/>
            </a:pPr>
            <a:r>
              <a:rPr lang="en" b="1"/>
              <a:t>Talking Points with rationale and stories (2024 teams?)</a:t>
            </a:r>
            <a:endParaRPr b="1"/>
          </a:p>
          <a:p>
            <a:pPr marL="457200" lvl="0" indent="-379730" algn="l" rtl="0">
              <a:spcBef>
                <a:spcPts val="0"/>
              </a:spcBef>
              <a:spcAft>
                <a:spcPts val="0"/>
              </a:spcAft>
              <a:buSzPct val="100000"/>
              <a:buChar char="●"/>
            </a:pPr>
            <a:r>
              <a:rPr lang="en" b="1"/>
              <a:t>Keeping the same Talking Points while being mindful of budget realities this year</a:t>
            </a:r>
            <a:endParaRPr b="1"/>
          </a:p>
        </p:txBody>
      </p:sp>
      <p:pic>
        <p:nvPicPr>
          <p:cNvPr id="76" name="Google Shape;76;p16"/>
          <p:cNvPicPr preferRelativeResize="0"/>
          <p:nvPr/>
        </p:nvPicPr>
        <p:blipFill rotWithShape="1">
          <a:blip r:embed="rId3">
            <a:alphaModFix/>
          </a:blip>
          <a:srcRect t="5978" b="5969"/>
          <a:stretch/>
        </p:blipFill>
        <p:spPr>
          <a:xfrm>
            <a:off x="2559775" y="-1"/>
            <a:ext cx="4024450" cy="1671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11700" y="445025"/>
            <a:ext cx="8520600" cy="415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Structure of Today’s Policy Session #2</a:t>
            </a:r>
            <a:endParaRPr sz="3000"/>
          </a:p>
          <a:p>
            <a:pPr marL="0" lvl="0" indent="0" algn="l" rtl="0">
              <a:spcBef>
                <a:spcPts val="0"/>
              </a:spcBef>
              <a:spcAft>
                <a:spcPts val="0"/>
              </a:spcAft>
              <a:buNone/>
            </a:pPr>
            <a:endParaRPr b="1"/>
          </a:p>
          <a:p>
            <a:pPr marL="457200" lvl="0" indent="-381000" algn="l" rtl="0">
              <a:spcBef>
                <a:spcPts val="0"/>
              </a:spcBef>
              <a:spcAft>
                <a:spcPts val="0"/>
              </a:spcAft>
              <a:buSzPts val="2400"/>
              <a:buChar char="●"/>
            </a:pPr>
            <a:r>
              <a:rPr lang="en" sz="2400" b="1"/>
              <a:t>Table talk about each Talking Point</a:t>
            </a:r>
            <a:endParaRPr sz="2400" b="1"/>
          </a:p>
          <a:p>
            <a:pPr marL="914400" lvl="1" indent="-381000" algn="l" rtl="0">
              <a:spcBef>
                <a:spcPts val="0"/>
              </a:spcBef>
              <a:spcAft>
                <a:spcPts val="0"/>
              </a:spcAft>
              <a:buSzPts val="2400"/>
              <a:buChar char="○"/>
            </a:pPr>
            <a:r>
              <a:rPr lang="en" sz="2400" b="1"/>
              <a:t>Input ideas into a Google Sheet</a:t>
            </a:r>
            <a:endParaRPr sz="2400" b="1"/>
          </a:p>
          <a:p>
            <a:pPr marL="457200" lvl="0" indent="-381000" algn="l" rtl="0">
              <a:spcBef>
                <a:spcPts val="0"/>
              </a:spcBef>
              <a:spcAft>
                <a:spcPts val="0"/>
              </a:spcAft>
              <a:buSzPts val="2400"/>
              <a:buChar char="●"/>
            </a:pPr>
            <a:r>
              <a:rPr lang="en" sz="2400" b="1"/>
              <a:t>Add ideas about additional Talking Points</a:t>
            </a:r>
            <a:endParaRPr sz="2400" b="1"/>
          </a:p>
          <a:p>
            <a:pPr marL="914400" lvl="1" indent="-381000" algn="l" rtl="0">
              <a:spcBef>
                <a:spcPts val="0"/>
              </a:spcBef>
              <a:spcAft>
                <a:spcPts val="0"/>
              </a:spcAft>
              <a:buSzPts val="2400"/>
              <a:buChar char="○"/>
            </a:pPr>
            <a:r>
              <a:rPr lang="en" sz="2400" b="1"/>
              <a:t>We may add one Additional Talking Point</a:t>
            </a:r>
            <a:endParaRPr sz="2400" b="1"/>
          </a:p>
          <a:p>
            <a:pPr marL="457200" lvl="0" indent="-381000" algn="l" rtl="0">
              <a:spcBef>
                <a:spcPts val="0"/>
              </a:spcBef>
              <a:spcAft>
                <a:spcPts val="0"/>
              </a:spcAft>
              <a:buSzPts val="2400"/>
              <a:buChar char="●"/>
            </a:pPr>
            <a:r>
              <a:rPr lang="en" sz="2400" b="1"/>
              <a:t>CCTE Policy Committee will synthesize ideas, draft the Talking Points, send them to the CCTE Board for approval.</a:t>
            </a:r>
            <a:endParaRPr sz="2400"/>
          </a:p>
        </p:txBody>
      </p:sp>
      <p:pic>
        <p:nvPicPr>
          <p:cNvPr id="82" name="Google Shape;82;p17"/>
          <p:cNvPicPr preferRelativeResize="0"/>
          <p:nvPr/>
        </p:nvPicPr>
        <p:blipFill rotWithShape="1">
          <a:blip r:embed="rId3">
            <a:alphaModFix/>
          </a:blip>
          <a:srcRect t="5978" b="5969"/>
          <a:stretch/>
        </p:blipFill>
        <p:spPr>
          <a:xfrm>
            <a:off x="7502800" y="4461800"/>
            <a:ext cx="1641200" cy="681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311700" y="445025"/>
            <a:ext cx="8520600" cy="346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Talking Point 1: Investments in the teacher pathway</a:t>
            </a:r>
            <a:r>
              <a:rPr lang="en"/>
              <a:t> are essential and have made a big difference for future teachers. </a:t>
            </a:r>
            <a:endParaRPr/>
          </a:p>
          <a:p>
            <a:pPr marL="0" lvl="0" indent="0" algn="l" rtl="0">
              <a:spcBef>
                <a:spcPts val="0"/>
              </a:spcBef>
              <a:spcAft>
                <a:spcPts val="0"/>
              </a:spcAft>
              <a:buNone/>
            </a:pPr>
            <a:endParaRPr b="1"/>
          </a:p>
          <a:p>
            <a:pPr marL="0" lvl="0" indent="0" algn="l" rtl="0">
              <a:spcBef>
                <a:spcPts val="0"/>
              </a:spcBef>
              <a:spcAft>
                <a:spcPts val="0"/>
              </a:spcAft>
              <a:buNone/>
            </a:pPr>
            <a:r>
              <a:rPr lang="en" b="1"/>
              <a:t>We support protecting or expanding funding</a:t>
            </a:r>
            <a:r>
              <a:rPr lang="en"/>
              <a:t> for the Golden State Teacher grant, Teacher Residency Programs, and exam fee waivers. </a:t>
            </a:r>
            <a:endParaRPr/>
          </a:p>
          <a:p>
            <a:pPr marL="0" lvl="0" indent="0" algn="l" rtl="0">
              <a:spcBef>
                <a:spcPts val="0"/>
              </a:spcBef>
              <a:spcAft>
                <a:spcPts val="0"/>
              </a:spcAft>
              <a:buNone/>
            </a:pPr>
            <a:endParaRPr/>
          </a:p>
          <a:p>
            <a:pPr marL="0" lvl="0" indent="0" algn="l" rtl="0">
              <a:spcBef>
                <a:spcPts val="0"/>
              </a:spcBef>
              <a:spcAft>
                <a:spcPts val="0"/>
              </a:spcAft>
              <a:buNone/>
            </a:pPr>
            <a:r>
              <a:rPr lang="en"/>
              <a:t>Include CCTE in thinking about the future of these supports for the teaching profession. </a:t>
            </a:r>
            <a:endParaRPr/>
          </a:p>
        </p:txBody>
      </p:sp>
      <p:pic>
        <p:nvPicPr>
          <p:cNvPr id="88" name="Google Shape;88;p18"/>
          <p:cNvPicPr preferRelativeResize="0"/>
          <p:nvPr/>
        </p:nvPicPr>
        <p:blipFill rotWithShape="1">
          <a:blip r:embed="rId3">
            <a:alphaModFix/>
          </a:blip>
          <a:srcRect t="5978" b="5969"/>
          <a:stretch/>
        </p:blipFill>
        <p:spPr>
          <a:xfrm>
            <a:off x="7502800" y="4461800"/>
            <a:ext cx="1641200" cy="681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445025"/>
            <a:ext cx="8520600" cy="95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820" b="1"/>
              <a:t>UPDATE on FUNDING</a:t>
            </a:r>
            <a:endParaRPr sz="3820"/>
          </a:p>
        </p:txBody>
      </p:sp>
      <p:sp>
        <p:nvSpPr>
          <p:cNvPr id="94" name="Google Shape;94;p19"/>
          <p:cNvSpPr txBox="1">
            <a:spLocks noGrp="1"/>
          </p:cNvSpPr>
          <p:nvPr>
            <p:ph type="body" idx="1"/>
          </p:nvPr>
        </p:nvSpPr>
        <p:spPr>
          <a:xfrm>
            <a:off x="197975" y="1338675"/>
            <a:ext cx="8783700" cy="3500100"/>
          </a:xfrm>
          <a:prstGeom prst="rect">
            <a:avLst/>
          </a:prstGeom>
          <a:noFill/>
        </p:spPr>
        <p:txBody>
          <a:bodyPr spcFirstLastPara="1" wrap="square" lIns="91425" tIns="91425" rIns="91425" bIns="91425" anchor="t" anchorCtr="0">
            <a:noAutofit/>
          </a:bodyPr>
          <a:lstStyle/>
          <a:p>
            <a:pPr marL="457200" lvl="0" indent="-419100" algn="l" rtl="0">
              <a:lnSpc>
                <a:spcPct val="95000"/>
              </a:lnSpc>
              <a:spcBef>
                <a:spcPts val="0"/>
              </a:spcBef>
              <a:spcAft>
                <a:spcPts val="0"/>
              </a:spcAft>
              <a:buClr>
                <a:schemeClr val="dk1"/>
              </a:buClr>
              <a:buSzPts val="3000"/>
              <a:buChar char="●"/>
            </a:pPr>
            <a:r>
              <a:rPr lang="en" sz="3000">
                <a:solidFill>
                  <a:schemeClr val="dk1"/>
                </a:solidFill>
              </a:rPr>
              <a:t>Funding levels maintained for Golden State Teacher Grant and Residencies - big thanks to all who organized and participated in advocacy efforts</a:t>
            </a:r>
            <a:endParaRPr sz="3000">
              <a:solidFill>
                <a:schemeClr val="dk1"/>
              </a:solidFill>
            </a:endParaRPr>
          </a:p>
          <a:p>
            <a:pPr marL="457200" lvl="0" indent="-419100" algn="l" rtl="0">
              <a:lnSpc>
                <a:spcPct val="95000"/>
              </a:lnSpc>
              <a:spcBef>
                <a:spcPts val="0"/>
              </a:spcBef>
              <a:spcAft>
                <a:spcPts val="0"/>
              </a:spcAft>
              <a:buClr>
                <a:schemeClr val="dk1"/>
              </a:buClr>
              <a:buSzPts val="3000"/>
              <a:buChar char="●"/>
            </a:pPr>
            <a:r>
              <a:rPr lang="en" sz="3000">
                <a:solidFill>
                  <a:schemeClr val="dk1"/>
                </a:solidFill>
              </a:rPr>
              <a:t>Eligibility requirements have been changed</a:t>
            </a:r>
            <a:endParaRPr sz="3000">
              <a:solidFill>
                <a:schemeClr val="dk1"/>
              </a:solidFill>
            </a:endParaRPr>
          </a:p>
          <a:p>
            <a:pPr marL="457200" lvl="0" indent="-419100" algn="l" rtl="0">
              <a:lnSpc>
                <a:spcPct val="95000"/>
              </a:lnSpc>
              <a:spcBef>
                <a:spcPts val="0"/>
              </a:spcBef>
              <a:spcAft>
                <a:spcPts val="0"/>
              </a:spcAft>
              <a:buClr>
                <a:schemeClr val="dk1"/>
              </a:buClr>
              <a:buSzPts val="3000"/>
              <a:buChar char="●"/>
            </a:pPr>
            <a:r>
              <a:rPr lang="en" sz="3000">
                <a:solidFill>
                  <a:schemeClr val="dk1"/>
                </a:solidFill>
              </a:rPr>
              <a:t>Award amounts have been reduced</a:t>
            </a:r>
            <a:endParaRPr sz="3000">
              <a:solidFill>
                <a:schemeClr val="dk1"/>
              </a:solidFill>
            </a:endParaRPr>
          </a:p>
          <a:p>
            <a:pPr marL="0" lvl="0" indent="0" algn="l" rtl="0">
              <a:lnSpc>
                <a:spcPct val="95000"/>
              </a:lnSpc>
              <a:spcBef>
                <a:spcPts val="1200"/>
              </a:spcBef>
              <a:spcAft>
                <a:spcPts val="0"/>
              </a:spcAft>
              <a:buNone/>
            </a:pPr>
            <a:endParaRPr sz="1320" b="1">
              <a:solidFill>
                <a:schemeClr val="dk1"/>
              </a:solidFill>
            </a:endParaRPr>
          </a:p>
          <a:p>
            <a:pPr marL="0" lvl="0" indent="0" algn="l" rtl="0">
              <a:lnSpc>
                <a:spcPct val="95000"/>
              </a:lnSpc>
              <a:spcBef>
                <a:spcPts val="1200"/>
              </a:spcBef>
              <a:spcAft>
                <a:spcPts val="0"/>
              </a:spcAft>
              <a:buSzPts val="770"/>
              <a:buNone/>
            </a:pPr>
            <a:endParaRPr sz="1320" b="1">
              <a:solidFill>
                <a:schemeClr val="dk1"/>
              </a:solidFill>
            </a:endParaRPr>
          </a:p>
          <a:p>
            <a:pPr marL="0" lvl="0" indent="0" algn="l" rtl="0">
              <a:lnSpc>
                <a:spcPct val="95000"/>
              </a:lnSpc>
              <a:spcBef>
                <a:spcPts val="1200"/>
              </a:spcBef>
              <a:spcAft>
                <a:spcPts val="0"/>
              </a:spcAft>
              <a:buSzPts val="770"/>
              <a:buNone/>
            </a:pPr>
            <a:endParaRPr sz="900" b="1">
              <a:solidFill>
                <a:schemeClr val="dk1"/>
              </a:solidFill>
            </a:endParaRPr>
          </a:p>
          <a:p>
            <a:pPr marL="0" lvl="0" indent="0" algn="l" rtl="0">
              <a:lnSpc>
                <a:spcPct val="95000"/>
              </a:lnSpc>
              <a:spcBef>
                <a:spcPts val="1200"/>
              </a:spcBef>
              <a:spcAft>
                <a:spcPts val="1200"/>
              </a:spcAft>
              <a:buSzPts val="770"/>
              <a:buNone/>
            </a:pPr>
            <a:endParaRPr sz="900" b="1">
              <a:solidFill>
                <a:schemeClr val="dk1"/>
              </a:solidFill>
            </a:endParaRPr>
          </a:p>
        </p:txBody>
      </p:sp>
      <p:pic>
        <p:nvPicPr>
          <p:cNvPr id="95" name="Google Shape;95;p19"/>
          <p:cNvPicPr preferRelativeResize="0"/>
          <p:nvPr/>
        </p:nvPicPr>
        <p:blipFill rotWithShape="1">
          <a:blip r:embed="rId3">
            <a:alphaModFix/>
          </a:blip>
          <a:srcRect t="5978" b="5969"/>
          <a:stretch/>
        </p:blipFill>
        <p:spPr>
          <a:xfrm>
            <a:off x="7502800" y="4461800"/>
            <a:ext cx="1641200" cy="681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ctrTitle"/>
          </p:nvPr>
        </p:nvSpPr>
        <p:spPr>
          <a:xfrm>
            <a:off x="311700" y="372625"/>
            <a:ext cx="8520600" cy="88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2600" b="1"/>
              <a:t>SPAN - How do we continue to advocate for educator preparation funding during a budget crisis?</a:t>
            </a:r>
            <a:endParaRPr sz="2600"/>
          </a:p>
        </p:txBody>
      </p:sp>
      <p:sp>
        <p:nvSpPr>
          <p:cNvPr id="101" name="Google Shape;101;p20"/>
          <p:cNvSpPr txBox="1">
            <a:spLocks noGrp="1"/>
          </p:cNvSpPr>
          <p:nvPr>
            <p:ph type="subTitle" idx="1"/>
          </p:nvPr>
        </p:nvSpPr>
        <p:spPr>
          <a:xfrm>
            <a:off x="311700" y="1176225"/>
            <a:ext cx="8520600" cy="33477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770"/>
              <a:buNone/>
            </a:pPr>
            <a:r>
              <a:rPr lang="en" sz="2000">
                <a:solidFill>
                  <a:schemeClr val="dk1"/>
                </a:solidFill>
              </a:rPr>
              <a:t>At your tables, talk with colleagues about budget-neutral ways to continue to advance thinking on this topic. Consider:</a:t>
            </a:r>
            <a:endParaRPr sz="2000">
              <a:solidFill>
                <a:schemeClr val="dk1"/>
              </a:solidFill>
            </a:endParaRPr>
          </a:p>
          <a:p>
            <a:pPr marL="457200" lvl="0" indent="-349250" algn="l" rtl="0">
              <a:lnSpc>
                <a:spcPct val="95000"/>
              </a:lnSpc>
              <a:spcBef>
                <a:spcPts val="0"/>
              </a:spcBef>
              <a:spcAft>
                <a:spcPts val="0"/>
              </a:spcAft>
              <a:buClr>
                <a:schemeClr val="dk1"/>
              </a:buClr>
              <a:buSzPts val="1900"/>
              <a:buChar char="●"/>
            </a:pPr>
            <a:r>
              <a:rPr lang="en" sz="2000">
                <a:solidFill>
                  <a:schemeClr val="dk1"/>
                </a:solidFill>
              </a:rPr>
              <a:t>Are all potential teachers being connected to all potential resources? GSTC, the CTC’s Roadmap to Teaching, etc. Is there a policy connection?</a:t>
            </a:r>
            <a:endParaRPr sz="2000">
              <a:solidFill>
                <a:schemeClr val="dk1"/>
              </a:solidFill>
            </a:endParaRPr>
          </a:p>
          <a:p>
            <a:pPr marL="457200" lvl="0" indent="-349250" algn="l" rtl="0">
              <a:lnSpc>
                <a:spcPct val="95000"/>
              </a:lnSpc>
              <a:spcBef>
                <a:spcPts val="0"/>
              </a:spcBef>
              <a:spcAft>
                <a:spcPts val="0"/>
              </a:spcAft>
              <a:buClr>
                <a:schemeClr val="dk1"/>
              </a:buClr>
              <a:buSzPts val="1900"/>
              <a:buChar char="●"/>
            </a:pPr>
            <a:r>
              <a:rPr lang="en" sz="2000">
                <a:solidFill>
                  <a:schemeClr val="dk1"/>
                </a:solidFill>
              </a:rPr>
              <a:t>Are there partnerships that should be forged (e.g., housing vouchers, apprenticeships, transportation subsidies)? Is there a policy connection?</a:t>
            </a:r>
            <a:endParaRPr sz="2000">
              <a:solidFill>
                <a:schemeClr val="dk1"/>
              </a:solidFill>
            </a:endParaRPr>
          </a:p>
          <a:p>
            <a:pPr marL="457200" lvl="0" indent="-355600" algn="l" rtl="0">
              <a:lnSpc>
                <a:spcPct val="95000"/>
              </a:lnSpc>
              <a:spcBef>
                <a:spcPts val="0"/>
              </a:spcBef>
              <a:spcAft>
                <a:spcPts val="0"/>
              </a:spcAft>
              <a:buClr>
                <a:schemeClr val="dk1"/>
              </a:buClr>
              <a:buSzPts val="2000"/>
              <a:buChar char="●"/>
            </a:pPr>
            <a:r>
              <a:rPr lang="en" sz="2000">
                <a:solidFill>
                  <a:schemeClr val="dk1"/>
                </a:solidFill>
              </a:rPr>
              <a:t>How do we communicate our continued support for funding while recognizing the significant fiscal challenges legislators are grappling with?</a:t>
            </a:r>
            <a:endParaRPr sz="2000">
              <a:solidFill>
                <a:schemeClr val="dk1"/>
              </a:solidFill>
            </a:endParaRPr>
          </a:p>
        </p:txBody>
      </p:sp>
      <p:sp>
        <p:nvSpPr>
          <p:cNvPr id="102" name="Google Shape;102;p20"/>
          <p:cNvSpPr txBox="1"/>
          <p:nvPr/>
        </p:nvSpPr>
        <p:spPr>
          <a:xfrm>
            <a:off x="295250" y="4358775"/>
            <a:ext cx="16500" cy="30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pic>
        <p:nvPicPr>
          <p:cNvPr id="103" name="Google Shape;103;p20"/>
          <p:cNvPicPr preferRelativeResize="0"/>
          <p:nvPr/>
        </p:nvPicPr>
        <p:blipFill rotWithShape="1">
          <a:blip r:embed="rId3">
            <a:alphaModFix/>
          </a:blip>
          <a:srcRect t="5978" b="5969"/>
          <a:stretch/>
        </p:blipFill>
        <p:spPr>
          <a:xfrm>
            <a:off x="0" y="4461800"/>
            <a:ext cx="1641200" cy="6817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ctrTitle"/>
          </p:nvPr>
        </p:nvSpPr>
        <p:spPr>
          <a:xfrm>
            <a:off x="311700" y="372625"/>
            <a:ext cx="8520600" cy="88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600" b="1"/>
              <a:t>SPAN - How do we continue to advocate for educator preparation funding during this budget crisis?</a:t>
            </a:r>
            <a:endParaRPr sz="2600"/>
          </a:p>
        </p:txBody>
      </p:sp>
      <p:sp>
        <p:nvSpPr>
          <p:cNvPr id="109" name="Google Shape;109;p21"/>
          <p:cNvSpPr txBox="1">
            <a:spLocks noGrp="1"/>
          </p:cNvSpPr>
          <p:nvPr>
            <p:ph type="subTitle" idx="1"/>
          </p:nvPr>
        </p:nvSpPr>
        <p:spPr>
          <a:xfrm>
            <a:off x="81700" y="1176225"/>
            <a:ext cx="8750700" cy="3182400"/>
          </a:xfrm>
          <a:prstGeom prst="rect">
            <a:avLst/>
          </a:prstGeom>
        </p:spPr>
        <p:txBody>
          <a:bodyPr spcFirstLastPara="1" wrap="square" lIns="91425" tIns="91425" rIns="91425" bIns="91425" anchor="t" anchorCtr="0">
            <a:noAutofit/>
          </a:bodyPr>
          <a:lstStyle/>
          <a:p>
            <a:pPr marL="457200" lvl="0" indent="0" algn="l" rtl="0">
              <a:lnSpc>
                <a:spcPct val="95000"/>
              </a:lnSpc>
              <a:spcBef>
                <a:spcPts val="0"/>
              </a:spcBef>
              <a:spcAft>
                <a:spcPts val="0"/>
              </a:spcAft>
              <a:buNone/>
            </a:pPr>
            <a:r>
              <a:rPr lang="en" sz="2400">
                <a:solidFill>
                  <a:schemeClr val="dk1"/>
                </a:solidFill>
              </a:rPr>
              <a:t>Enter your ideas into this form:</a:t>
            </a: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r>
              <a:rPr lang="en" sz="2400">
                <a:solidFill>
                  <a:schemeClr val="dk1"/>
                </a:solidFill>
              </a:rPr>
              <a:t>OR this tiny URL:</a:t>
            </a:r>
            <a:endParaRPr sz="2400">
              <a:solidFill>
                <a:schemeClr val="dk1"/>
              </a:solidFill>
            </a:endParaRPr>
          </a:p>
          <a:p>
            <a:pPr marL="457200" lvl="0" indent="0" algn="l" rtl="0">
              <a:lnSpc>
                <a:spcPct val="95000"/>
              </a:lnSpc>
              <a:spcBef>
                <a:spcPts val="0"/>
              </a:spcBef>
              <a:spcAft>
                <a:spcPts val="0"/>
              </a:spcAft>
              <a:buNone/>
            </a:pPr>
            <a:r>
              <a:rPr lang="en" sz="3000">
                <a:solidFill>
                  <a:schemeClr val="dk1"/>
                </a:solidFill>
              </a:rPr>
              <a:t>https://tinyurl.com/3fkzkvre</a:t>
            </a:r>
            <a:endParaRPr sz="3000">
              <a:solidFill>
                <a:schemeClr val="dk1"/>
              </a:solidFill>
            </a:endParaRPr>
          </a:p>
          <a:p>
            <a:pPr marL="457200" lvl="0" indent="0" algn="l" rtl="0">
              <a:lnSpc>
                <a:spcPct val="95000"/>
              </a:lnSpc>
              <a:spcBef>
                <a:spcPts val="0"/>
              </a:spcBef>
              <a:spcAft>
                <a:spcPts val="0"/>
              </a:spcAft>
              <a:buNone/>
            </a:pP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The Policy Committee will synthesize ideas,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present to the Board, and prepare the </a:t>
            </a:r>
            <a:endParaRPr sz="1800">
              <a:solidFill>
                <a:schemeClr val="dk1"/>
              </a:solidFill>
            </a:endParaRPr>
          </a:p>
          <a:p>
            <a:pPr marL="457200" lvl="0" indent="0" algn="l" rtl="0">
              <a:lnSpc>
                <a:spcPct val="95000"/>
              </a:lnSpc>
              <a:spcBef>
                <a:spcPts val="0"/>
              </a:spcBef>
              <a:spcAft>
                <a:spcPts val="0"/>
              </a:spcAft>
              <a:buNone/>
            </a:pPr>
            <a:r>
              <a:rPr lang="en" sz="1800">
                <a:solidFill>
                  <a:schemeClr val="dk1"/>
                </a:solidFill>
              </a:rPr>
              <a:t>teams for their leg visits! </a:t>
            </a:r>
            <a:endParaRPr sz="18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a:p>
            <a:pPr marL="457200" lvl="0" indent="0" algn="l" rtl="0">
              <a:lnSpc>
                <a:spcPct val="95000"/>
              </a:lnSpc>
              <a:spcBef>
                <a:spcPts val="0"/>
              </a:spcBef>
              <a:spcAft>
                <a:spcPts val="0"/>
              </a:spcAft>
              <a:buNone/>
            </a:pPr>
            <a:endParaRPr sz="2400">
              <a:solidFill>
                <a:schemeClr val="dk1"/>
              </a:solidFill>
            </a:endParaRPr>
          </a:p>
        </p:txBody>
      </p:sp>
      <p:sp>
        <p:nvSpPr>
          <p:cNvPr id="110" name="Google Shape;110;p21"/>
          <p:cNvSpPr txBox="1"/>
          <p:nvPr/>
        </p:nvSpPr>
        <p:spPr>
          <a:xfrm>
            <a:off x="295250" y="4358775"/>
            <a:ext cx="16500" cy="30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pic>
        <p:nvPicPr>
          <p:cNvPr id="111" name="Google Shape;111;p21"/>
          <p:cNvPicPr preferRelativeResize="0"/>
          <p:nvPr/>
        </p:nvPicPr>
        <p:blipFill rotWithShape="1">
          <a:blip r:embed="rId3">
            <a:alphaModFix/>
          </a:blip>
          <a:srcRect t="5978" b="5969"/>
          <a:stretch/>
        </p:blipFill>
        <p:spPr>
          <a:xfrm>
            <a:off x="0" y="4461800"/>
            <a:ext cx="1641200" cy="681700"/>
          </a:xfrm>
          <a:prstGeom prst="rect">
            <a:avLst/>
          </a:prstGeom>
          <a:noFill/>
          <a:ln>
            <a:noFill/>
          </a:ln>
        </p:spPr>
      </p:pic>
      <p:pic>
        <p:nvPicPr>
          <p:cNvPr id="112" name="Google Shape;112;p21"/>
          <p:cNvPicPr preferRelativeResize="0"/>
          <p:nvPr/>
        </p:nvPicPr>
        <p:blipFill>
          <a:blip r:embed="rId4">
            <a:alphaModFix/>
          </a:blip>
          <a:stretch>
            <a:fillRect/>
          </a:stretch>
        </p:blipFill>
        <p:spPr>
          <a:xfrm>
            <a:off x="5699325" y="1260325"/>
            <a:ext cx="3289775" cy="32897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1090</Words>
  <Application>Microsoft Office PowerPoint</Application>
  <PresentationFormat>On-screen Show (16:9)</PresentationFormat>
  <Paragraphs>111</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Light</vt:lpstr>
      <vt:lpstr>The Road To SPAN 2025</vt:lpstr>
      <vt:lpstr>CCTE Policy Committee</vt:lpstr>
      <vt:lpstr>CCTE 2025 Talking Points</vt:lpstr>
      <vt:lpstr>What we do and why</vt:lpstr>
      <vt:lpstr>Structure of Today’s Policy Session #2  Table talk about each Talking Point Input ideas into a Google Sheet Add ideas about additional Talking Points We may add one Additional Talking Point CCTE Policy Committee will synthesize ideas, draft the Talking Points, send them to the CCTE Board for approval.</vt:lpstr>
      <vt:lpstr>Talking Point 1: Investments in the teacher pathway are essential and have made a big difference for future teachers.   We support protecting or expanding funding for the Golden State Teacher grant, Teacher Residency Programs, and exam fee waivers.   Include CCTE in thinking about the future of these supports for the teaching profession. </vt:lpstr>
      <vt:lpstr>UPDATE on FUNDING</vt:lpstr>
      <vt:lpstr>SPAN - How do we continue to advocate for educator preparation funding during a budget crisis?</vt:lpstr>
      <vt:lpstr>SPAN - How do we continue to advocate for educator preparation funding during this budget crisis?</vt:lpstr>
      <vt:lpstr>Talking Point 2. The Ethnic Studies requirement and Model Curriculum are an important first step, and it’s time for the related infrastructure around teacher preparation and teacher support to be built out and funded. </vt:lpstr>
      <vt:lpstr>Continue to build the Ethnic Studies infrastructure despite limited funds</vt:lpstr>
      <vt:lpstr>SPAN - How do we continue to advocate for fully building out the Ethnic Studies infrastructure despite the current budget crisis?</vt:lpstr>
      <vt:lpstr>Talking Point 3. Mentor teachers are essential in the learning-to-teach continuum, and it’s time to recognize, support, and compensate them within our P-12 and higher education systems.</vt:lpstr>
      <vt:lpstr>Fully Build Out the Learning To Teach Continuum</vt:lpstr>
      <vt:lpstr>SPAN - How do we continue to advocate for a fully supported Learning to Teach continuum during this budget crisis?</vt:lpstr>
      <vt:lpstr>See you at SPAN 2025!!</vt:lpstr>
      <vt:lpstr>SPAN 2025: What to expect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Alan Jones</dc:creator>
  <cp:lastModifiedBy>Alan Jones</cp:lastModifiedBy>
  <cp:revision>1</cp:revision>
  <dcterms:modified xsi:type="dcterms:W3CDTF">2024-10-21T17:51:50Z</dcterms:modified>
</cp:coreProperties>
</file>