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nnie Use Your Telescope"/>
      <p:regular r:id="rId21"/>
    </p:embeddedFont>
    <p:embeddedFont>
      <p:font typeface="Baskervville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K/r+kaWQEQew1x5SgA5xba62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aaf1af1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aaf1af1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Zoom link do we use?</a:t>
            </a:r>
            <a:endParaRPr sz="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7499660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0c7499660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aaf1af1e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0aaf1af1e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aaf1af1e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0aaf1af1e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aaf1af1e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aaf1af1e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aaf1af1e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0aaf1af1e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aaf1af1e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0aaf1af1e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aaf1af1e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0aaf1af1e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aaf1af1e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Harrison and Mr. Reed, and increasingly challenging with advocate and additional professionals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Ed and the sim specialist</a:t>
            </a: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0aaf1af1e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de we fit tech check in?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Zoom link do we use?</a:t>
            </a: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Outcome: Candidates were paired as a Gen ED and spec ed partners as our course emphasizes inclusive education and the co-teaching model. The experience offered immediate feedback from students, parent, and facilitators.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facilitators: Ana and Calvin, alums and current teachers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Ed and the sim specialist, pre-planning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Harrison and Mr. Reed, and increasingly challenging with advocate and additional professionals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Ed and the sim specialist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aaf1af1e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Outcome: integration of our gen ed &amp; inc ed, emphasis on feedback for differentiated instruction and IEP implementation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facilitators: Ana and Calvin, alums and current teachers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Ed and the sim specialist, pre-planning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Harrison and Mr. Reed, and increasingly challenging with advocate and additional professionals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Ed and the sim specialist</a:t>
            </a: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0aaf1af1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c749966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0c749966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aaf1af1e7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0aaf1af1e7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aaf1af1e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0aaf1af1e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LbqR24TKfG0dfeYD2CZn2GXf48LrV0d-/edit#slide=id.p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presentation/d/1GGveJDy8jHnAVZTC1XlKJ1Fjl5k3QruI/edit#slide=id.p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aaf1af1e7_0_0"/>
          <p:cNvSpPr/>
          <p:nvPr/>
        </p:nvSpPr>
        <p:spPr>
          <a:xfrm>
            <a:off x="661950" y="1404900"/>
            <a:ext cx="10868100" cy="313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30aaf1af1e7_0_0"/>
          <p:cNvSpPr txBox="1"/>
          <p:nvPr/>
        </p:nvSpPr>
        <p:spPr>
          <a:xfrm>
            <a:off x="1243050" y="1875150"/>
            <a:ext cx="97059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rPr>
              <a:t>Feedback Centered Practices for Inclusive/Special Education Learning Communities</a:t>
            </a:r>
            <a:endParaRPr sz="5200"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86" name="Google Shape;86;g30aaf1af1e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863" y="4750825"/>
            <a:ext cx="1930275" cy="1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0aaf1af1e7_0_0"/>
          <p:cNvSpPr txBox="1"/>
          <p:nvPr/>
        </p:nvSpPr>
        <p:spPr>
          <a:xfrm>
            <a:off x="1815450" y="476800"/>
            <a:ext cx="746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rPr>
              <a:t>University of La Verne &amp; Branch Alliance</a:t>
            </a:r>
            <a:endParaRPr sz="2800" b="1" i="1">
              <a:solidFill>
                <a:schemeClr val="dk1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88" name="Google Shape;88;g30aaf1af1e7_0_0"/>
          <p:cNvSpPr txBox="1"/>
          <p:nvPr/>
        </p:nvSpPr>
        <p:spPr>
          <a:xfrm>
            <a:off x="731275" y="4699925"/>
            <a:ext cx="4311600" cy="1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Amber Bechard, Ed. 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abechard@laverne.edu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0aaf1af1e7_0_0"/>
          <p:cNvSpPr txBox="1"/>
          <p:nvPr/>
        </p:nvSpPr>
        <p:spPr>
          <a:xfrm>
            <a:off x="7311925" y="4851200"/>
            <a:ext cx="4311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0aaf1af1e7_0_0"/>
          <p:cNvSpPr txBox="1"/>
          <p:nvPr/>
        </p:nvSpPr>
        <p:spPr>
          <a:xfrm>
            <a:off x="7476925" y="4750825"/>
            <a:ext cx="4293900" cy="1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Calvin Ramirez &amp; Ana Andrade, Sierra Madre Middle School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g30aaf1af1e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3600" y="350150"/>
            <a:ext cx="2076450" cy="8426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c74996607_0_8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0c74996607_0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Meeting Debrief</a:t>
            </a:r>
            <a:endParaRPr b="1" baseline="30000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72" name="Google Shape;172;g30c74996607_0_8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0c74996607_0_8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0c74996607_0_8"/>
          <p:cNvSpPr/>
          <p:nvPr/>
        </p:nvSpPr>
        <p:spPr>
          <a:xfrm>
            <a:off x="2418775" y="1917600"/>
            <a:ext cx="6918600" cy="3236100"/>
          </a:xfrm>
          <a:prstGeom prst="wedgeEllipseCallout">
            <a:avLst>
              <a:gd name="adj1" fmla="val -60236"/>
              <a:gd name="adj2" fmla="val 53362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Start Feedback!</a:t>
            </a:r>
            <a:endParaRPr sz="5200" b="1" i="1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aaf1af1e7_0_54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0aaf1af1e7_0_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BranchEd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81" name="Google Shape;181;g30aaf1af1e7_0_54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0aaf1af1e7_0_54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30aaf1af1e7_0_54"/>
          <p:cNvPicPr preferRelativeResize="0"/>
          <p:nvPr/>
        </p:nvPicPr>
        <p:blipFill rotWithShape="1">
          <a:blip r:embed="rId3">
            <a:alphaModFix/>
          </a:blip>
          <a:srcRect b="25484"/>
          <a:stretch/>
        </p:blipFill>
        <p:spPr>
          <a:xfrm>
            <a:off x="993125" y="1427300"/>
            <a:ext cx="10205749" cy="42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0aaf1af1e7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5100" y="5345750"/>
            <a:ext cx="2250184" cy="946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aaf1af1e7_0_63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0aaf1af1e7_0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BranchEd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91" name="Google Shape;191;g30aaf1af1e7_0_63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0aaf1af1e7_0_63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30aaf1af1e7_0_63"/>
          <p:cNvPicPr preferRelativeResize="0"/>
          <p:nvPr/>
        </p:nvPicPr>
        <p:blipFill rotWithShape="1">
          <a:blip r:embed="rId3">
            <a:alphaModFix/>
          </a:blip>
          <a:srcRect l="1639" t="5166" r="4136" b="11777"/>
          <a:stretch/>
        </p:blipFill>
        <p:spPr>
          <a:xfrm>
            <a:off x="1601625" y="1467575"/>
            <a:ext cx="8988750" cy="440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0aaf1af1e7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788" y="5201488"/>
            <a:ext cx="2314575" cy="9429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aaf1af1e7_2_2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0aaf1af1e7_2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Power Practices Observation Tool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201" name="Google Shape;201;g30aaf1af1e7_2_2"/>
          <p:cNvPicPr preferRelativeResize="0"/>
          <p:nvPr/>
        </p:nvPicPr>
        <p:blipFill rotWithShape="1">
          <a:blip r:embed="rId3">
            <a:alphaModFix/>
          </a:blip>
          <a:srcRect l="2347" t="2942" r="2223" b="3938"/>
          <a:stretch/>
        </p:blipFill>
        <p:spPr>
          <a:xfrm>
            <a:off x="838200" y="1457388"/>
            <a:ext cx="10515601" cy="446516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2" name="Google Shape;202;g30aaf1af1e7_2_2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aaf1af1e7_0_83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0aaf1af1e7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Still I Rise Lesson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209" name="Google Shape;209;g30aaf1af1e7_0_83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0aaf1af1e7_0_83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0aaf1af1e7_0_83">
            <a:hlinkClick r:id="rId3"/>
          </p:cNvPr>
          <p:cNvSpPr/>
          <p:nvPr/>
        </p:nvSpPr>
        <p:spPr>
          <a:xfrm>
            <a:off x="2418775" y="1917600"/>
            <a:ext cx="6918600" cy="3236100"/>
          </a:xfrm>
          <a:prstGeom prst="wedgeEllipseCallout">
            <a:avLst>
              <a:gd name="adj1" fmla="val 67165"/>
              <a:gd name="adj2" fmla="val 5706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Start Simulation!</a:t>
            </a:r>
            <a:endParaRPr sz="5200" b="1" i="1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212" name="Google Shape;212;g30aaf1af1e7_0_83">
            <a:hlinkClick r:id="rId4"/>
          </p:cNvPr>
          <p:cNvSpPr/>
          <p:nvPr/>
        </p:nvSpPr>
        <p:spPr>
          <a:xfrm rot="-664393">
            <a:off x="121221" y="236995"/>
            <a:ext cx="3161458" cy="2619410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Objective: Engage students in a meaningful differentiated lesson utilizing prior knowledge..</a:t>
            </a:r>
            <a:endParaRPr sz="2700" b="1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aaf1af1e7_0_96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0aaf1af1e7_0_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Power Practices: Feedback</a:t>
            </a:r>
            <a:r>
              <a:rPr lang="en-US" b="1" baseline="30000">
                <a:latin typeface="Baskervville"/>
                <a:ea typeface="Baskervville"/>
                <a:cs typeface="Baskervville"/>
                <a:sym typeface="Baskervville"/>
              </a:rPr>
              <a:t>2</a:t>
            </a:r>
            <a:endParaRPr b="1" baseline="30000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219" name="Google Shape;219;g30aaf1af1e7_0_96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0aaf1af1e7_0_96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0aaf1af1e7_0_96"/>
          <p:cNvSpPr/>
          <p:nvPr/>
        </p:nvSpPr>
        <p:spPr>
          <a:xfrm>
            <a:off x="2418775" y="1917600"/>
            <a:ext cx="6918600" cy="3236100"/>
          </a:xfrm>
          <a:prstGeom prst="wedgeEllipseCallout">
            <a:avLst>
              <a:gd name="adj1" fmla="val -60236"/>
              <a:gd name="adj2" fmla="val 53362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Start Feedback!</a:t>
            </a:r>
            <a:endParaRPr sz="5200" b="1" i="1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599250" y="427350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Reflection: Lessons Learned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8661875" y="59707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9" name="Google Shape;229;p12"/>
          <p:cNvSpPr/>
          <p:nvPr/>
        </p:nvSpPr>
        <p:spPr>
          <a:xfrm>
            <a:off x="5948900" y="1451000"/>
            <a:ext cx="5404800" cy="2500500"/>
          </a:xfrm>
          <a:prstGeom prst="cloudCallout">
            <a:avLst>
              <a:gd name="adj1" fmla="val 33054"/>
              <a:gd name="adj2" fmla="val 85436"/>
            </a:avLst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The advantages of collaborators/service providers are…</a:t>
            </a:r>
            <a:endParaRPr sz="3200" i="1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599250" y="1783850"/>
            <a:ext cx="4625400" cy="2500500"/>
          </a:xfrm>
          <a:prstGeom prst="cloudCallout">
            <a:avLst>
              <a:gd name="adj1" fmla="val -38693"/>
              <a:gd name="adj2" fmla="val 73235"/>
            </a:avLst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Utilizing alumni for current knowledge is…</a:t>
            </a:r>
            <a:endParaRPr sz="3200" i="1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3649825" y="3951500"/>
            <a:ext cx="4521900" cy="2263500"/>
          </a:xfrm>
          <a:prstGeom prst="cloudCallout">
            <a:avLst>
              <a:gd name="adj1" fmla="val 56743"/>
              <a:gd name="adj2" fmla="val 42095"/>
            </a:avLst>
          </a:prstGeom>
          <a:solidFill>
            <a:schemeClr val="lt1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Limitations of technology include…</a:t>
            </a:r>
            <a:endParaRPr sz="3200" i="1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l="8341" t="7749" r="7490"/>
          <a:stretch/>
        </p:blipFill>
        <p:spPr>
          <a:xfrm>
            <a:off x="599250" y="4791525"/>
            <a:ext cx="1447297" cy="15863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6925" y="4301975"/>
            <a:ext cx="1668725" cy="16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 descr="hand point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171725" y="4791525"/>
            <a:ext cx="1586325" cy="15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aaf1af1e7_0_112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0aaf1af1e7_0_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Student Feedback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241" name="Google Shape;241;g30aaf1af1e7_0_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1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10000"/>
          </a:bodyPr>
          <a:lstStyle/>
          <a:p>
            <a:pPr marL="228600" lvl="0" indent="-1568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skervville"/>
              <a:buChar char="•"/>
            </a:pPr>
            <a:r>
              <a:rPr lang="en-US" sz="2000">
                <a:latin typeface="Baskervville"/>
                <a:ea typeface="Baskervville"/>
                <a:cs typeface="Baskervville"/>
                <a:sym typeface="Baskervville"/>
              </a:rPr>
              <a:t>“We got the chance to see </a:t>
            </a:r>
            <a:r>
              <a:rPr lang="en-US" sz="2000" b="1">
                <a:latin typeface="Baskervville"/>
                <a:ea typeface="Baskervville"/>
                <a:cs typeface="Baskervville"/>
                <a:sym typeface="Baskervville"/>
              </a:rPr>
              <a:t>how real students might respond to our actions and adjust our teaching accordingly</a:t>
            </a:r>
            <a:r>
              <a:rPr lang="en-US" sz="2000">
                <a:latin typeface="Baskervville"/>
                <a:ea typeface="Baskervville"/>
                <a:cs typeface="Baskervville"/>
                <a:sym typeface="Baskervville"/>
              </a:rPr>
              <a:t>.” Jackie</a:t>
            </a:r>
            <a:endParaRPr sz="2000">
              <a:latin typeface="Baskervville"/>
              <a:ea typeface="Baskervville"/>
              <a:cs typeface="Baskervville"/>
              <a:sym typeface="Baskervville"/>
            </a:endParaRPr>
          </a:p>
          <a:p>
            <a:pPr marL="228600" lvl="0" indent="-15684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skervville"/>
              <a:buChar char="•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“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The IEP meeting with Harrison’s father was challenging but </a:t>
            </a:r>
            <a:r>
              <a:rPr lang="en-US" sz="2000" b="1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a great example of how this particular meeting could go 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and</a:t>
            </a:r>
            <a:r>
              <a:rPr lang="en-US" sz="2000" b="1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 gained much knowledge watching my classmate’s interactions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.” 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Denise</a:t>
            </a:r>
            <a:endParaRPr sz="2000">
              <a:latin typeface="Baskervville"/>
              <a:ea typeface="Baskervville"/>
              <a:cs typeface="Baskervville"/>
              <a:sym typeface="Baskervville"/>
            </a:endParaRPr>
          </a:p>
          <a:p>
            <a:pPr marL="228600" lvl="0" indent="-15684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askervville"/>
              <a:buChar char="•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“I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t allowed us to </a:t>
            </a:r>
            <a:r>
              <a:rPr lang="en-US" sz="2000" b="1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practice in real time 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what could happen in an IEP meeting, or a parent teacher meeting, and how a lesson could go.” Brittany</a:t>
            </a:r>
            <a:endParaRPr sz="2000">
              <a:latin typeface="Baskervville"/>
              <a:ea typeface="Baskervville"/>
              <a:cs typeface="Baskervville"/>
              <a:sym typeface="Baskervville"/>
            </a:endParaRPr>
          </a:p>
          <a:p>
            <a:pPr marL="228600" lvl="0" indent="-18859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0000"/>
              <a:buChar char="•"/>
            </a:pPr>
            <a:r>
              <a:rPr lang="en-US" sz="2000" i="0"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“I 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wasn't as stressed because </a:t>
            </a:r>
            <a:r>
              <a:rPr lang="en-US" sz="2000" b="1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there wasn't the added pressure of making a mistake 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with the real child and having real life consequences. With the simulation I was able to kind of </a:t>
            </a:r>
            <a:r>
              <a:rPr lang="en-US" sz="2000" b="1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experiment on things that I might be able to say with the real kid 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and then see how a simulated child would be able to react. Although it isn't 100% accurate, of course, to a real life classroom setting, </a:t>
            </a:r>
            <a:r>
              <a:rPr lang="en-US" sz="2000" b="1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it is a good experience for future teachers.</a:t>
            </a:r>
            <a:r>
              <a:rPr lang="en-US" sz="2000" i="0">
                <a:solidFill>
                  <a:srgbClr val="000000"/>
                </a:solidFill>
                <a:highlight>
                  <a:srgbClr val="FFFFFF"/>
                </a:highlight>
                <a:latin typeface="Baskervville"/>
                <a:ea typeface="Baskervville"/>
                <a:cs typeface="Baskervville"/>
                <a:sym typeface="Baskervville"/>
              </a:rPr>
              <a:t>” Priscila</a:t>
            </a:r>
            <a:br>
              <a:rPr lang="en-US" b="0" i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42" name="Google Shape;242;g30aaf1af1e7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300" y="1640300"/>
            <a:ext cx="2470874" cy="41820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3" name="Google Shape;243;g30aaf1af1e7_0_112"/>
          <p:cNvSpPr txBox="1"/>
          <p:nvPr/>
        </p:nvSpPr>
        <p:spPr>
          <a:xfrm>
            <a:off x="8661875" y="59707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aaf1af1e7_0_70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0aaf1af1e7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BranchEd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250" name="Google Shape;250;g30aaf1af1e7_0_70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0aaf1af1e7_0_70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&lt;1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30aaf1af1e7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849" y="1527700"/>
            <a:ext cx="7914799" cy="4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Feedback Centered Practices for Inclusive/Special Education Learning Communities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135"/>
              <a:buNone/>
            </a:pPr>
            <a:r>
              <a:rPr lang="en-US" sz="4050"/>
              <a:t>10:40-11:25</a:t>
            </a:r>
            <a:endParaRPr sz="405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/>
              <a:t>Outline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3</a:t>
            </a:r>
            <a:r>
              <a:rPr lang="en-US"/>
              <a:t> Establish the context by explaining who we are and how we prepared for the MRS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5 </a:t>
            </a:r>
            <a:r>
              <a:rPr lang="en-US"/>
              <a:t>Offer Meet the Students sim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2</a:t>
            </a:r>
            <a:r>
              <a:rPr lang="en-US"/>
              <a:t> Transition/Debrief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5</a:t>
            </a:r>
            <a:r>
              <a:rPr lang="en-US"/>
              <a:t> Offer conference/IEP meeting sim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2 </a:t>
            </a:r>
            <a:r>
              <a:rPr lang="en-US"/>
              <a:t>Transition/Debrief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7</a:t>
            </a:r>
            <a:r>
              <a:rPr lang="en-US"/>
              <a:t> Introduce Power Practices, research overview, and observation feedback tool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8</a:t>
            </a:r>
            <a:r>
              <a:rPr lang="en-US"/>
              <a:t> Calvin &amp; Ana experience the Still I Rise Lesson (they can use Dara &amp; Martha’s prep PPT or make their own)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5</a:t>
            </a:r>
            <a:r>
              <a:rPr lang="en-US"/>
              <a:t> Amber models providing feedback using tool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5</a:t>
            </a:r>
            <a:r>
              <a:rPr lang="en-US"/>
              <a:t> Ana &amp; Calvin Conclusions-the impact of immediate and precise feedback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Survey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Panel Debrief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Session 1: Meet the Students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61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skervville"/>
              <a:buChar char="•"/>
            </a:pPr>
            <a:r>
              <a:rPr lang="en-US">
                <a:latin typeface="Baskervville"/>
                <a:ea typeface="Baskervville"/>
                <a:cs typeface="Baskervville"/>
                <a:sym typeface="Baskervville"/>
              </a:rPr>
              <a:t>Working with partners, candidates rotated through the small group of 5 students, </a:t>
            </a: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asking questions to get to know the students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skervville"/>
              <a:buChar char="•"/>
            </a:pPr>
            <a:r>
              <a:rPr lang="en-US">
                <a:latin typeface="Baskervville"/>
                <a:ea typeface="Baskervville"/>
                <a:cs typeface="Baskervville"/>
                <a:sym typeface="Baskervville"/>
              </a:rPr>
              <a:t>Avatar students have </a:t>
            </a: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consistent personalities and interests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Baskervville"/>
                <a:ea typeface="Baskervville"/>
                <a:cs typeface="Baskervville"/>
                <a:sym typeface="Baskervville"/>
              </a:rPr>
              <a:t>Candidates took notes to </a:t>
            </a: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inform their instructional design for lesson</a:t>
            </a:r>
            <a:r>
              <a:rPr lang="en-US">
                <a:latin typeface="Baskervville"/>
                <a:ea typeface="Baskervville"/>
                <a:cs typeface="Baskervville"/>
                <a:sym typeface="Baskervville"/>
              </a:rPr>
              <a:t>.</a:t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25" y="2079884"/>
            <a:ext cx="5734150" cy="38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aaf1af1e7_0_31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0aaf1af1e7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Meet the Students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14" name="Google Shape;114;g30aaf1af1e7_0_31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0aaf1af1e7_0_31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0aaf1af1e7_0_31"/>
          <p:cNvSpPr/>
          <p:nvPr/>
        </p:nvSpPr>
        <p:spPr>
          <a:xfrm>
            <a:off x="2418775" y="1917600"/>
            <a:ext cx="6918600" cy="3236100"/>
          </a:xfrm>
          <a:prstGeom prst="wedgeEllipseCallout">
            <a:avLst>
              <a:gd name="adj1" fmla="val 67165"/>
              <a:gd name="adj2" fmla="val 5706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Start Simulation!</a:t>
            </a:r>
            <a:endParaRPr sz="5200" b="1" i="1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17" name="Google Shape;117;g30aaf1af1e7_0_31"/>
          <p:cNvSpPr/>
          <p:nvPr/>
        </p:nvSpPr>
        <p:spPr>
          <a:xfrm rot="-664132">
            <a:off x="438979" y="298069"/>
            <a:ext cx="2740786" cy="2338765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Objective: Get to know student strengths, interests, &amp; challenges.</a:t>
            </a:r>
            <a:endParaRPr sz="2700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c74996607_0_0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0c7499660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Meet the Students Debrief</a:t>
            </a:r>
            <a:endParaRPr b="1" baseline="30000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24" name="Google Shape;124;g30c74996607_0_0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0c74996607_0_0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0c74996607_0_0"/>
          <p:cNvSpPr/>
          <p:nvPr/>
        </p:nvSpPr>
        <p:spPr>
          <a:xfrm>
            <a:off x="2418775" y="1917600"/>
            <a:ext cx="6918600" cy="3236100"/>
          </a:xfrm>
          <a:prstGeom prst="wedgeEllipseCallout">
            <a:avLst>
              <a:gd name="adj1" fmla="val -60236"/>
              <a:gd name="adj2" fmla="val 53362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Start Feedback!</a:t>
            </a:r>
            <a:endParaRPr sz="5200" b="1" i="1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1509713" y="616675"/>
            <a:ext cx="9172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Session 2: Harrison's Parent Conference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133" name="Google Shape;133;p7" descr="A screenshot of a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150" y="5181600"/>
            <a:ext cx="42481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 descr="A group of people on a video ca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2113" y="1566786"/>
            <a:ext cx="8467725" cy="33020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790153" y="5023865"/>
            <a:ext cx="6654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rPr>
              <a:t>Initial groups discussed Harrison's reading scores and emphasized reading at home.</a:t>
            </a:r>
            <a:endParaRPr sz="1800" i="1">
              <a:solidFill>
                <a:schemeClr val="dk1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rPr>
              <a:t>Subsequent groups discussed ways to improve his reading.</a:t>
            </a:r>
            <a:endParaRPr i="1">
              <a:latin typeface="Baskervville"/>
              <a:ea typeface="Baskervville"/>
              <a:cs typeface="Baskervville"/>
              <a:sym typeface="Baskerv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&lt;1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838200" y="441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Session 2: An Advocate and Speech Pathologist join the Meeting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pic>
        <p:nvPicPr>
          <p:cNvPr id="143" name="Google Shape;143;p8" descr="A group of women in a video conferen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66658" y="1950350"/>
            <a:ext cx="9772200" cy="3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 descr="A close up of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286743"/>
            <a:ext cx="10515600" cy="93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&lt;1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aaf1af1e7_3_12"/>
          <p:cNvSpPr/>
          <p:nvPr/>
        </p:nvSpPr>
        <p:spPr>
          <a:xfrm>
            <a:off x="479400" y="403125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0aaf1af1e7_3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Harrison’s IEP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52" name="Google Shape;152;g30aaf1af1e7_3_12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0aaf1af1e7_3_12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&lt;1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0aaf1af1e7_3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825" y="1690825"/>
            <a:ext cx="5020899" cy="3022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g30aaf1af1e7_3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228" y="1804075"/>
            <a:ext cx="5932576" cy="41184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985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aaf1af1e7_0_22"/>
          <p:cNvSpPr/>
          <p:nvPr/>
        </p:nvSpPr>
        <p:spPr>
          <a:xfrm>
            <a:off x="580250" y="427350"/>
            <a:ext cx="11255700" cy="600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0aaf1af1e7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latin typeface="Baskervville"/>
                <a:ea typeface="Baskervville"/>
                <a:cs typeface="Baskervville"/>
                <a:sym typeface="Baskervville"/>
              </a:rPr>
              <a:t>IEP Meeting</a:t>
            </a:r>
            <a:endParaRPr b="1">
              <a:latin typeface="Baskervville"/>
              <a:ea typeface="Baskervville"/>
              <a:cs typeface="Baskervville"/>
              <a:sym typeface="Baskervville"/>
            </a:endParaRPr>
          </a:p>
        </p:txBody>
      </p:sp>
      <p:sp>
        <p:nvSpPr>
          <p:cNvPr id="162" name="Google Shape;162;g30aaf1af1e7_0_22"/>
          <p:cNvSpPr txBox="1"/>
          <p:nvPr/>
        </p:nvSpPr>
        <p:spPr>
          <a:xfrm>
            <a:off x="2899625" y="4195675"/>
            <a:ext cx="3101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0aaf1af1e7_0_22"/>
          <p:cNvSpPr txBox="1"/>
          <p:nvPr/>
        </p:nvSpPr>
        <p:spPr>
          <a:xfrm>
            <a:off x="9925750" y="5922550"/>
            <a:ext cx="164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0aaf1af1e7_0_22"/>
          <p:cNvSpPr/>
          <p:nvPr/>
        </p:nvSpPr>
        <p:spPr>
          <a:xfrm>
            <a:off x="2418775" y="1917600"/>
            <a:ext cx="6918600" cy="3236100"/>
          </a:xfrm>
          <a:prstGeom prst="wedgeEllipseCallout">
            <a:avLst>
              <a:gd name="adj1" fmla="val 67165"/>
              <a:gd name="adj2" fmla="val 57066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i="1" u="sng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Start Simulation!</a:t>
            </a:r>
            <a:endParaRPr sz="5200" b="1" i="1" u="sng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165" name="Google Shape;165;g30aaf1af1e7_0_22"/>
          <p:cNvSpPr/>
          <p:nvPr/>
        </p:nvSpPr>
        <p:spPr>
          <a:xfrm rot="-664121">
            <a:off x="431170" y="331545"/>
            <a:ext cx="2403307" cy="2224448"/>
          </a:xfrm>
          <a:prstGeom prst="foldedCorner">
            <a:avLst>
              <a:gd name="adj" fmla="val 16667"/>
            </a:avLst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Objective: Listen and respond to Mr. Reed’s concerns.</a:t>
            </a:r>
            <a:endParaRPr sz="27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Widescreen</PresentationFormat>
  <Paragraphs>90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Annie Use Your Telescope</vt:lpstr>
      <vt:lpstr>Baskervville</vt:lpstr>
      <vt:lpstr>Office Theme</vt:lpstr>
      <vt:lpstr>PowerPoint Presentation</vt:lpstr>
      <vt:lpstr>Feedback Centered Practices for Inclusive/Special Education Learning Communities</vt:lpstr>
      <vt:lpstr>Session 1: Meet the Students</vt:lpstr>
      <vt:lpstr>Meet the Students</vt:lpstr>
      <vt:lpstr>Meet the Students Debrief</vt:lpstr>
      <vt:lpstr>Session 2: Harrison's Parent Conference</vt:lpstr>
      <vt:lpstr>Session 2: An Advocate and Speech Pathologist join the Meeting</vt:lpstr>
      <vt:lpstr>Harrison’s IEP</vt:lpstr>
      <vt:lpstr>IEP Meeting</vt:lpstr>
      <vt:lpstr>Meeting Debrief</vt:lpstr>
      <vt:lpstr>BranchEd</vt:lpstr>
      <vt:lpstr>BranchEd</vt:lpstr>
      <vt:lpstr>Power Practices Observation Tool</vt:lpstr>
      <vt:lpstr>Still I Rise Lesson</vt:lpstr>
      <vt:lpstr>Power Practices: Feedback2</vt:lpstr>
      <vt:lpstr>Reflection: Lessons Learned</vt:lpstr>
      <vt:lpstr>Student Feedback</vt:lpstr>
      <vt:lpstr>BranchEd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Amber Bechard</dc:creator>
  <cp:lastModifiedBy>Alan Jones</cp:lastModifiedBy>
  <cp:revision>1</cp:revision>
  <dcterms:created xsi:type="dcterms:W3CDTF">2024-08-13T19:07:05Z</dcterms:created>
  <dcterms:modified xsi:type="dcterms:W3CDTF">2024-10-21T17:49:39Z</dcterms:modified>
</cp:coreProperties>
</file>