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1"/>
    <p:sldMasterId id="2147483665"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6858000" cy="9144000"/>
  <p:embeddedFontLst>
    <p:embeddedFont>
      <p:font typeface="Quattrocento Sans" panose="020B05020500000200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B5AE03-9B3E-407E-8E11-9BB34ECB177B}">
  <a:tblStyle styleId="{55B5AE03-9B3E-407E-8E11-9BB34ECB177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a:tcStyle>
        <a:tcBdr/>
        <a:fill>
          <a:solidFill>
            <a:srgbClr val="CED2E2"/>
          </a:solidFill>
        </a:fill>
      </a:tcStyle>
    </a:band1H>
    <a:band2H>
      <a:tcTxStyle/>
      <a:tcStyle>
        <a:tcBdr/>
      </a:tcStyle>
    </a:band2H>
    <a:band1V>
      <a:tcTxStyle/>
      <a:tcStyle>
        <a:tcBdr/>
        <a:fill>
          <a:solidFill>
            <a:srgbClr val="CED2E2"/>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1</a:t>
            </a:fld>
            <a:endParaRPr sz="1200" b="0" i="0" u="none" strike="noStrike" cap="none">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232" name="Google Shape;23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10</a:t>
            </a:fld>
            <a:endParaRPr sz="1200" b="0" i="0" u="none" strike="noStrike" cap="none">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241" name="Google Shape;24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11</a:t>
            </a:fld>
            <a:endParaRPr sz="1200" b="0" i="0" u="none" strike="noStrike" cap="none">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250" name="Google Shape;25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12</a:t>
            </a:fld>
            <a:endParaRPr sz="1200" b="0" i="0" u="none" strike="noStrike" cap="none">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260" name="Google Shape;26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13</a:t>
            </a:fld>
            <a:endParaRPr sz="1200" b="0" i="0" u="none" strike="noStrike" cap="none">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269" name="Google Shape;26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14</a:t>
            </a:fld>
            <a:endParaRPr sz="1200" b="0" i="0" u="none" strike="noStrike" cap="none">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279" name="Google Shape;27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15</a:t>
            </a:fld>
            <a:endParaRPr sz="1200" b="0" i="0" u="none" strike="noStrike" cap="none">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289" name="Google Shape;28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16</a:t>
            </a:fld>
            <a:endParaRPr sz="1200" b="0" i="0" u="none" strike="noStrike" cap="none">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298" name="Google Shape;29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17</a:t>
            </a:fld>
            <a:endParaRPr sz="1200" b="0" i="0" u="none" strike="noStrike" cap="none">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307" name="Google Shape;30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18</a:t>
            </a:fld>
            <a:endParaRPr sz="1200" b="0" i="0" u="none" strike="noStrike" cap="none">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316" name="Google Shape;31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19</a:t>
            </a:fld>
            <a:endParaRPr sz="1200" b="0" i="0" u="none" strike="noStrike" cap="none">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2</a:t>
            </a:fld>
            <a:endParaRPr sz="1200" b="0" i="0" u="none" strike="noStrike" cap="none">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Amy</a:t>
            </a:r>
            <a:endParaRPr/>
          </a:p>
        </p:txBody>
      </p:sp>
      <p:sp>
        <p:nvSpPr>
          <p:cNvPr id="325" name="Google Shape;32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20</a:t>
            </a:fld>
            <a:endParaRPr sz="1200" b="0" i="0" u="none" strike="noStrike" cap="none">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334" name="Google Shape;33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21</a:t>
            </a:fld>
            <a:endParaRPr sz="1200" b="0" i="0" u="none" strike="noStrike" cap="none">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343" name="Google Shape;3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22</a:t>
            </a:fld>
            <a:endParaRPr sz="1200" b="0" i="0" u="none" strike="noStrike" cap="none">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352" name="Google Shape;35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23</a:t>
            </a:fld>
            <a:endParaRPr sz="1200" b="0" i="0" u="none" strike="noStrike" cap="none">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361" name="Google Shape;36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24</a:t>
            </a:fld>
            <a:endParaRPr sz="1200" b="0" i="0" u="none" strike="noStrike" cap="none">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Adam</a:t>
            </a:r>
            <a:endParaRPr/>
          </a:p>
        </p:txBody>
      </p:sp>
      <p:sp>
        <p:nvSpPr>
          <p:cNvPr id="370" name="Google Shape;37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25</a:t>
            </a:fld>
            <a:endParaRPr sz="1200" b="0" i="0" u="none" strike="noStrike" cap="none">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Adam</a:t>
            </a:r>
            <a:endParaRPr/>
          </a:p>
        </p:txBody>
      </p:sp>
      <p:sp>
        <p:nvSpPr>
          <p:cNvPr id="379" name="Google Shape;37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26</a:t>
            </a:fld>
            <a:endParaRPr sz="1200" b="0" i="0" u="none" strike="noStrike" cap="none">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Adam</a:t>
            </a:r>
            <a:endParaRPr/>
          </a:p>
        </p:txBody>
      </p:sp>
      <p:sp>
        <p:nvSpPr>
          <p:cNvPr id="388" name="Google Shape;38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27</a:t>
            </a:fld>
            <a:endParaRPr sz="1200" b="0" i="0" u="none" strike="noStrike" cap="none">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Adam</a:t>
            </a:r>
            <a:endParaRPr/>
          </a:p>
        </p:txBody>
      </p:sp>
      <p:sp>
        <p:nvSpPr>
          <p:cNvPr id="395" name="Google Shape;39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28</a:t>
            </a:fld>
            <a:endParaRPr sz="1200" b="0" i="0" u="none" strike="noStrike" cap="none">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405" name="Google Shape;40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29</a:t>
            </a:fld>
            <a:endParaRPr sz="1200" b="0" i="0" u="none" strike="noStrike" cap="none">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143" name="Google Shape;1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3</a:t>
            </a:fld>
            <a:endParaRPr sz="1200" b="0" i="0" u="none" strike="noStrike" cap="none">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414" name="Google Shape;41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30</a:t>
            </a:fld>
            <a:endParaRPr sz="1200" b="0" i="0" u="none" strike="noStrike" cap="none">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423" name="Google Shape;42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31</a:t>
            </a:fld>
            <a:endParaRPr sz="1200" b="0" i="0" u="none" strike="noStrike" cap="none">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432" name="Google Shape;43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32</a:t>
            </a:fld>
            <a:endParaRPr sz="1200" b="0" i="0" u="none" strike="noStrike" cap="none">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33</a:t>
            </a:fld>
            <a:endParaRPr sz="1200" b="0" i="0" u="none" strike="noStrike" cap="none">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164" name="Google Shape;1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4</a:t>
            </a:fld>
            <a:endParaRPr sz="1200" b="0" i="0" u="none" strike="noStrike" cap="none">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185" name="Google Shape;18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5</a:t>
            </a:fld>
            <a:endParaRPr sz="1200" b="0" i="0" u="none" strike="noStrike" cap="none">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194" name="Google Shape;1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6</a:t>
            </a:fld>
            <a:endParaRPr sz="1200" b="0" i="0" u="none" strike="noStrike" cap="none">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a:t>
            </a:r>
            <a:endParaRPr/>
          </a:p>
        </p:txBody>
      </p:sp>
      <p:sp>
        <p:nvSpPr>
          <p:cNvPr id="203" name="Google Shape;20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7</a:t>
            </a:fld>
            <a:endParaRPr sz="1200" b="0" i="0" u="none" strike="noStrike" cap="none">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Erin – The focal areas were the </a:t>
            </a:r>
            <a:r>
              <a:rPr lang="en-US" sz="1800">
                <a:latin typeface="Quattrocento Sans"/>
                <a:ea typeface="Quattrocento Sans"/>
                <a:cs typeface="Quattrocento Sans"/>
                <a:sym typeface="Quattrocento Sans"/>
              </a:rPr>
              <a:t>lenses through which the work was focused and were kept these areas front and center as the CSTP were being refreshed. </a:t>
            </a:r>
            <a:endParaRPr sz="1800">
              <a:latin typeface="Arial"/>
              <a:ea typeface="Arial"/>
              <a:cs typeface="Arial"/>
              <a:sym typeface="Arial"/>
            </a:endParaRPr>
          </a:p>
          <a:p>
            <a:pPr marL="0" lvl="0" indent="0" algn="l" rtl="0">
              <a:spcBef>
                <a:spcPts val="0"/>
              </a:spcBef>
              <a:spcAft>
                <a:spcPts val="0"/>
              </a:spcAft>
              <a:buNone/>
            </a:pPr>
            <a:endParaRPr/>
          </a:p>
        </p:txBody>
      </p:sp>
      <p:sp>
        <p:nvSpPr>
          <p:cNvPr id="212" name="Google Shape;21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8</a:t>
            </a:fld>
            <a:endParaRPr sz="1200" b="0" i="0" u="none" strike="noStrike" cap="none">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Erin – Continuum of Teaching Practice, aka </a:t>
            </a:r>
            <a:r>
              <a:rPr lang="en-US" sz="1800">
                <a:latin typeface="Quattrocento Sans"/>
                <a:ea typeface="Quattrocento Sans"/>
                <a:cs typeface="Quattrocento Sans"/>
                <a:sym typeface="Quattrocento Sans"/>
              </a:rPr>
              <a:t>Descriptions of Practice, also being updated. A draft is under review at the Commission. (Posting is TBD, if asked.)</a:t>
            </a:r>
            <a:endParaRPr/>
          </a:p>
        </p:txBody>
      </p:sp>
      <p:sp>
        <p:nvSpPr>
          <p:cNvPr id="222" name="Google Shape;22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rPr>
              <a:t>9</a:t>
            </a:fld>
            <a:endParaRPr sz="1200" b="0" i="0" u="none" strike="noStrike" cap="none">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15"/>
        <p:cNvGrpSpPr/>
        <p:nvPr/>
      </p:nvGrpSpPr>
      <p:grpSpPr>
        <a:xfrm>
          <a:off x="0" y="0"/>
          <a:ext cx="0" cy="0"/>
          <a:chOff x="0" y="0"/>
          <a:chExt cx="0" cy="0"/>
        </a:xfrm>
      </p:grpSpPr>
      <p:sp>
        <p:nvSpPr>
          <p:cNvPr id="16" name="Google Shape;16;p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ctrTitle"/>
          </p:nvPr>
        </p:nvSpPr>
        <p:spPr>
          <a:xfrm>
            <a:off x="1097280" y="758952"/>
            <a:ext cx="10058400" cy="356616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SzPts val="1400"/>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100051" y="4455620"/>
            <a:ext cx="10058400" cy="1143000"/>
          </a:xfrm>
          <a:prstGeom prst="rect">
            <a:avLst/>
          </a:prstGeom>
          <a:noFill/>
          <a:ln>
            <a:noFill/>
          </a:ln>
        </p:spPr>
        <p:txBody>
          <a:bodyPr spcFirstLastPara="1" wrap="square" lIns="91425" tIns="0" rIns="91425" bIns="0" anchor="t" anchorCtr="0">
            <a:normAutofit/>
          </a:bodyPr>
          <a:lstStyle>
            <a:lvl1pPr lvl="0" algn="l">
              <a:spcBef>
                <a:spcPts val="0"/>
              </a:spcBef>
              <a:spcAft>
                <a:spcPts val="0"/>
              </a:spcAft>
              <a:buClr>
                <a:schemeClr val="dk2"/>
              </a:buClr>
              <a:buSzPts val="2400"/>
              <a:buFont typeface="Calibri"/>
              <a:buNone/>
              <a:defRPr sz="2400" cap="none">
                <a:solidFill>
                  <a:schemeClr val="dk2"/>
                </a:solidFill>
                <a:latin typeface="Calibri"/>
                <a:ea typeface="Calibri"/>
                <a:cs typeface="Calibri"/>
                <a:sym typeface="Calibri"/>
              </a:defRPr>
            </a:lvl1pPr>
            <a:lvl2pPr lvl="1" algn="ctr">
              <a:spcBef>
                <a:spcPts val="0"/>
              </a:spcBef>
              <a:spcAft>
                <a:spcPts val="0"/>
              </a:spcAft>
              <a:buSzPts val="2400"/>
              <a:buFont typeface="Calibri"/>
              <a:buNone/>
              <a:defRPr sz="2400"/>
            </a:lvl2pPr>
            <a:lvl3pPr lvl="2" algn="ctr">
              <a:spcBef>
                <a:spcPts val="0"/>
              </a:spcBef>
              <a:spcAft>
                <a:spcPts val="0"/>
              </a:spcAft>
              <a:buSzPts val="2400"/>
              <a:buFont typeface="Calibri"/>
              <a:buNone/>
              <a:defRPr sz="2400"/>
            </a:lvl3pPr>
            <a:lvl4pPr lvl="3" algn="ctr">
              <a:spcBef>
                <a:spcPts val="0"/>
              </a:spcBef>
              <a:spcAft>
                <a:spcPts val="0"/>
              </a:spcAft>
              <a:buSzPts val="2000"/>
              <a:buFont typeface="Calibri"/>
              <a:buNone/>
              <a:defRPr sz="2000"/>
            </a:lvl4pPr>
            <a:lvl5pPr lvl="4" algn="ctr">
              <a:spcBef>
                <a:spcPts val="0"/>
              </a:spcBef>
              <a:spcAft>
                <a:spcPts val="0"/>
              </a:spcAft>
              <a:buSzPts val="2000"/>
              <a:buFont typeface="Calibri"/>
              <a:buNone/>
              <a:defRPr sz="2000"/>
            </a:lvl5pPr>
            <a:lvl6pPr lvl="5" algn="ctr">
              <a:spcBef>
                <a:spcPts val="0"/>
              </a:spcBef>
              <a:spcAft>
                <a:spcPts val="0"/>
              </a:spcAft>
              <a:buSzPts val="2000"/>
              <a:buFont typeface="Calibri"/>
              <a:buNone/>
              <a:defRPr sz="2000"/>
            </a:lvl6pPr>
            <a:lvl7pPr lvl="6" algn="ctr">
              <a:spcBef>
                <a:spcPts val="0"/>
              </a:spcBef>
              <a:spcAft>
                <a:spcPts val="0"/>
              </a:spcAft>
              <a:buSzPts val="2000"/>
              <a:buFont typeface="Calibri"/>
              <a:buNone/>
              <a:defRPr sz="2000"/>
            </a:lvl7pPr>
            <a:lvl8pPr lvl="7" algn="ctr">
              <a:spcBef>
                <a:spcPts val="0"/>
              </a:spcBef>
              <a:spcAft>
                <a:spcPts val="0"/>
              </a:spcAft>
              <a:buSzPts val="2000"/>
              <a:buFont typeface="Calibri"/>
              <a:buNone/>
              <a:defRPr sz="2000"/>
            </a:lvl8pPr>
            <a:lvl9pPr lvl="8" algn="ctr">
              <a:spcBef>
                <a:spcPts val="0"/>
              </a:spcBef>
              <a:spcAft>
                <a:spcPts val="0"/>
              </a:spcAft>
              <a:buSzPts val="2000"/>
              <a:buFont typeface="Calibri"/>
              <a:buNone/>
              <a:defRPr sz="2000"/>
            </a:lvl9pPr>
          </a:lstStyle>
          <a:p>
            <a:endParaRPr/>
          </a:p>
        </p:txBody>
      </p:sp>
      <p:sp>
        <p:nvSpPr>
          <p:cNvPr id="20" name="Google Shape;20;p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3" name="Google Shape;23;p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 H2">
  <p:cSld name="Title and Content - H2">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1097280" y="199505"/>
            <a:ext cx="10058400" cy="1429786"/>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3366"/>
              </a:buClr>
              <a:buSzPts val="4800"/>
              <a:buFont typeface="Calibri"/>
              <a:buNone/>
              <a:defRPr>
                <a:solidFill>
                  <a:srgbClr val="003366"/>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10698474"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400">
                <a:solidFill>
                  <a:schemeClr val="lt1"/>
                </a:solidFill>
                <a:latin typeface="Calibri"/>
                <a:ea typeface="Calibri"/>
                <a:cs typeface="Calibri"/>
                <a:sym typeface="Calibri"/>
              </a:defRPr>
            </a:lvl1pPr>
            <a:lvl2pPr marL="0" lvl="1" indent="0" algn="r">
              <a:spcBef>
                <a:spcPts val="0"/>
              </a:spcBef>
              <a:buNone/>
              <a:defRPr sz="2400">
                <a:solidFill>
                  <a:schemeClr val="lt1"/>
                </a:solidFill>
                <a:latin typeface="Calibri"/>
                <a:ea typeface="Calibri"/>
                <a:cs typeface="Calibri"/>
                <a:sym typeface="Calibri"/>
              </a:defRPr>
            </a:lvl2pPr>
            <a:lvl3pPr marL="0" lvl="2" indent="0" algn="r">
              <a:spcBef>
                <a:spcPts val="0"/>
              </a:spcBef>
              <a:buNone/>
              <a:defRPr sz="2400">
                <a:solidFill>
                  <a:schemeClr val="lt1"/>
                </a:solidFill>
                <a:latin typeface="Calibri"/>
                <a:ea typeface="Calibri"/>
                <a:cs typeface="Calibri"/>
                <a:sym typeface="Calibri"/>
              </a:defRPr>
            </a:lvl3pPr>
            <a:lvl4pPr marL="0" lvl="3" indent="0" algn="r">
              <a:spcBef>
                <a:spcPts val="0"/>
              </a:spcBef>
              <a:buNone/>
              <a:defRPr sz="2400">
                <a:solidFill>
                  <a:schemeClr val="lt1"/>
                </a:solidFill>
                <a:latin typeface="Calibri"/>
                <a:ea typeface="Calibri"/>
                <a:cs typeface="Calibri"/>
                <a:sym typeface="Calibri"/>
              </a:defRPr>
            </a:lvl4pPr>
            <a:lvl5pPr marL="0" lvl="4" indent="0" algn="r">
              <a:spcBef>
                <a:spcPts val="0"/>
              </a:spcBef>
              <a:buNone/>
              <a:defRPr sz="2400">
                <a:solidFill>
                  <a:schemeClr val="lt1"/>
                </a:solidFill>
                <a:latin typeface="Calibri"/>
                <a:ea typeface="Calibri"/>
                <a:cs typeface="Calibri"/>
                <a:sym typeface="Calibri"/>
              </a:defRPr>
            </a:lvl5pPr>
            <a:lvl6pPr marL="0" lvl="5" indent="0" algn="r">
              <a:spcBef>
                <a:spcPts val="0"/>
              </a:spcBef>
              <a:buNone/>
              <a:defRPr sz="2400">
                <a:solidFill>
                  <a:schemeClr val="lt1"/>
                </a:solidFill>
                <a:latin typeface="Calibri"/>
                <a:ea typeface="Calibri"/>
                <a:cs typeface="Calibri"/>
                <a:sym typeface="Calibri"/>
              </a:defRPr>
            </a:lvl6pPr>
            <a:lvl7pPr marL="0" lvl="6" indent="0" algn="r">
              <a:spcBef>
                <a:spcPts val="0"/>
              </a:spcBef>
              <a:buNone/>
              <a:defRPr sz="2400">
                <a:solidFill>
                  <a:schemeClr val="lt1"/>
                </a:solidFill>
                <a:latin typeface="Calibri"/>
                <a:ea typeface="Calibri"/>
                <a:cs typeface="Calibri"/>
                <a:sym typeface="Calibri"/>
              </a:defRPr>
            </a:lvl7pPr>
            <a:lvl8pPr marL="0" lvl="7" indent="0" algn="r">
              <a:spcBef>
                <a:spcPts val="0"/>
              </a:spcBef>
              <a:buNone/>
              <a:defRPr sz="2400">
                <a:solidFill>
                  <a:schemeClr val="lt1"/>
                </a:solidFill>
                <a:latin typeface="Calibri"/>
                <a:ea typeface="Calibri"/>
                <a:cs typeface="Calibri"/>
                <a:sym typeface="Calibri"/>
              </a:defRPr>
            </a:lvl8pPr>
            <a:lvl9pPr marL="0" lvl="8" indent="0" algn="r">
              <a:spcBef>
                <a:spcPts val="0"/>
              </a:spcBef>
              <a:buNone/>
              <a:defRPr sz="24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2"/>
          <p:cNvSpPr txBox="1">
            <a:spLocks noGrp="1"/>
          </p:cNvSpPr>
          <p:nvPr>
            <p:ph type="body" idx="1"/>
          </p:nvPr>
        </p:nvSpPr>
        <p:spPr>
          <a:xfrm>
            <a:off x="1097278" y="1845734"/>
            <a:ext cx="10058400" cy="4023360"/>
          </a:xfrm>
          <a:prstGeom prst="rect">
            <a:avLst/>
          </a:prstGeom>
          <a:noFill/>
          <a:ln>
            <a:noFill/>
          </a:ln>
        </p:spPr>
        <p:txBody>
          <a:bodyPr spcFirstLastPara="1" wrap="square" lIns="0" tIns="45700" rIns="0" bIns="45700" anchor="t" anchorCtr="0">
            <a:normAutofit/>
          </a:bodyPr>
          <a:lstStyle>
            <a:lvl1pPr marL="457200" lvl="0" indent="-381000" algn="l">
              <a:lnSpc>
                <a:spcPct val="100000"/>
              </a:lnSpc>
              <a:spcBef>
                <a:spcPts val="1200"/>
              </a:spcBef>
              <a:spcAft>
                <a:spcPts val="0"/>
              </a:spcAft>
              <a:buClr>
                <a:schemeClr val="dk1"/>
              </a:buClr>
              <a:buSzPts val="2400"/>
              <a:buFont typeface="Arial"/>
              <a:buChar char="•"/>
              <a:defRPr sz="2400"/>
            </a:lvl1pPr>
            <a:lvl2pPr marL="914400" lvl="1" indent="-355600" algn="l">
              <a:lnSpc>
                <a:spcPct val="100000"/>
              </a:lnSpc>
              <a:spcBef>
                <a:spcPts val="200"/>
              </a:spcBef>
              <a:spcAft>
                <a:spcPts val="0"/>
              </a:spcAft>
              <a:buClr>
                <a:schemeClr val="dk1"/>
              </a:buClr>
              <a:buSzPts val="2000"/>
              <a:buFont typeface="Arial"/>
              <a:buChar char="•"/>
              <a:defRPr sz="2000"/>
            </a:lvl2pPr>
            <a:lvl3pPr marL="1371600" lvl="2" indent="-342900" algn="l">
              <a:lnSpc>
                <a:spcPct val="100000"/>
              </a:lnSpc>
              <a:spcBef>
                <a:spcPts val="400"/>
              </a:spcBef>
              <a:spcAft>
                <a:spcPts val="0"/>
              </a:spcAft>
              <a:buClr>
                <a:schemeClr val="dk1"/>
              </a:buClr>
              <a:buSzPts val="1800"/>
              <a:buFont typeface="Arial"/>
              <a:buChar char="•"/>
              <a:defRPr sz="1800"/>
            </a:lvl3pPr>
            <a:lvl4pPr marL="1828800" lvl="3" indent="-330200" algn="l">
              <a:lnSpc>
                <a:spcPct val="100000"/>
              </a:lnSpc>
              <a:spcBef>
                <a:spcPts val="400"/>
              </a:spcBef>
              <a:spcAft>
                <a:spcPts val="0"/>
              </a:spcAft>
              <a:buClr>
                <a:schemeClr val="dk1"/>
              </a:buClr>
              <a:buSzPts val="1600"/>
              <a:buFont typeface="Arial"/>
              <a:buChar char="•"/>
              <a:defRPr sz="1600"/>
            </a:lvl4pPr>
            <a:lvl5pPr marL="2286000" lvl="4" indent="-317500" algn="l">
              <a:lnSpc>
                <a:spcPct val="100000"/>
              </a:lnSpc>
              <a:spcBef>
                <a:spcPts val="400"/>
              </a:spcBef>
              <a:spcAft>
                <a:spcPts val="0"/>
              </a:spcAft>
              <a:buClr>
                <a:schemeClr val="dk1"/>
              </a:buClr>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New Section Header - H2">
  <p:cSld name="New Section Header - H2">
    <p:bg>
      <p:bgPr>
        <a:solidFill>
          <a:schemeClr val="lt1"/>
        </a:solidFill>
        <a:effectLst/>
      </p:bgPr>
    </p:bg>
    <p:spTree>
      <p:nvGrpSpPr>
        <p:cNvPr id="1" name="Shape 89"/>
        <p:cNvGrpSpPr/>
        <p:nvPr/>
      </p:nvGrpSpPr>
      <p:grpSpPr>
        <a:xfrm>
          <a:off x="0" y="0"/>
          <a:ext cx="0" cy="0"/>
          <a:chOff x="0" y="0"/>
          <a:chExt cx="0" cy="0"/>
        </a:xfrm>
      </p:grpSpPr>
      <p:pic>
        <p:nvPicPr>
          <p:cNvPr id="90" name="Google Shape;90;p13" descr="California Commission on Teacher Credentialing seal"/>
          <p:cNvPicPr preferRelativeResize="0"/>
          <p:nvPr/>
        </p:nvPicPr>
        <p:blipFill rotWithShape="1">
          <a:blip r:embed="rId2">
            <a:alphaModFix amt="84000"/>
          </a:blip>
          <a:srcRect/>
          <a:stretch/>
        </p:blipFill>
        <p:spPr>
          <a:xfrm>
            <a:off x="98540" y="5281466"/>
            <a:ext cx="950976" cy="950976"/>
          </a:xfrm>
          <a:prstGeom prst="rect">
            <a:avLst/>
          </a:prstGeom>
          <a:noFill/>
          <a:ln>
            <a:noFill/>
          </a:ln>
        </p:spPr>
      </p:pic>
      <p:sp>
        <p:nvSpPr>
          <p:cNvPr id="91" name="Google Shape;91;p13"/>
          <p:cNvSpPr/>
          <p:nvPr/>
        </p:nvSpPr>
        <p:spPr>
          <a:xfrm>
            <a:off x="3175" y="6400800"/>
            <a:ext cx="12188825" cy="457200"/>
          </a:xfrm>
          <a:prstGeom prst="rect">
            <a:avLst/>
          </a:prstGeom>
          <a:solidFill>
            <a:srgbClr val="1A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15" y="6334316"/>
            <a:ext cx="12188825" cy="64008"/>
          </a:xfrm>
          <a:prstGeom prst="rect">
            <a:avLst/>
          </a:prstGeom>
          <a:solidFill>
            <a:srgbClr val="FAA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txBox="1">
            <a:spLocks noGrp="1"/>
          </p:cNvSpPr>
          <p:nvPr>
            <p:ph type="title"/>
          </p:nvPr>
        </p:nvSpPr>
        <p:spPr>
          <a:xfrm>
            <a:off x="1097280" y="207820"/>
            <a:ext cx="10058400" cy="1429784"/>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1A3763"/>
              </a:buClr>
              <a:buSzPts val="4800"/>
              <a:buFont typeface="Calibri"/>
              <a:buNone/>
              <a:defRPr sz="4800" b="0">
                <a:solidFill>
                  <a:srgbClr val="1A3763"/>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3"/>
          <p:cNvSpPr txBox="1">
            <a:spLocks noGrp="1"/>
          </p:cNvSpPr>
          <p:nvPr>
            <p:ph type="sldNum" idx="12"/>
          </p:nvPr>
        </p:nvSpPr>
        <p:spPr>
          <a:xfrm>
            <a:off x="10698480"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400">
                <a:solidFill>
                  <a:schemeClr val="lt1"/>
                </a:solidFill>
                <a:latin typeface="Calibri"/>
                <a:ea typeface="Calibri"/>
                <a:cs typeface="Calibri"/>
                <a:sym typeface="Calibri"/>
              </a:defRPr>
            </a:lvl1pPr>
            <a:lvl2pPr marL="0" lvl="1" indent="0" algn="r">
              <a:spcBef>
                <a:spcPts val="0"/>
              </a:spcBef>
              <a:buNone/>
              <a:defRPr sz="2400">
                <a:solidFill>
                  <a:schemeClr val="lt1"/>
                </a:solidFill>
                <a:latin typeface="Calibri"/>
                <a:ea typeface="Calibri"/>
                <a:cs typeface="Calibri"/>
                <a:sym typeface="Calibri"/>
              </a:defRPr>
            </a:lvl2pPr>
            <a:lvl3pPr marL="0" lvl="2" indent="0" algn="r">
              <a:spcBef>
                <a:spcPts val="0"/>
              </a:spcBef>
              <a:buNone/>
              <a:defRPr sz="2400">
                <a:solidFill>
                  <a:schemeClr val="lt1"/>
                </a:solidFill>
                <a:latin typeface="Calibri"/>
                <a:ea typeface="Calibri"/>
                <a:cs typeface="Calibri"/>
                <a:sym typeface="Calibri"/>
              </a:defRPr>
            </a:lvl3pPr>
            <a:lvl4pPr marL="0" lvl="3" indent="0" algn="r">
              <a:spcBef>
                <a:spcPts val="0"/>
              </a:spcBef>
              <a:buNone/>
              <a:defRPr sz="2400">
                <a:solidFill>
                  <a:schemeClr val="lt1"/>
                </a:solidFill>
                <a:latin typeface="Calibri"/>
                <a:ea typeface="Calibri"/>
                <a:cs typeface="Calibri"/>
                <a:sym typeface="Calibri"/>
              </a:defRPr>
            </a:lvl4pPr>
            <a:lvl5pPr marL="0" lvl="4" indent="0" algn="r">
              <a:spcBef>
                <a:spcPts val="0"/>
              </a:spcBef>
              <a:buNone/>
              <a:defRPr sz="2400">
                <a:solidFill>
                  <a:schemeClr val="lt1"/>
                </a:solidFill>
                <a:latin typeface="Calibri"/>
                <a:ea typeface="Calibri"/>
                <a:cs typeface="Calibri"/>
                <a:sym typeface="Calibri"/>
              </a:defRPr>
            </a:lvl5pPr>
            <a:lvl6pPr marL="0" lvl="5" indent="0" algn="r">
              <a:spcBef>
                <a:spcPts val="0"/>
              </a:spcBef>
              <a:buNone/>
              <a:defRPr sz="2400">
                <a:solidFill>
                  <a:schemeClr val="lt1"/>
                </a:solidFill>
                <a:latin typeface="Calibri"/>
                <a:ea typeface="Calibri"/>
                <a:cs typeface="Calibri"/>
                <a:sym typeface="Calibri"/>
              </a:defRPr>
            </a:lvl6pPr>
            <a:lvl7pPr marL="0" lvl="6" indent="0" algn="r">
              <a:spcBef>
                <a:spcPts val="0"/>
              </a:spcBef>
              <a:buNone/>
              <a:defRPr sz="2400">
                <a:solidFill>
                  <a:schemeClr val="lt1"/>
                </a:solidFill>
                <a:latin typeface="Calibri"/>
                <a:ea typeface="Calibri"/>
                <a:cs typeface="Calibri"/>
                <a:sym typeface="Calibri"/>
              </a:defRPr>
            </a:lvl7pPr>
            <a:lvl8pPr marL="0" lvl="7" indent="0" algn="r">
              <a:spcBef>
                <a:spcPts val="0"/>
              </a:spcBef>
              <a:buNone/>
              <a:defRPr sz="2400">
                <a:solidFill>
                  <a:schemeClr val="lt1"/>
                </a:solidFill>
                <a:latin typeface="Calibri"/>
                <a:ea typeface="Calibri"/>
                <a:cs typeface="Calibri"/>
                <a:sym typeface="Calibri"/>
              </a:defRPr>
            </a:lvl8pPr>
            <a:lvl9pPr marL="0" lvl="8" indent="0" algn="r">
              <a:spcBef>
                <a:spcPts val="0"/>
              </a:spcBef>
              <a:buNone/>
              <a:defRPr sz="24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5" name="Google Shape;95;p13"/>
          <p:cNvCxnSpPr/>
          <p:nvPr/>
        </p:nvCxnSpPr>
        <p:spPr>
          <a:xfrm>
            <a:off x="1199345" y="1733226"/>
            <a:ext cx="9875520" cy="0"/>
          </a:xfrm>
          <a:prstGeom prst="straightConnector1">
            <a:avLst/>
          </a:prstGeom>
          <a:noFill/>
          <a:ln w="9525" cap="flat" cmpd="sng">
            <a:solidFill>
              <a:srgbClr val="7F7F7F"/>
            </a:solidFill>
            <a:prstDash val="solid"/>
            <a:round/>
            <a:headEnd type="none" w="sm" len="sm"/>
            <a:tailEnd type="none" w="sm" len="sm"/>
          </a:ln>
        </p:spPr>
      </p:cxnSp>
      <p:sp>
        <p:nvSpPr>
          <p:cNvPr id="96" name="Google Shape;96;p13"/>
          <p:cNvSpPr txBox="1">
            <a:spLocks noGrp="1"/>
          </p:cNvSpPr>
          <p:nvPr>
            <p:ph type="body" idx="1"/>
          </p:nvPr>
        </p:nvSpPr>
        <p:spPr>
          <a:xfrm>
            <a:off x="1097278" y="1845734"/>
            <a:ext cx="10058400" cy="4023360"/>
          </a:xfrm>
          <a:prstGeom prst="rect">
            <a:avLst/>
          </a:prstGeom>
          <a:noFill/>
          <a:ln>
            <a:noFill/>
          </a:ln>
        </p:spPr>
        <p:txBody>
          <a:bodyPr spcFirstLastPara="1" wrap="square" lIns="0" tIns="45700" rIns="0" bIns="45700" anchor="t" anchorCtr="0">
            <a:normAutofit/>
          </a:bodyPr>
          <a:lstStyle>
            <a:lvl1pPr marL="457200" lvl="0" indent="-381000" algn="l">
              <a:lnSpc>
                <a:spcPct val="100000"/>
              </a:lnSpc>
              <a:spcBef>
                <a:spcPts val="1200"/>
              </a:spcBef>
              <a:spcAft>
                <a:spcPts val="0"/>
              </a:spcAft>
              <a:buClr>
                <a:schemeClr val="dk1"/>
              </a:buClr>
              <a:buSzPts val="2400"/>
              <a:buFont typeface="Arial"/>
              <a:buChar char="•"/>
              <a:defRPr sz="2400"/>
            </a:lvl1pPr>
            <a:lvl2pPr marL="914400" lvl="1" indent="-355600" algn="l">
              <a:lnSpc>
                <a:spcPct val="100000"/>
              </a:lnSpc>
              <a:spcBef>
                <a:spcPts val="200"/>
              </a:spcBef>
              <a:spcAft>
                <a:spcPts val="0"/>
              </a:spcAft>
              <a:buClr>
                <a:schemeClr val="dk1"/>
              </a:buClr>
              <a:buSzPts val="2000"/>
              <a:buFont typeface="Arial"/>
              <a:buChar char="•"/>
              <a:defRPr sz="2000"/>
            </a:lvl2pPr>
            <a:lvl3pPr marL="1371600" lvl="2" indent="-342900" algn="l">
              <a:lnSpc>
                <a:spcPct val="100000"/>
              </a:lnSpc>
              <a:spcBef>
                <a:spcPts val="400"/>
              </a:spcBef>
              <a:spcAft>
                <a:spcPts val="0"/>
              </a:spcAft>
              <a:buClr>
                <a:schemeClr val="dk1"/>
              </a:buClr>
              <a:buSzPts val="1800"/>
              <a:buFont typeface="Arial"/>
              <a:buChar char="•"/>
              <a:defRPr sz="1800"/>
            </a:lvl3pPr>
            <a:lvl4pPr marL="1828800" lvl="3" indent="-330200" algn="l">
              <a:lnSpc>
                <a:spcPct val="100000"/>
              </a:lnSpc>
              <a:spcBef>
                <a:spcPts val="400"/>
              </a:spcBef>
              <a:spcAft>
                <a:spcPts val="0"/>
              </a:spcAft>
              <a:buClr>
                <a:schemeClr val="dk1"/>
              </a:buClr>
              <a:buSzPts val="1600"/>
              <a:buFont typeface="Arial"/>
              <a:buChar char="•"/>
              <a:defRPr sz="1600"/>
            </a:lvl4pPr>
            <a:lvl5pPr marL="2286000" lvl="4" indent="-317500" algn="l">
              <a:lnSpc>
                <a:spcPct val="100000"/>
              </a:lnSpc>
              <a:spcBef>
                <a:spcPts val="400"/>
              </a:spcBef>
              <a:spcAft>
                <a:spcPts val="0"/>
              </a:spcAft>
              <a:buClr>
                <a:schemeClr val="dk1"/>
              </a:buClr>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 H2" type="twoObj">
  <p:cSld name="TWO_OBJECTS">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1A3763"/>
              </a:buClr>
              <a:buSzPts val="4800"/>
              <a:buFont typeface="Calibri"/>
              <a:buNone/>
              <a:defRPr>
                <a:solidFill>
                  <a:srgbClr val="1A37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4"/>
          <p:cNvSpPr txBox="1">
            <a:spLocks noGrp="1"/>
          </p:cNvSpPr>
          <p:nvPr>
            <p:ph type="body" idx="1"/>
          </p:nvPr>
        </p:nvSpPr>
        <p:spPr>
          <a:xfrm>
            <a:off x="1097278" y="1845734"/>
            <a:ext cx="4937760" cy="4023360"/>
          </a:xfrm>
          <a:prstGeom prst="rect">
            <a:avLst/>
          </a:prstGeom>
          <a:noFill/>
          <a:ln>
            <a:noFill/>
          </a:ln>
        </p:spPr>
        <p:txBody>
          <a:bodyPr spcFirstLastPara="1" wrap="square" lIns="0" tIns="45700" rIns="0" bIns="45700" anchor="t" anchorCtr="0">
            <a:normAutofit/>
          </a:bodyPr>
          <a:lstStyle>
            <a:lvl1pPr marL="457200" lvl="0" indent="-381000" algn="l">
              <a:lnSpc>
                <a:spcPct val="100000"/>
              </a:lnSpc>
              <a:spcBef>
                <a:spcPts val="1200"/>
              </a:spcBef>
              <a:spcAft>
                <a:spcPts val="0"/>
              </a:spcAft>
              <a:buSzPts val="2400"/>
              <a:buChar char=" "/>
              <a:defRPr sz="2400"/>
            </a:lvl1pPr>
            <a:lvl2pPr marL="914400" lvl="1" indent="-355600" algn="l">
              <a:lnSpc>
                <a:spcPct val="100000"/>
              </a:lnSpc>
              <a:spcBef>
                <a:spcPts val="200"/>
              </a:spcBef>
              <a:spcAft>
                <a:spcPts val="0"/>
              </a:spcAft>
              <a:buClr>
                <a:schemeClr val="dk1"/>
              </a:buClr>
              <a:buSzPts val="2000"/>
              <a:buChar char="◦"/>
              <a:defRPr sz="2000"/>
            </a:lvl2pPr>
            <a:lvl3pPr marL="1371600" lvl="2" indent="-342900" algn="l">
              <a:lnSpc>
                <a:spcPct val="100000"/>
              </a:lnSpc>
              <a:spcBef>
                <a:spcPts val="400"/>
              </a:spcBef>
              <a:spcAft>
                <a:spcPts val="0"/>
              </a:spcAft>
              <a:buClr>
                <a:schemeClr val="dk1"/>
              </a:buClr>
              <a:buSzPts val="1800"/>
              <a:buChar char="◦"/>
              <a:defRPr sz="1800"/>
            </a:lvl3pPr>
            <a:lvl4pPr marL="1828800" lvl="3" indent="-330200" algn="l">
              <a:lnSpc>
                <a:spcPct val="100000"/>
              </a:lnSpc>
              <a:spcBef>
                <a:spcPts val="400"/>
              </a:spcBef>
              <a:spcAft>
                <a:spcPts val="0"/>
              </a:spcAft>
              <a:buClr>
                <a:schemeClr val="dk1"/>
              </a:buClr>
              <a:buSzPts val="1600"/>
              <a:buChar char="◦"/>
              <a:defRPr sz="1600"/>
            </a:lvl4pPr>
            <a:lvl5pPr marL="2286000" lvl="4" indent="-317500" algn="l">
              <a:lnSpc>
                <a:spcPct val="100000"/>
              </a:lnSpc>
              <a:spcBef>
                <a:spcPts val="400"/>
              </a:spcBef>
              <a:spcAft>
                <a:spcPts val="0"/>
              </a:spcAft>
              <a:buClr>
                <a:schemeClr val="dk1"/>
              </a:buClr>
              <a:buSzPts val="1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0" name="Google Shape;100;p14"/>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81000" algn="l">
              <a:lnSpc>
                <a:spcPct val="100000"/>
              </a:lnSpc>
              <a:spcBef>
                <a:spcPts val="1200"/>
              </a:spcBef>
              <a:spcAft>
                <a:spcPts val="0"/>
              </a:spcAft>
              <a:buSzPts val="2400"/>
              <a:buChar char=" "/>
              <a:defRPr sz="2400"/>
            </a:lvl1pPr>
            <a:lvl2pPr marL="914400" lvl="1" indent="-355600" algn="l">
              <a:lnSpc>
                <a:spcPct val="100000"/>
              </a:lnSpc>
              <a:spcBef>
                <a:spcPts val="200"/>
              </a:spcBef>
              <a:spcAft>
                <a:spcPts val="0"/>
              </a:spcAft>
              <a:buClr>
                <a:schemeClr val="dk1"/>
              </a:buClr>
              <a:buSzPts val="2000"/>
              <a:buChar char="◦"/>
              <a:defRPr sz="2000"/>
            </a:lvl2pPr>
            <a:lvl3pPr marL="1371600" lvl="2" indent="-342900" algn="l">
              <a:lnSpc>
                <a:spcPct val="100000"/>
              </a:lnSpc>
              <a:spcBef>
                <a:spcPts val="400"/>
              </a:spcBef>
              <a:spcAft>
                <a:spcPts val="0"/>
              </a:spcAft>
              <a:buClr>
                <a:schemeClr val="dk1"/>
              </a:buClr>
              <a:buSzPts val="1800"/>
              <a:buChar char="◦"/>
              <a:defRPr sz="1800"/>
            </a:lvl3pPr>
            <a:lvl4pPr marL="1828800" lvl="3" indent="-330200" algn="l">
              <a:lnSpc>
                <a:spcPct val="100000"/>
              </a:lnSpc>
              <a:spcBef>
                <a:spcPts val="400"/>
              </a:spcBef>
              <a:spcAft>
                <a:spcPts val="0"/>
              </a:spcAft>
              <a:buClr>
                <a:schemeClr val="dk1"/>
              </a:buClr>
              <a:buSzPts val="1600"/>
              <a:buChar char="◦"/>
              <a:defRPr sz="1600"/>
            </a:lvl4pPr>
            <a:lvl5pPr marL="2286000" lvl="4" indent="-317500" algn="l">
              <a:lnSpc>
                <a:spcPct val="100000"/>
              </a:lnSpc>
              <a:spcBef>
                <a:spcPts val="400"/>
              </a:spcBef>
              <a:spcAft>
                <a:spcPts val="0"/>
              </a:spcAft>
              <a:buClr>
                <a:schemeClr val="dk1"/>
              </a:buClr>
              <a:buSzPts val="1400"/>
              <a:buChar char="◦"/>
              <a:defRPr/>
            </a:lvl5pPr>
            <a:lvl6pPr marL="2743200" lvl="5" indent="-228600" algn="l">
              <a:lnSpc>
                <a:spcPct val="90000"/>
              </a:lnSpc>
              <a:spcBef>
                <a:spcPts val="400"/>
              </a:spcBef>
              <a:spcAft>
                <a:spcPts val="0"/>
              </a:spcAft>
              <a:buSzPts val="1400"/>
              <a:buNone/>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14"/>
          <p:cNvSpPr txBox="1">
            <a:spLocks noGrp="1"/>
          </p:cNvSpPr>
          <p:nvPr>
            <p:ph type="sldNum" idx="12"/>
          </p:nvPr>
        </p:nvSpPr>
        <p:spPr>
          <a:xfrm>
            <a:off x="10698480"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400">
                <a:solidFill>
                  <a:schemeClr val="lt1"/>
                </a:solidFill>
                <a:latin typeface="Calibri"/>
                <a:ea typeface="Calibri"/>
                <a:cs typeface="Calibri"/>
                <a:sym typeface="Calibri"/>
              </a:defRPr>
            </a:lvl1pPr>
            <a:lvl2pPr marL="0" lvl="1" indent="0" algn="r">
              <a:spcBef>
                <a:spcPts val="0"/>
              </a:spcBef>
              <a:buNone/>
              <a:defRPr sz="2400">
                <a:solidFill>
                  <a:schemeClr val="lt1"/>
                </a:solidFill>
                <a:latin typeface="Calibri"/>
                <a:ea typeface="Calibri"/>
                <a:cs typeface="Calibri"/>
                <a:sym typeface="Calibri"/>
              </a:defRPr>
            </a:lvl2pPr>
            <a:lvl3pPr marL="0" lvl="2" indent="0" algn="r">
              <a:spcBef>
                <a:spcPts val="0"/>
              </a:spcBef>
              <a:buNone/>
              <a:defRPr sz="2400">
                <a:solidFill>
                  <a:schemeClr val="lt1"/>
                </a:solidFill>
                <a:latin typeface="Calibri"/>
                <a:ea typeface="Calibri"/>
                <a:cs typeface="Calibri"/>
                <a:sym typeface="Calibri"/>
              </a:defRPr>
            </a:lvl3pPr>
            <a:lvl4pPr marL="0" lvl="3" indent="0" algn="r">
              <a:spcBef>
                <a:spcPts val="0"/>
              </a:spcBef>
              <a:buNone/>
              <a:defRPr sz="2400">
                <a:solidFill>
                  <a:schemeClr val="lt1"/>
                </a:solidFill>
                <a:latin typeface="Calibri"/>
                <a:ea typeface="Calibri"/>
                <a:cs typeface="Calibri"/>
                <a:sym typeface="Calibri"/>
              </a:defRPr>
            </a:lvl4pPr>
            <a:lvl5pPr marL="0" lvl="4" indent="0" algn="r">
              <a:spcBef>
                <a:spcPts val="0"/>
              </a:spcBef>
              <a:buNone/>
              <a:defRPr sz="2400">
                <a:solidFill>
                  <a:schemeClr val="lt1"/>
                </a:solidFill>
                <a:latin typeface="Calibri"/>
                <a:ea typeface="Calibri"/>
                <a:cs typeface="Calibri"/>
                <a:sym typeface="Calibri"/>
              </a:defRPr>
            </a:lvl5pPr>
            <a:lvl6pPr marL="0" lvl="5" indent="0" algn="r">
              <a:spcBef>
                <a:spcPts val="0"/>
              </a:spcBef>
              <a:buNone/>
              <a:defRPr sz="2400">
                <a:solidFill>
                  <a:schemeClr val="lt1"/>
                </a:solidFill>
                <a:latin typeface="Calibri"/>
                <a:ea typeface="Calibri"/>
                <a:cs typeface="Calibri"/>
                <a:sym typeface="Calibri"/>
              </a:defRPr>
            </a:lvl6pPr>
            <a:lvl7pPr marL="0" lvl="6" indent="0" algn="r">
              <a:spcBef>
                <a:spcPts val="0"/>
              </a:spcBef>
              <a:buNone/>
              <a:defRPr sz="2400">
                <a:solidFill>
                  <a:schemeClr val="lt1"/>
                </a:solidFill>
                <a:latin typeface="Calibri"/>
                <a:ea typeface="Calibri"/>
                <a:cs typeface="Calibri"/>
                <a:sym typeface="Calibri"/>
              </a:defRPr>
            </a:lvl7pPr>
            <a:lvl8pPr marL="0" lvl="7" indent="0" algn="r">
              <a:spcBef>
                <a:spcPts val="0"/>
              </a:spcBef>
              <a:buNone/>
              <a:defRPr sz="2400">
                <a:solidFill>
                  <a:schemeClr val="lt1"/>
                </a:solidFill>
                <a:latin typeface="Calibri"/>
                <a:ea typeface="Calibri"/>
                <a:cs typeface="Calibri"/>
                <a:sym typeface="Calibri"/>
              </a:defRPr>
            </a:lvl8pPr>
            <a:lvl9pPr marL="0" lvl="8" indent="0" algn="r">
              <a:spcBef>
                <a:spcPts val="0"/>
              </a:spcBef>
              <a:buNone/>
              <a:defRPr sz="24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 H2" type="twoTxTwoObj">
  <p:cSld name="TWO_OBJECTS_WITH_TEXT">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1A3763"/>
              </a:buClr>
              <a:buSzPts val="4800"/>
              <a:buFont typeface="Calibri"/>
              <a:buNone/>
              <a:defRPr>
                <a:solidFill>
                  <a:srgbClr val="1A37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5"/>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200"/>
              </a:spcBef>
              <a:spcAft>
                <a:spcPts val="0"/>
              </a:spcAft>
              <a:buSzPts val="2400"/>
              <a:buNone/>
              <a:defRPr sz="2400" b="0" cap="none">
                <a:solidFill>
                  <a:schemeClr val="dk1"/>
                </a:solidFill>
              </a:defRPr>
            </a:lvl1pPr>
            <a:lvl2pPr marL="914400" lvl="1" indent="-228600" algn="l">
              <a:lnSpc>
                <a:spcPct val="100000"/>
              </a:lnSpc>
              <a:spcBef>
                <a:spcPts val="200"/>
              </a:spcBef>
              <a:spcAft>
                <a:spcPts val="0"/>
              </a:spcAft>
              <a:buSzPts val="2000"/>
              <a:buNone/>
              <a:defRPr sz="2000" b="1"/>
            </a:lvl2pPr>
            <a:lvl3pPr marL="1371600" lvl="2" indent="-228600" algn="l">
              <a:lnSpc>
                <a:spcPct val="100000"/>
              </a:lnSpc>
              <a:spcBef>
                <a:spcPts val="40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05" name="Google Shape;105;p15"/>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100000"/>
              </a:lnSpc>
              <a:spcBef>
                <a:spcPts val="1200"/>
              </a:spcBef>
              <a:spcAft>
                <a:spcPts val="0"/>
              </a:spcAft>
              <a:buSzPts val="1800"/>
              <a:buChar char=" "/>
              <a:defRPr/>
            </a:lvl1pPr>
            <a:lvl2pPr marL="914400" lvl="1" indent="-355600" algn="l">
              <a:lnSpc>
                <a:spcPct val="100000"/>
              </a:lnSpc>
              <a:spcBef>
                <a:spcPts val="200"/>
              </a:spcBef>
              <a:spcAft>
                <a:spcPts val="0"/>
              </a:spcAft>
              <a:buClr>
                <a:schemeClr val="dk1"/>
              </a:buClr>
              <a:buSzPts val="2000"/>
              <a:buChar char="◦"/>
              <a:defRPr/>
            </a:lvl2pPr>
            <a:lvl3pPr marL="1371600" lvl="2" indent="-330200" algn="l">
              <a:lnSpc>
                <a:spcPct val="100000"/>
              </a:lnSpc>
              <a:spcBef>
                <a:spcPts val="400"/>
              </a:spcBef>
              <a:spcAft>
                <a:spcPts val="0"/>
              </a:spcAft>
              <a:buClr>
                <a:schemeClr val="dk1"/>
              </a:buClr>
              <a:buSzPts val="1600"/>
              <a:buChar char="◦"/>
              <a:defRPr sz="1600"/>
            </a:lvl3pPr>
            <a:lvl4pPr marL="1828800" lvl="3" indent="-330200" algn="l">
              <a:lnSpc>
                <a:spcPct val="100000"/>
              </a:lnSpc>
              <a:spcBef>
                <a:spcPts val="400"/>
              </a:spcBef>
              <a:spcAft>
                <a:spcPts val="0"/>
              </a:spcAft>
              <a:buClr>
                <a:schemeClr val="dk1"/>
              </a:buClr>
              <a:buSzPts val="16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6" name="Google Shape;106;p15"/>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200"/>
              </a:spcBef>
              <a:spcAft>
                <a:spcPts val="0"/>
              </a:spcAft>
              <a:buSzPts val="2400"/>
              <a:buNone/>
              <a:defRPr sz="2400" b="0" cap="none">
                <a:solidFill>
                  <a:schemeClr val="dk1"/>
                </a:solidFill>
              </a:defRPr>
            </a:lvl1pPr>
            <a:lvl2pPr marL="914400" lvl="1" indent="-228600" algn="l">
              <a:lnSpc>
                <a:spcPct val="100000"/>
              </a:lnSpc>
              <a:spcBef>
                <a:spcPts val="200"/>
              </a:spcBef>
              <a:spcAft>
                <a:spcPts val="0"/>
              </a:spcAft>
              <a:buSzPts val="2000"/>
              <a:buNone/>
              <a:defRPr sz="2000" b="1"/>
            </a:lvl2pPr>
            <a:lvl3pPr marL="1371600" lvl="2" indent="-228600" algn="l">
              <a:lnSpc>
                <a:spcPct val="100000"/>
              </a:lnSpc>
              <a:spcBef>
                <a:spcPts val="40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07" name="Google Shape;107;p15"/>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100000"/>
              </a:lnSpc>
              <a:spcBef>
                <a:spcPts val="1200"/>
              </a:spcBef>
              <a:spcAft>
                <a:spcPts val="0"/>
              </a:spcAft>
              <a:buSzPts val="1800"/>
              <a:buChar char=" "/>
              <a:defRPr/>
            </a:lvl1pPr>
            <a:lvl2pPr marL="914400" lvl="1" indent="-355600" algn="l">
              <a:lnSpc>
                <a:spcPct val="100000"/>
              </a:lnSpc>
              <a:spcBef>
                <a:spcPts val="200"/>
              </a:spcBef>
              <a:spcAft>
                <a:spcPts val="0"/>
              </a:spcAft>
              <a:buClr>
                <a:schemeClr val="dk1"/>
              </a:buClr>
              <a:buSzPts val="2000"/>
              <a:buChar char="◦"/>
              <a:defRPr/>
            </a:lvl2pPr>
            <a:lvl3pPr marL="1371600" lvl="2" indent="-330200" algn="l">
              <a:lnSpc>
                <a:spcPct val="100000"/>
              </a:lnSpc>
              <a:spcBef>
                <a:spcPts val="400"/>
              </a:spcBef>
              <a:spcAft>
                <a:spcPts val="0"/>
              </a:spcAft>
              <a:buClr>
                <a:schemeClr val="dk1"/>
              </a:buClr>
              <a:buSzPts val="1600"/>
              <a:buChar char="◦"/>
              <a:defRPr sz="1600"/>
            </a:lvl3pPr>
            <a:lvl4pPr marL="1828800" lvl="3" indent="-330200" algn="l">
              <a:lnSpc>
                <a:spcPct val="100000"/>
              </a:lnSpc>
              <a:spcBef>
                <a:spcPts val="400"/>
              </a:spcBef>
              <a:spcAft>
                <a:spcPts val="0"/>
              </a:spcAft>
              <a:buClr>
                <a:schemeClr val="dk1"/>
              </a:buClr>
              <a:buSzPts val="1600"/>
              <a:buChar char="◦"/>
              <a:defRPr/>
            </a:lvl4pPr>
            <a:lvl5pPr marL="2286000" lvl="4" indent="-317500" algn="l">
              <a:lnSpc>
                <a:spcPct val="100000"/>
              </a:lnSpc>
              <a:spcBef>
                <a:spcPts val="400"/>
              </a:spcBef>
              <a:spcAft>
                <a:spcPts val="0"/>
              </a:spcAft>
              <a:buClr>
                <a:schemeClr val="dk1"/>
              </a:buClr>
              <a:buSzPts val="1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8" name="Google Shape;108;p15"/>
          <p:cNvSpPr txBox="1">
            <a:spLocks noGrp="1"/>
          </p:cNvSpPr>
          <p:nvPr>
            <p:ph type="sldNum" idx="12"/>
          </p:nvPr>
        </p:nvSpPr>
        <p:spPr>
          <a:xfrm>
            <a:off x="10698480"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400">
                <a:solidFill>
                  <a:schemeClr val="lt1"/>
                </a:solidFill>
                <a:latin typeface="Calibri"/>
                <a:ea typeface="Calibri"/>
                <a:cs typeface="Calibri"/>
                <a:sym typeface="Calibri"/>
              </a:defRPr>
            </a:lvl1pPr>
            <a:lvl2pPr marL="0" lvl="1" indent="0" algn="r">
              <a:spcBef>
                <a:spcPts val="0"/>
              </a:spcBef>
              <a:buNone/>
              <a:defRPr sz="2400">
                <a:solidFill>
                  <a:schemeClr val="lt1"/>
                </a:solidFill>
                <a:latin typeface="Calibri"/>
                <a:ea typeface="Calibri"/>
                <a:cs typeface="Calibri"/>
                <a:sym typeface="Calibri"/>
              </a:defRPr>
            </a:lvl2pPr>
            <a:lvl3pPr marL="0" lvl="2" indent="0" algn="r">
              <a:spcBef>
                <a:spcPts val="0"/>
              </a:spcBef>
              <a:buNone/>
              <a:defRPr sz="2400">
                <a:solidFill>
                  <a:schemeClr val="lt1"/>
                </a:solidFill>
                <a:latin typeface="Calibri"/>
                <a:ea typeface="Calibri"/>
                <a:cs typeface="Calibri"/>
                <a:sym typeface="Calibri"/>
              </a:defRPr>
            </a:lvl3pPr>
            <a:lvl4pPr marL="0" lvl="3" indent="0" algn="r">
              <a:spcBef>
                <a:spcPts val="0"/>
              </a:spcBef>
              <a:buNone/>
              <a:defRPr sz="2400">
                <a:solidFill>
                  <a:schemeClr val="lt1"/>
                </a:solidFill>
                <a:latin typeface="Calibri"/>
                <a:ea typeface="Calibri"/>
                <a:cs typeface="Calibri"/>
                <a:sym typeface="Calibri"/>
              </a:defRPr>
            </a:lvl4pPr>
            <a:lvl5pPr marL="0" lvl="4" indent="0" algn="r">
              <a:spcBef>
                <a:spcPts val="0"/>
              </a:spcBef>
              <a:buNone/>
              <a:defRPr sz="2400">
                <a:solidFill>
                  <a:schemeClr val="lt1"/>
                </a:solidFill>
                <a:latin typeface="Calibri"/>
                <a:ea typeface="Calibri"/>
                <a:cs typeface="Calibri"/>
                <a:sym typeface="Calibri"/>
              </a:defRPr>
            </a:lvl5pPr>
            <a:lvl6pPr marL="0" lvl="5" indent="0" algn="r">
              <a:spcBef>
                <a:spcPts val="0"/>
              </a:spcBef>
              <a:buNone/>
              <a:defRPr sz="2400">
                <a:solidFill>
                  <a:schemeClr val="lt1"/>
                </a:solidFill>
                <a:latin typeface="Calibri"/>
                <a:ea typeface="Calibri"/>
                <a:cs typeface="Calibri"/>
                <a:sym typeface="Calibri"/>
              </a:defRPr>
            </a:lvl6pPr>
            <a:lvl7pPr marL="0" lvl="6" indent="0" algn="r">
              <a:spcBef>
                <a:spcPts val="0"/>
              </a:spcBef>
              <a:buNone/>
              <a:defRPr sz="2400">
                <a:solidFill>
                  <a:schemeClr val="lt1"/>
                </a:solidFill>
                <a:latin typeface="Calibri"/>
                <a:ea typeface="Calibri"/>
                <a:cs typeface="Calibri"/>
                <a:sym typeface="Calibri"/>
              </a:defRPr>
            </a:lvl7pPr>
            <a:lvl8pPr marL="0" lvl="7" indent="0" algn="r">
              <a:spcBef>
                <a:spcPts val="0"/>
              </a:spcBef>
              <a:buNone/>
              <a:defRPr sz="2400">
                <a:solidFill>
                  <a:schemeClr val="lt1"/>
                </a:solidFill>
                <a:latin typeface="Calibri"/>
                <a:ea typeface="Calibri"/>
                <a:cs typeface="Calibri"/>
                <a:sym typeface="Calibri"/>
              </a:defRPr>
            </a:lvl8pPr>
            <a:lvl9pPr marL="0" lvl="8" indent="0" algn="r">
              <a:spcBef>
                <a:spcPts val="0"/>
              </a:spcBef>
              <a:buNone/>
              <a:defRPr sz="24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 H2" type="titleOnly">
  <p:cSld name="TITLE_ONLY">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1A3763"/>
              </a:buClr>
              <a:buSzPts val="4800"/>
              <a:buFont typeface="Calibri"/>
              <a:buNone/>
              <a:defRPr>
                <a:solidFill>
                  <a:srgbClr val="1A37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6"/>
          <p:cNvSpPr txBox="1">
            <a:spLocks noGrp="1"/>
          </p:cNvSpPr>
          <p:nvPr>
            <p:ph type="sldNum" idx="12"/>
          </p:nvPr>
        </p:nvSpPr>
        <p:spPr>
          <a:xfrm>
            <a:off x="10698482"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400">
                <a:solidFill>
                  <a:schemeClr val="lt1"/>
                </a:solidFill>
                <a:latin typeface="Calibri"/>
                <a:ea typeface="Calibri"/>
                <a:cs typeface="Calibri"/>
                <a:sym typeface="Calibri"/>
              </a:defRPr>
            </a:lvl1pPr>
            <a:lvl2pPr marL="0" lvl="1" indent="0" algn="r">
              <a:spcBef>
                <a:spcPts val="0"/>
              </a:spcBef>
              <a:buNone/>
              <a:defRPr sz="2400">
                <a:solidFill>
                  <a:schemeClr val="lt1"/>
                </a:solidFill>
                <a:latin typeface="Calibri"/>
                <a:ea typeface="Calibri"/>
                <a:cs typeface="Calibri"/>
                <a:sym typeface="Calibri"/>
              </a:defRPr>
            </a:lvl2pPr>
            <a:lvl3pPr marL="0" lvl="2" indent="0" algn="r">
              <a:spcBef>
                <a:spcPts val="0"/>
              </a:spcBef>
              <a:buNone/>
              <a:defRPr sz="2400">
                <a:solidFill>
                  <a:schemeClr val="lt1"/>
                </a:solidFill>
                <a:latin typeface="Calibri"/>
                <a:ea typeface="Calibri"/>
                <a:cs typeface="Calibri"/>
                <a:sym typeface="Calibri"/>
              </a:defRPr>
            </a:lvl3pPr>
            <a:lvl4pPr marL="0" lvl="3" indent="0" algn="r">
              <a:spcBef>
                <a:spcPts val="0"/>
              </a:spcBef>
              <a:buNone/>
              <a:defRPr sz="2400">
                <a:solidFill>
                  <a:schemeClr val="lt1"/>
                </a:solidFill>
                <a:latin typeface="Calibri"/>
                <a:ea typeface="Calibri"/>
                <a:cs typeface="Calibri"/>
                <a:sym typeface="Calibri"/>
              </a:defRPr>
            </a:lvl4pPr>
            <a:lvl5pPr marL="0" lvl="4" indent="0" algn="r">
              <a:spcBef>
                <a:spcPts val="0"/>
              </a:spcBef>
              <a:buNone/>
              <a:defRPr sz="2400">
                <a:solidFill>
                  <a:schemeClr val="lt1"/>
                </a:solidFill>
                <a:latin typeface="Calibri"/>
                <a:ea typeface="Calibri"/>
                <a:cs typeface="Calibri"/>
                <a:sym typeface="Calibri"/>
              </a:defRPr>
            </a:lvl5pPr>
            <a:lvl6pPr marL="0" lvl="5" indent="0" algn="r">
              <a:spcBef>
                <a:spcPts val="0"/>
              </a:spcBef>
              <a:buNone/>
              <a:defRPr sz="2400">
                <a:solidFill>
                  <a:schemeClr val="lt1"/>
                </a:solidFill>
                <a:latin typeface="Calibri"/>
                <a:ea typeface="Calibri"/>
                <a:cs typeface="Calibri"/>
                <a:sym typeface="Calibri"/>
              </a:defRPr>
            </a:lvl6pPr>
            <a:lvl7pPr marL="0" lvl="6" indent="0" algn="r">
              <a:spcBef>
                <a:spcPts val="0"/>
              </a:spcBef>
              <a:buNone/>
              <a:defRPr sz="2400">
                <a:solidFill>
                  <a:schemeClr val="lt1"/>
                </a:solidFill>
                <a:latin typeface="Calibri"/>
                <a:ea typeface="Calibri"/>
                <a:cs typeface="Calibri"/>
                <a:sym typeface="Calibri"/>
              </a:defRPr>
            </a:lvl7pPr>
            <a:lvl8pPr marL="0" lvl="7" indent="0" algn="r">
              <a:spcBef>
                <a:spcPts val="0"/>
              </a:spcBef>
              <a:buNone/>
              <a:defRPr sz="2400">
                <a:solidFill>
                  <a:schemeClr val="lt1"/>
                </a:solidFill>
                <a:latin typeface="Calibri"/>
                <a:ea typeface="Calibri"/>
                <a:cs typeface="Calibri"/>
                <a:sym typeface="Calibri"/>
              </a:defRPr>
            </a:lvl8pPr>
            <a:lvl9pPr marL="0" lvl="8" indent="0" algn="r">
              <a:spcBef>
                <a:spcPts val="0"/>
              </a:spcBef>
              <a:buNone/>
              <a:defRPr sz="24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 No Heading Level" type="blank">
  <p:cSld name="BLANK">
    <p:spTree>
      <p:nvGrpSpPr>
        <p:cNvPr id="1" name="Shape 112"/>
        <p:cNvGrpSpPr/>
        <p:nvPr/>
      </p:nvGrpSpPr>
      <p:grpSpPr>
        <a:xfrm>
          <a:off x="0" y="0"/>
          <a:ext cx="0" cy="0"/>
          <a:chOff x="0" y="0"/>
          <a:chExt cx="0" cy="0"/>
        </a:xfrm>
      </p:grpSpPr>
      <p:sp>
        <p:nvSpPr>
          <p:cNvPr id="113" name="Google Shape;113;p17"/>
          <p:cNvSpPr/>
          <p:nvPr/>
        </p:nvSpPr>
        <p:spPr>
          <a:xfrm>
            <a:off x="3175" y="6400800"/>
            <a:ext cx="12188825" cy="457200"/>
          </a:xfrm>
          <a:prstGeom prst="rect">
            <a:avLst/>
          </a:prstGeom>
          <a:solidFill>
            <a:srgbClr val="1A37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1A3763"/>
              </a:solidFill>
              <a:latin typeface="Calibri"/>
              <a:ea typeface="Calibri"/>
              <a:cs typeface="Calibri"/>
              <a:sym typeface="Calibri"/>
            </a:endParaRPr>
          </a:p>
        </p:txBody>
      </p:sp>
      <p:sp>
        <p:nvSpPr>
          <p:cNvPr id="114" name="Google Shape;114;p17"/>
          <p:cNvSpPr/>
          <p:nvPr/>
        </p:nvSpPr>
        <p:spPr>
          <a:xfrm>
            <a:off x="15" y="6334316"/>
            <a:ext cx="12188825" cy="64008"/>
          </a:xfrm>
          <a:prstGeom prst="rect">
            <a:avLst/>
          </a:prstGeom>
          <a:solidFill>
            <a:srgbClr val="FAA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txBox="1">
            <a:spLocks noGrp="1"/>
          </p:cNvSpPr>
          <p:nvPr>
            <p:ph type="sldNum" idx="12"/>
          </p:nvPr>
        </p:nvSpPr>
        <p:spPr>
          <a:xfrm>
            <a:off x="10698482"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2400">
                <a:solidFill>
                  <a:schemeClr val="lt1"/>
                </a:solidFill>
                <a:latin typeface="Calibri"/>
                <a:ea typeface="Calibri"/>
                <a:cs typeface="Calibri"/>
                <a:sym typeface="Calibri"/>
              </a:defRPr>
            </a:lvl1pPr>
            <a:lvl2pPr marL="0" marR="0" lvl="1" indent="0" algn="r">
              <a:spcBef>
                <a:spcPts val="0"/>
              </a:spcBef>
              <a:buNone/>
              <a:defRPr sz="2400">
                <a:solidFill>
                  <a:schemeClr val="lt1"/>
                </a:solidFill>
                <a:latin typeface="Calibri"/>
                <a:ea typeface="Calibri"/>
                <a:cs typeface="Calibri"/>
                <a:sym typeface="Calibri"/>
              </a:defRPr>
            </a:lvl2pPr>
            <a:lvl3pPr marL="0" marR="0" lvl="2" indent="0" algn="r">
              <a:spcBef>
                <a:spcPts val="0"/>
              </a:spcBef>
              <a:buNone/>
              <a:defRPr sz="2400">
                <a:solidFill>
                  <a:schemeClr val="lt1"/>
                </a:solidFill>
                <a:latin typeface="Calibri"/>
                <a:ea typeface="Calibri"/>
                <a:cs typeface="Calibri"/>
                <a:sym typeface="Calibri"/>
              </a:defRPr>
            </a:lvl3pPr>
            <a:lvl4pPr marL="0" marR="0" lvl="3" indent="0" algn="r">
              <a:spcBef>
                <a:spcPts val="0"/>
              </a:spcBef>
              <a:buNone/>
              <a:defRPr sz="2400">
                <a:solidFill>
                  <a:schemeClr val="lt1"/>
                </a:solidFill>
                <a:latin typeface="Calibri"/>
                <a:ea typeface="Calibri"/>
                <a:cs typeface="Calibri"/>
                <a:sym typeface="Calibri"/>
              </a:defRPr>
            </a:lvl4pPr>
            <a:lvl5pPr marL="0" marR="0" lvl="4" indent="0" algn="r">
              <a:spcBef>
                <a:spcPts val="0"/>
              </a:spcBef>
              <a:buNone/>
              <a:defRPr sz="2400">
                <a:solidFill>
                  <a:schemeClr val="lt1"/>
                </a:solidFill>
                <a:latin typeface="Calibri"/>
                <a:ea typeface="Calibri"/>
                <a:cs typeface="Calibri"/>
                <a:sym typeface="Calibri"/>
              </a:defRPr>
            </a:lvl5pPr>
            <a:lvl6pPr marL="0" marR="0" lvl="5" indent="0" algn="r">
              <a:spcBef>
                <a:spcPts val="0"/>
              </a:spcBef>
              <a:buNone/>
              <a:defRPr sz="2400">
                <a:solidFill>
                  <a:schemeClr val="lt1"/>
                </a:solidFill>
                <a:latin typeface="Calibri"/>
                <a:ea typeface="Calibri"/>
                <a:cs typeface="Calibri"/>
                <a:sym typeface="Calibri"/>
              </a:defRPr>
            </a:lvl6pPr>
            <a:lvl7pPr marL="0" marR="0" lvl="6" indent="0" algn="r">
              <a:spcBef>
                <a:spcPts val="0"/>
              </a:spcBef>
              <a:buNone/>
              <a:defRPr sz="2400">
                <a:solidFill>
                  <a:schemeClr val="lt1"/>
                </a:solidFill>
                <a:latin typeface="Calibri"/>
                <a:ea typeface="Calibri"/>
                <a:cs typeface="Calibri"/>
                <a:sym typeface="Calibri"/>
              </a:defRPr>
            </a:lvl7pPr>
            <a:lvl8pPr marL="0" marR="0" lvl="7" indent="0" algn="r">
              <a:spcBef>
                <a:spcPts val="0"/>
              </a:spcBef>
              <a:buNone/>
              <a:defRPr sz="2400">
                <a:solidFill>
                  <a:schemeClr val="lt1"/>
                </a:solidFill>
                <a:latin typeface="Calibri"/>
                <a:ea typeface="Calibri"/>
                <a:cs typeface="Calibri"/>
                <a:sym typeface="Calibri"/>
              </a:defRPr>
            </a:lvl8pPr>
            <a:lvl9pPr marL="0" marR="0" lvl="8" indent="0" algn="r">
              <a:spcBef>
                <a:spcPts val="0"/>
              </a:spcBef>
              <a:buNone/>
              <a:defRPr sz="24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icture with Caption - H2" type="picTx">
  <p:cSld name="PICTURE_WITH_CAPTION_TEXT">
    <p:spTree>
      <p:nvGrpSpPr>
        <p:cNvPr id="1" name="Shape 116"/>
        <p:cNvGrpSpPr/>
        <p:nvPr/>
      </p:nvGrpSpPr>
      <p:grpSpPr>
        <a:xfrm>
          <a:off x="0" y="0"/>
          <a:ext cx="0" cy="0"/>
          <a:chOff x="0" y="0"/>
          <a:chExt cx="0" cy="0"/>
        </a:xfrm>
      </p:grpSpPr>
      <p:sp>
        <p:nvSpPr>
          <p:cNvPr id="117" name="Google Shape;117;p18"/>
          <p:cNvSpPr/>
          <p:nvPr/>
        </p:nvSpPr>
        <p:spPr>
          <a:xfrm>
            <a:off x="0" y="4953000"/>
            <a:ext cx="12188825" cy="1905000"/>
          </a:xfrm>
          <a:prstGeom prst="rect">
            <a:avLst/>
          </a:prstGeom>
          <a:solidFill>
            <a:srgbClr val="1A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p:nvPr/>
        </p:nvSpPr>
        <p:spPr>
          <a:xfrm>
            <a:off x="15" y="4915076"/>
            <a:ext cx="12188825" cy="64008"/>
          </a:xfrm>
          <a:prstGeom prst="rect">
            <a:avLst/>
          </a:prstGeom>
          <a:solidFill>
            <a:srgbClr val="FAA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AAC35"/>
              </a:buClr>
              <a:buSzPts val="4800"/>
              <a:buFont typeface="Calibri"/>
              <a:buNone/>
              <a:defRPr sz="4800" b="0">
                <a:solidFill>
                  <a:srgbClr val="FAAC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8"/>
          <p:cNvSpPr>
            <a:spLocks noGrp="1"/>
          </p:cNvSpPr>
          <p:nvPr>
            <p:ph type="pic" idx="2"/>
          </p:nvPr>
        </p:nvSpPr>
        <p:spPr>
          <a:xfrm>
            <a:off x="15" y="0"/>
            <a:ext cx="12191985" cy="4915076"/>
          </a:xfrm>
          <a:prstGeom prst="rect">
            <a:avLst/>
          </a:prstGeom>
          <a:solidFill>
            <a:srgbClr val="B6D8F2"/>
          </a:solidFill>
          <a:ln>
            <a:noFill/>
          </a:ln>
        </p:spPr>
      </p:sp>
      <p:sp>
        <p:nvSpPr>
          <p:cNvPr id="121" name="Google Shape;121;p18"/>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100000"/>
              </a:lnSpc>
              <a:spcBef>
                <a:spcPts val="0"/>
              </a:spcBef>
              <a:spcAft>
                <a:spcPts val="0"/>
              </a:spcAft>
              <a:buSzPts val="2400"/>
              <a:buNone/>
              <a:defRPr sz="2400">
                <a:solidFill>
                  <a:srgbClr val="FFFFFF"/>
                </a:solidFill>
              </a:defRPr>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400"/>
              </a:spcBef>
              <a:spcAft>
                <a:spcPts val="0"/>
              </a:spcAft>
              <a:buSzPts val="1000"/>
              <a:buNone/>
              <a:defRPr sz="1000"/>
            </a:lvl3pPr>
            <a:lvl4pPr marL="1828800" lvl="3" indent="-228600" algn="l">
              <a:lnSpc>
                <a:spcPct val="100000"/>
              </a:lnSpc>
              <a:spcBef>
                <a:spcPts val="400"/>
              </a:spcBef>
              <a:spcAft>
                <a:spcPts val="0"/>
              </a:spcAft>
              <a:buSzPts val="900"/>
              <a:buNone/>
              <a:defRPr sz="900"/>
            </a:lvl4pPr>
            <a:lvl5pPr marL="2286000" lvl="4" indent="-228600" algn="l">
              <a:lnSpc>
                <a:spcPct val="10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22" name="Google Shape;122;p18"/>
          <p:cNvSpPr txBox="1">
            <a:spLocks noGrp="1"/>
          </p:cNvSpPr>
          <p:nvPr>
            <p:ph type="sldNum" idx="12"/>
          </p:nvPr>
        </p:nvSpPr>
        <p:spPr>
          <a:xfrm>
            <a:off x="10690167"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400">
                <a:solidFill>
                  <a:schemeClr val="lt1"/>
                </a:solidFill>
                <a:latin typeface="Calibri"/>
                <a:ea typeface="Calibri"/>
                <a:cs typeface="Calibri"/>
                <a:sym typeface="Calibri"/>
              </a:defRPr>
            </a:lvl1pPr>
            <a:lvl2pPr marL="0" lvl="1" indent="0" algn="r">
              <a:spcBef>
                <a:spcPts val="0"/>
              </a:spcBef>
              <a:buNone/>
              <a:defRPr sz="2400">
                <a:solidFill>
                  <a:schemeClr val="lt1"/>
                </a:solidFill>
                <a:latin typeface="Calibri"/>
                <a:ea typeface="Calibri"/>
                <a:cs typeface="Calibri"/>
                <a:sym typeface="Calibri"/>
              </a:defRPr>
            </a:lvl2pPr>
            <a:lvl3pPr marL="0" lvl="2" indent="0" algn="r">
              <a:spcBef>
                <a:spcPts val="0"/>
              </a:spcBef>
              <a:buNone/>
              <a:defRPr sz="2400">
                <a:solidFill>
                  <a:schemeClr val="lt1"/>
                </a:solidFill>
                <a:latin typeface="Calibri"/>
                <a:ea typeface="Calibri"/>
                <a:cs typeface="Calibri"/>
                <a:sym typeface="Calibri"/>
              </a:defRPr>
            </a:lvl3pPr>
            <a:lvl4pPr marL="0" lvl="3" indent="0" algn="r">
              <a:spcBef>
                <a:spcPts val="0"/>
              </a:spcBef>
              <a:buNone/>
              <a:defRPr sz="2400">
                <a:solidFill>
                  <a:schemeClr val="lt1"/>
                </a:solidFill>
                <a:latin typeface="Calibri"/>
                <a:ea typeface="Calibri"/>
                <a:cs typeface="Calibri"/>
                <a:sym typeface="Calibri"/>
              </a:defRPr>
            </a:lvl4pPr>
            <a:lvl5pPr marL="0" lvl="4" indent="0" algn="r">
              <a:spcBef>
                <a:spcPts val="0"/>
              </a:spcBef>
              <a:buNone/>
              <a:defRPr sz="2400">
                <a:solidFill>
                  <a:schemeClr val="lt1"/>
                </a:solidFill>
                <a:latin typeface="Calibri"/>
                <a:ea typeface="Calibri"/>
                <a:cs typeface="Calibri"/>
                <a:sym typeface="Calibri"/>
              </a:defRPr>
            </a:lvl5pPr>
            <a:lvl6pPr marL="0" lvl="5" indent="0" algn="r">
              <a:spcBef>
                <a:spcPts val="0"/>
              </a:spcBef>
              <a:buNone/>
              <a:defRPr sz="2400">
                <a:solidFill>
                  <a:schemeClr val="lt1"/>
                </a:solidFill>
                <a:latin typeface="Calibri"/>
                <a:ea typeface="Calibri"/>
                <a:cs typeface="Calibri"/>
                <a:sym typeface="Calibri"/>
              </a:defRPr>
            </a:lvl6pPr>
            <a:lvl7pPr marL="0" lvl="6" indent="0" algn="r">
              <a:spcBef>
                <a:spcPts val="0"/>
              </a:spcBef>
              <a:buNone/>
              <a:defRPr sz="2400">
                <a:solidFill>
                  <a:schemeClr val="lt1"/>
                </a:solidFill>
                <a:latin typeface="Calibri"/>
                <a:ea typeface="Calibri"/>
                <a:cs typeface="Calibri"/>
                <a:sym typeface="Calibri"/>
              </a:defRPr>
            </a:lvl7pPr>
            <a:lvl8pPr marL="0" lvl="7" indent="0" algn="r">
              <a:spcBef>
                <a:spcPts val="0"/>
              </a:spcBef>
              <a:buNone/>
              <a:defRPr sz="2400">
                <a:solidFill>
                  <a:schemeClr val="lt1"/>
                </a:solidFill>
                <a:latin typeface="Calibri"/>
                <a:ea typeface="Calibri"/>
                <a:cs typeface="Calibri"/>
                <a:sym typeface="Calibri"/>
              </a:defRPr>
            </a:lvl8pPr>
            <a:lvl9pPr marL="0" lvl="8" indent="0" algn="r">
              <a:spcBef>
                <a:spcPts val="0"/>
              </a:spcBef>
              <a:buNone/>
              <a:defRPr sz="24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535940" y="609676"/>
            <a:ext cx="11120119" cy="69723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4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5377053" y="2592483"/>
            <a:ext cx="5869305" cy="40011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600" b="0" i="0">
                <a:solidFill>
                  <a:schemeClr val="dk1"/>
                </a:solidFill>
                <a:latin typeface="Calibri"/>
                <a:ea typeface="Calibri"/>
                <a:cs typeface="Calibri"/>
                <a:sym typeface="Calibri"/>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b="0" i="0" u="none" strike="noStrike" cap="none">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0"/>
        <p:cNvGrpSpPr/>
        <p:nvPr/>
      </p:nvGrpSpPr>
      <p:grpSpPr>
        <a:xfrm>
          <a:off x="0" y="0"/>
          <a:ext cx="0" cy="0"/>
          <a:chOff x="0" y="0"/>
          <a:chExt cx="0" cy="0"/>
        </a:xfrm>
      </p:grpSpPr>
      <p:sp>
        <p:nvSpPr>
          <p:cNvPr id="31" name="Google Shape;31;p4"/>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4" name="Google Shape;34;p4"/>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35" name="Google Shape;35;p4"/>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spcBef>
                <a:spcPts val="0"/>
              </a:spcBef>
              <a:spcAft>
                <a:spcPts val="0"/>
              </a:spcAft>
              <a:buClr>
                <a:srgbClr val="FFFFFF"/>
              </a:buClr>
              <a:buSzPts val="1500"/>
              <a:buFont typeface="Calibri"/>
              <a:buNone/>
              <a:defRPr sz="1500">
                <a:solidFill>
                  <a:srgbClr val="FFFFFF"/>
                </a:solidFill>
              </a:defRPr>
            </a:lvl1pPr>
            <a:lvl2pPr marL="914400" lvl="1" indent="-228600" algn="l">
              <a:spcBef>
                <a:spcPts val="600"/>
              </a:spcBef>
              <a:spcAft>
                <a:spcPts val="0"/>
              </a:spcAft>
              <a:buSzPts val="1200"/>
              <a:buFont typeface="Calibri"/>
              <a:buNone/>
              <a:defRPr sz="1200"/>
            </a:lvl2pPr>
            <a:lvl3pPr marL="1371600" lvl="2" indent="-228600" algn="l">
              <a:spcBef>
                <a:spcPts val="0"/>
              </a:spcBef>
              <a:spcAft>
                <a:spcPts val="0"/>
              </a:spcAft>
              <a:buSzPts val="1000"/>
              <a:buFont typeface="Calibri"/>
              <a:buNone/>
              <a:defRPr sz="1000"/>
            </a:lvl3pPr>
            <a:lvl4pPr marL="1828800" lvl="3" indent="-228600" algn="l">
              <a:spcBef>
                <a:spcPts val="0"/>
              </a:spcBef>
              <a:spcAft>
                <a:spcPts val="0"/>
              </a:spcAft>
              <a:buSzPts val="900"/>
              <a:buFont typeface="Calibri"/>
              <a:buNone/>
              <a:defRPr sz="900"/>
            </a:lvl4pPr>
            <a:lvl5pPr marL="2286000" lvl="4" indent="-228600" algn="l">
              <a:spcBef>
                <a:spcPts val="0"/>
              </a:spcBef>
              <a:spcAft>
                <a:spcPts val="0"/>
              </a:spcAft>
              <a:buSzPts val="900"/>
              <a:buFont typeface="Calibri"/>
              <a:buNone/>
              <a:defRPr sz="900"/>
            </a:lvl5pPr>
            <a:lvl6pPr marL="2743200" lvl="5" indent="-228600" algn="l">
              <a:spcBef>
                <a:spcPts val="0"/>
              </a:spcBef>
              <a:spcAft>
                <a:spcPts val="0"/>
              </a:spcAft>
              <a:buSzPts val="900"/>
              <a:buFont typeface="Calibri"/>
              <a:buNone/>
              <a:defRPr sz="900"/>
            </a:lvl6pPr>
            <a:lvl7pPr marL="3200400" lvl="6" indent="-228600" algn="l">
              <a:spcBef>
                <a:spcPts val="0"/>
              </a:spcBef>
              <a:spcAft>
                <a:spcPts val="0"/>
              </a:spcAft>
              <a:buSzPts val="900"/>
              <a:buFont typeface="Calibri"/>
              <a:buNone/>
              <a:defRPr sz="900"/>
            </a:lvl7pPr>
            <a:lvl8pPr marL="3657600" lvl="7" indent="-228600" algn="l">
              <a:spcBef>
                <a:spcPts val="0"/>
              </a:spcBef>
              <a:spcAft>
                <a:spcPts val="0"/>
              </a:spcAft>
              <a:buSzPts val="900"/>
              <a:buFont typeface="Calibri"/>
              <a:buNone/>
              <a:defRPr sz="900"/>
            </a:lvl8pPr>
            <a:lvl9pPr marL="4114800" lvl="8" indent="-228600" algn="l">
              <a:spcBef>
                <a:spcPts val="0"/>
              </a:spcBef>
              <a:spcAft>
                <a:spcPts val="0"/>
              </a:spcAft>
              <a:buSzPts val="900"/>
              <a:buFont typeface="Calibri"/>
              <a:buNone/>
              <a:defRPr sz="900"/>
            </a:lvl9pPr>
          </a:lstStyle>
          <a:p>
            <a:endParaRPr/>
          </a:p>
        </p:txBody>
      </p:sp>
      <p:sp>
        <p:nvSpPr>
          <p:cNvPr id="36" name="Google Shape;36;p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4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600" b="0" i="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535940" y="609676"/>
            <a:ext cx="11120119" cy="69723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4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6"/>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535940" y="609676"/>
            <a:ext cx="11120119" cy="69723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4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57"/>
        <p:cNvGrpSpPr/>
        <p:nvPr/>
      </p:nvGrpSpPr>
      <p:grpSpPr>
        <a:xfrm>
          <a:off x="0" y="0"/>
          <a:ext cx="0" cy="0"/>
          <a:chOff x="0" y="0"/>
          <a:chExt cx="0" cy="0"/>
        </a:xfrm>
      </p:grpSpPr>
      <p:sp>
        <p:nvSpPr>
          <p:cNvPr id="58" name="Google Shape;58;p8"/>
          <p:cNvSpPr/>
          <p:nvPr/>
        </p:nvSpPr>
        <p:spPr>
          <a:xfrm>
            <a:off x="0" y="0"/>
            <a:ext cx="4166870" cy="6858000"/>
          </a:xfrm>
          <a:custGeom>
            <a:avLst/>
            <a:gdLst/>
            <a:ahLst/>
            <a:cxnLst/>
            <a:rect l="l" t="t" r="r" b="b"/>
            <a:pathLst>
              <a:path w="4166870" h="6858000" extrusionOk="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72"/>
        <p:cNvGrpSpPr/>
        <p:nvPr/>
      </p:nvGrpSpPr>
      <p:grpSpPr>
        <a:xfrm>
          <a:off x="0" y="0"/>
          <a:ext cx="0" cy="0"/>
          <a:chOff x="0" y="0"/>
          <a:chExt cx="0" cy="0"/>
        </a:xfrm>
      </p:grpSpPr>
      <p:sp>
        <p:nvSpPr>
          <p:cNvPr id="73" name="Google Shape;73;p10"/>
          <p:cNvSpPr/>
          <p:nvPr/>
        </p:nvSpPr>
        <p:spPr>
          <a:xfrm>
            <a:off x="16" y="0"/>
            <a:ext cx="4050791" cy="6858000"/>
          </a:xfrm>
          <a:prstGeom prst="rect">
            <a:avLst/>
          </a:prstGeom>
          <a:solidFill>
            <a:srgbClr val="1A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4040071" y="0"/>
            <a:ext cx="64008" cy="6858000"/>
          </a:xfrm>
          <a:prstGeom prst="rect">
            <a:avLst/>
          </a:prstGeom>
          <a:solidFill>
            <a:srgbClr val="FAA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AAC35"/>
              </a:buClr>
              <a:buSzPts val="4800"/>
              <a:buFont typeface="Calibri"/>
              <a:buNone/>
              <a:defRPr sz="4800" b="0">
                <a:solidFill>
                  <a:srgbClr val="FAAC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
          <p:cNvSpPr txBox="1">
            <a:spLocks noGrp="1"/>
          </p:cNvSpPr>
          <p:nvPr>
            <p:ph type="body" idx="1"/>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2400"/>
              <a:buNone/>
              <a:defRPr sz="2400">
                <a:solidFill>
                  <a:srgbClr val="FFFFFF"/>
                </a:solidFill>
              </a:defRPr>
            </a:lvl1pPr>
            <a:lvl2pPr marL="914400" lvl="1" indent="-228600" algn="l">
              <a:lnSpc>
                <a:spcPct val="100000"/>
              </a:lnSpc>
              <a:spcBef>
                <a:spcPts val="200"/>
              </a:spcBef>
              <a:spcAft>
                <a:spcPts val="0"/>
              </a:spcAft>
              <a:buSzPts val="1200"/>
              <a:buNone/>
              <a:defRPr sz="1200"/>
            </a:lvl2pPr>
            <a:lvl3pPr marL="1371600" lvl="2" indent="-228600" algn="l">
              <a:lnSpc>
                <a:spcPct val="100000"/>
              </a:lnSpc>
              <a:spcBef>
                <a:spcPts val="400"/>
              </a:spcBef>
              <a:spcAft>
                <a:spcPts val="0"/>
              </a:spcAft>
              <a:buSzPts val="1000"/>
              <a:buNone/>
              <a:defRPr sz="1000"/>
            </a:lvl3pPr>
            <a:lvl4pPr marL="1828800" lvl="3" indent="-228600" algn="l">
              <a:lnSpc>
                <a:spcPct val="100000"/>
              </a:lnSpc>
              <a:spcBef>
                <a:spcPts val="400"/>
              </a:spcBef>
              <a:spcAft>
                <a:spcPts val="0"/>
              </a:spcAft>
              <a:buSzPts val="900"/>
              <a:buNone/>
              <a:defRPr sz="900"/>
            </a:lvl4pPr>
            <a:lvl5pPr marL="2286000" lvl="4" indent="-228600" algn="l">
              <a:lnSpc>
                <a:spcPct val="10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7" name="Google Shape;77;p10"/>
          <p:cNvSpPr txBox="1">
            <a:spLocks noGrp="1"/>
          </p:cNvSpPr>
          <p:nvPr>
            <p:ph type="sldNum" idx="12"/>
          </p:nvPr>
        </p:nvSpPr>
        <p:spPr>
          <a:xfrm>
            <a:off x="10698482"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400">
                <a:solidFill>
                  <a:srgbClr val="1A3763"/>
                </a:solidFill>
                <a:latin typeface="Calibri"/>
                <a:ea typeface="Calibri"/>
                <a:cs typeface="Calibri"/>
                <a:sym typeface="Calibri"/>
              </a:defRPr>
            </a:lvl1pPr>
            <a:lvl2pPr marL="0" lvl="1" indent="0" algn="r">
              <a:spcBef>
                <a:spcPts val="0"/>
              </a:spcBef>
              <a:buNone/>
              <a:defRPr sz="2400">
                <a:solidFill>
                  <a:srgbClr val="1A3763"/>
                </a:solidFill>
                <a:latin typeface="Calibri"/>
                <a:ea typeface="Calibri"/>
                <a:cs typeface="Calibri"/>
                <a:sym typeface="Calibri"/>
              </a:defRPr>
            </a:lvl2pPr>
            <a:lvl3pPr marL="0" lvl="2" indent="0" algn="r">
              <a:spcBef>
                <a:spcPts val="0"/>
              </a:spcBef>
              <a:buNone/>
              <a:defRPr sz="2400">
                <a:solidFill>
                  <a:srgbClr val="1A3763"/>
                </a:solidFill>
                <a:latin typeface="Calibri"/>
                <a:ea typeface="Calibri"/>
                <a:cs typeface="Calibri"/>
                <a:sym typeface="Calibri"/>
              </a:defRPr>
            </a:lvl3pPr>
            <a:lvl4pPr marL="0" lvl="3" indent="0" algn="r">
              <a:spcBef>
                <a:spcPts val="0"/>
              </a:spcBef>
              <a:buNone/>
              <a:defRPr sz="2400">
                <a:solidFill>
                  <a:srgbClr val="1A3763"/>
                </a:solidFill>
                <a:latin typeface="Calibri"/>
                <a:ea typeface="Calibri"/>
                <a:cs typeface="Calibri"/>
                <a:sym typeface="Calibri"/>
              </a:defRPr>
            </a:lvl4pPr>
            <a:lvl5pPr marL="0" lvl="4" indent="0" algn="r">
              <a:spcBef>
                <a:spcPts val="0"/>
              </a:spcBef>
              <a:buNone/>
              <a:defRPr sz="2400">
                <a:solidFill>
                  <a:srgbClr val="1A3763"/>
                </a:solidFill>
                <a:latin typeface="Calibri"/>
                <a:ea typeface="Calibri"/>
                <a:cs typeface="Calibri"/>
                <a:sym typeface="Calibri"/>
              </a:defRPr>
            </a:lvl5pPr>
            <a:lvl6pPr marL="0" lvl="5" indent="0" algn="r">
              <a:spcBef>
                <a:spcPts val="0"/>
              </a:spcBef>
              <a:buNone/>
              <a:defRPr sz="2400">
                <a:solidFill>
                  <a:srgbClr val="1A3763"/>
                </a:solidFill>
                <a:latin typeface="Calibri"/>
                <a:ea typeface="Calibri"/>
                <a:cs typeface="Calibri"/>
                <a:sym typeface="Calibri"/>
              </a:defRPr>
            </a:lvl6pPr>
            <a:lvl7pPr marL="0" lvl="6" indent="0" algn="r">
              <a:spcBef>
                <a:spcPts val="0"/>
              </a:spcBef>
              <a:buNone/>
              <a:defRPr sz="2400">
                <a:solidFill>
                  <a:srgbClr val="1A3763"/>
                </a:solidFill>
                <a:latin typeface="Calibri"/>
                <a:ea typeface="Calibri"/>
                <a:cs typeface="Calibri"/>
                <a:sym typeface="Calibri"/>
              </a:defRPr>
            </a:lvl7pPr>
            <a:lvl8pPr marL="0" lvl="7" indent="0" algn="r">
              <a:spcBef>
                <a:spcPts val="0"/>
              </a:spcBef>
              <a:buNone/>
              <a:defRPr sz="2400">
                <a:solidFill>
                  <a:srgbClr val="1A3763"/>
                </a:solidFill>
                <a:latin typeface="Calibri"/>
                <a:ea typeface="Calibri"/>
                <a:cs typeface="Calibri"/>
                <a:sym typeface="Calibri"/>
              </a:defRPr>
            </a:lvl8pPr>
            <a:lvl9pPr marL="0" lvl="8" indent="0" algn="r">
              <a:spcBef>
                <a:spcPts val="0"/>
              </a:spcBef>
              <a:buNone/>
              <a:defRPr sz="2400">
                <a:solidFill>
                  <a:srgbClr val="1A376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10"/>
          <p:cNvSpPr txBox="1">
            <a:spLocks noGrp="1"/>
          </p:cNvSpPr>
          <p:nvPr>
            <p:ph type="body" idx="2"/>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81000" algn="l">
              <a:lnSpc>
                <a:spcPct val="100000"/>
              </a:lnSpc>
              <a:spcBef>
                <a:spcPts val="1200"/>
              </a:spcBef>
              <a:spcAft>
                <a:spcPts val="0"/>
              </a:spcAft>
              <a:buSzPts val="2400"/>
              <a:buChar char=" "/>
              <a:defRPr sz="2400"/>
            </a:lvl1pPr>
            <a:lvl2pPr marL="914400" lvl="1" indent="-355600" algn="l">
              <a:lnSpc>
                <a:spcPct val="100000"/>
              </a:lnSpc>
              <a:spcBef>
                <a:spcPts val="200"/>
              </a:spcBef>
              <a:spcAft>
                <a:spcPts val="0"/>
              </a:spcAft>
              <a:buClr>
                <a:schemeClr val="dk1"/>
              </a:buClr>
              <a:buSzPts val="2000"/>
              <a:buChar char="◦"/>
              <a:defRPr sz="2000"/>
            </a:lvl2pPr>
            <a:lvl3pPr marL="1371600" lvl="2" indent="-342900" algn="l">
              <a:lnSpc>
                <a:spcPct val="100000"/>
              </a:lnSpc>
              <a:spcBef>
                <a:spcPts val="400"/>
              </a:spcBef>
              <a:spcAft>
                <a:spcPts val="0"/>
              </a:spcAft>
              <a:buClr>
                <a:schemeClr val="dk1"/>
              </a:buClr>
              <a:buSzPts val="1800"/>
              <a:buChar char="◦"/>
              <a:defRPr sz="1800"/>
            </a:lvl3pPr>
            <a:lvl4pPr marL="1828800" lvl="3" indent="-330200" algn="l">
              <a:lnSpc>
                <a:spcPct val="100000"/>
              </a:lnSpc>
              <a:spcBef>
                <a:spcPts val="400"/>
              </a:spcBef>
              <a:spcAft>
                <a:spcPts val="0"/>
              </a:spcAft>
              <a:buClr>
                <a:schemeClr val="dk1"/>
              </a:buClr>
              <a:buSzPts val="1600"/>
              <a:buChar char="◦"/>
              <a:defRPr sz="1600"/>
            </a:lvl4pPr>
            <a:lvl5pPr marL="2286000" lvl="4" indent="-317500" algn="l">
              <a:lnSpc>
                <a:spcPct val="100000"/>
              </a:lnSpc>
              <a:spcBef>
                <a:spcPts val="400"/>
              </a:spcBef>
              <a:spcAft>
                <a:spcPts val="0"/>
              </a:spcAft>
              <a:buClr>
                <a:schemeClr val="dk1"/>
              </a:buClr>
              <a:buSzPts val="1400"/>
              <a:buChar char="◦"/>
              <a:defRPr sz="1400"/>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 H1" type="title">
  <p:cSld name="TITLE">
    <p:spTree>
      <p:nvGrpSpPr>
        <p:cNvPr id="1" name="Shape 79"/>
        <p:cNvGrpSpPr/>
        <p:nvPr/>
      </p:nvGrpSpPr>
      <p:grpSpPr>
        <a:xfrm>
          <a:off x="0" y="0"/>
          <a:ext cx="0" cy="0"/>
          <a:chOff x="0" y="0"/>
          <a:chExt cx="0" cy="0"/>
        </a:xfrm>
      </p:grpSpPr>
      <p:sp>
        <p:nvSpPr>
          <p:cNvPr id="80" name="Google Shape;80;p11"/>
          <p:cNvSpPr/>
          <p:nvPr/>
        </p:nvSpPr>
        <p:spPr>
          <a:xfrm>
            <a:off x="3175" y="6400800"/>
            <a:ext cx="12188825" cy="457200"/>
          </a:xfrm>
          <a:prstGeom prst="rect">
            <a:avLst/>
          </a:prstGeom>
          <a:solidFill>
            <a:srgbClr val="0033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11"/>
          <p:cNvSpPr/>
          <p:nvPr/>
        </p:nvSpPr>
        <p:spPr>
          <a:xfrm>
            <a:off x="15" y="6334316"/>
            <a:ext cx="12188825" cy="64008"/>
          </a:xfrm>
          <a:prstGeom prst="rect">
            <a:avLst/>
          </a:prstGeom>
          <a:solidFill>
            <a:srgbClr val="FAA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txBox="1">
            <a:spLocks noGrp="1"/>
          </p:cNvSpPr>
          <p:nvPr>
            <p:ph type="ctrTitle"/>
          </p:nvPr>
        </p:nvSpPr>
        <p:spPr>
          <a:xfrm>
            <a:off x="1097280" y="758952"/>
            <a:ext cx="7058429" cy="2919411"/>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1A3763"/>
              </a:buClr>
              <a:buSzPts val="5000"/>
              <a:buFont typeface="Calibri"/>
              <a:buNone/>
              <a:defRPr sz="5000" b="0" i="0">
                <a:solidFill>
                  <a:srgbClr val="1A3763"/>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1"/>
          <p:cNvSpPr txBox="1">
            <a:spLocks noGrp="1"/>
          </p:cNvSpPr>
          <p:nvPr>
            <p:ph type="subTitle" idx="1"/>
          </p:nvPr>
        </p:nvSpPr>
        <p:spPr>
          <a:xfrm>
            <a:off x="1097280" y="4361689"/>
            <a:ext cx="10058400" cy="1889679"/>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200"/>
              </a:spcBef>
              <a:spcAft>
                <a:spcPts val="0"/>
              </a:spcAft>
              <a:buSzPts val="2400"/>
              <a:buNone/>
              <a:defRPr sz="2400" cap="none">
                <a:solidFill>
                  <a:schemeClr val="dk1"/>
                </a:solidFill>
                <a:latin typeface="Calibri"/>
                <a:ea typeface="Calibri"/>
                <a:cs typeface="Calibri"/>
                <a:sym typeface="Calibri"/>
              </a:defRPr>
            </a:lvl1pPr>
            <a:lvl2pPr lvl="1" algn="ctr">
              <a:lnSpc>
                <a:spcPct val="100000"/>
              </a:lnSpc>
              <a:spcBef>
                <a:spcPts val="1200"/>
              </a:spcBef>
              <a:spcAft>
                <a:spcPts val="0"/>
              </a:spcAft>
              <a:buSzPts val="2400"/>
              <a:buNone/>
              <a:defRPr sz="2400"/>
            </a:lvl2pPr>
            <a:lvl3pPr lvl="2" algn="ctr">
              <a:lnSpc>
                <a:spcPct val="100000"/>
              </a:lnSpc>
              <a:spcBef>
                <a:spcPts val="400"/>
              </a:spcBef>
              <a:spcAft>
                <a:spcPts val="0"/>
              </a:spcAft>
              <a:buSzPts val="2400"/>
              <a:buNone/>
              <a:defRPr sz="2400"/>
            </a:lvl3pPr>
            <a:lvl4pPr lvl="3" algn="ctr">
              <a:lnSpc>
                <a:spcPct val="100000"/>
              </a:lnSpc>
              <a:spcBef>
                <a:spcPts val="400"/>
              </a:spcBef>
              <a:spcAft>
                <a:spcPts val="0"/>
              </a:spcAft>
              <a:buSzPts val="2000"/>
              <a:buNone/>
              <a:defRPr sz="2000"/>
            </a:lvl4pPr>
            <a:lvl5pPr lvl="4" algn="ctr">
              <a:lnSpc>
                <a:spcPct val="10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84" name="Google Shape;84;p1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5940" y="609676"/>
            <a:ext cx="11120119" cy="69723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77053" y="2592483"/>
            <a:ext cx="5869305" cy="40011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9"/>
          <p:cNvSpPr/>
          <p:nvPr/>
        </p:nvSpPr>
        <p:spPr>
          <a:xfrm>
            <a:off x="1" y="6400800"/>
            <a:ext cx="12192000" cy="457200"/>
          </a:xfrm>
          <a:prstGeom prst="rect">
            <a:avLst/>
          </a:prstGeom>
          <a:solidFill>
            <a:srgbClr val="0033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p:nvPr/>
        </p:nvSpPr>
        <p:spPr>
          <a:xfrm>
            <a:off x="15" y="6334316"/>
            <a:ext cx="12191985" cy="66484"/>
          </a:xfrm>
          <a:prstGeom prst="rect">
            <a:avLst/>
          </a:prstGeom>
          <a:solidFill>
            <a:srgbClr val="FAAC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a:solidFill>
                <a:schemeClr val="lt1"/>
              </a:solidFill>
              <a:latin typeface="Calibri"/>
              <a:ea typeface="Calibri"/>
              <a:cs typeface="Calibri"/>
              <a:sym typeface="Calibri"/>
            </a:endParaRPr>
          </a:p>
        </p:txBody>
      </p:sp>
      <p:sp>
        <p:nvSpPr>
          <p:cNvPr id="65" name="Google Shape;65;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1A3763"/>
              </a:buClr>
              <a:buSzPts val="4800"/>
              <a:buFont typeface="Calibri"/>
              <a:buNone/>
              <a:defRPr sz="4800" b="0" i="0" u="none" strike="noStrike" cap="none">
                <a:solidFill>
                  <a:srgbClr val="1A376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81000" algn="l" rtl="0">
              <a:lnSpc>
                <a:spcPct val="100000"/>
              </a:lnSpc>
              <a:spcBef>
                <a:spcPts val="1200"/>
              </a:spcBef>
              <a:spcAft>
                <a:spcPts val="0"/>
              </a:spcAft>
              <a:buClr>
                <a:schemeClr val="accent1"/>
              </a:buClr>
              <a:buSzPts val="2400"/>
              <a:buFont typeface="Calibri"/>
              <a:buChar char=" "/>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2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4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40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4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7" name="Google Shape;67;p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0" name="Google Shape;70;p9"/>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9"/>
          <p:cNvPicPr preferRelativeResize="0"/>
          <p:nvPr/>
        </p:nvPicPr>
        <p:blipFill rotWithShape="1">
          <a:blip r:embed="rId11">
            <a:alphaModFix amt="76000"/>
          </a:blip>
          <a:srcRect/>
          <a:stretch/>
        </p:blipFill>
        <p:spPr>
          <a:xfrm>
            <a:off x="98539" y="5276590"/>
            <a:ext cx="951182" cy="95118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Induction@ctc.c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ctc.ca.gov/educator-prep/accred-assist" TargetMode="External"/><Relationship Id="rId4" Type="http://schemas.openxmlformats.org/officeDocument/2006/relationships/hyperlink" Target="https://www.ctc.ca.gov/commission/newsletters/psd-new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tc.ca.gov/docs/default-source/educator-prep/ps-alerts/2024/psa-24-09.pdf?sfvrsn=8be63fb1_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etings.ctc.ca.gov/Document/Download/1492"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etings.ctc.ca.gov/Details/205#534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tc.ca.gov/docs/default-source/educator-prep/ps-alerts/2024/psa-24-02.pdf?sfvrsn=9b0422b1_2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leginfo.legislature.ca.gov/faces/billTextClient.xhtml?bill_id=202320240SB126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leginfo.legislature.ca.gov/faces/billTextClient.xhtml?bill_id=202320240SB126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eetings.ctc.ca.gov/Details/206"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ctc.ca.gov/" TargetMode="External"/><Relationship Id="rId4" Type="http://schemas.openxmlformats.org/officeDocument/2006/relationships/hyperlink" Target="https://meetings.ctc.ca.gov/Details/207"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tc.ca.gov/credentials/find-your-career-path" TargetMode="External"/><Relationship Id="rId7" Type="http://schemas.openxmlformats.org/officeDocument/2006/relationships/hyperlink" Target="https://forms.office.com/pages/responsepage.aspx?id=k2oneP3KcEmBtU5QdOQpEOpiY10XO2BGp12ArsLRhDdUMVU0RFZDMjNGUzFVTDdQN1pTR1ROREQ4Ti4u&amp;web=1&amp;wdLOR=cC4D88AE0-7B96-454E-B872-141CB9F6247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ctc.ca.gov/credentials/roadmap-to-teaching/becoming-a-teacher-in-california/program-pathways-dashboard" TargetMode="External"/><Relationship Id="rId5" Type="http://schemas.openxmlformats.org/officeDocument/2006/relationships/hyperlink" Target="https://www.ctc.ca.gov/credentials/roadmap-to-teaching/becoming-a-teacher-in-california/pathways-to-credentialing" TargetMode="External"/><Relationship Id="rId4" Type="http://schemas.openxmlformats.org/officeDocument/2006/relationships/hyperlink" Target="https://www.ctc.ca.gov/educatortools.ctc.ca.gov/BasicSkillsRequiremen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tc.ca.gov/commission/newsletters/psd-news"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hyperlink" Target="mailto:ECE@ctc.ca.gov" TargetMode="External"/><Relationship Id="rId4" Type="http://schemas.openxmlformats.org/officeDocument/2006/relationships/hyperlink" Target="https://www.ctc.ca.gov/commission/newsletters/ece-news-email-lis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ctrTitle"/>
          </p:nvPr>
        </p:nvSpPr>
        <p:spPr>
          <a:xfrm>
            <a:off x="633999" y="4550230"/>
            <a:ext cx="10909073" cy="842386"/>
          </a:xfrm>
          <a:prstGeom prst="rect">
            <a:avLst/>
          </a:prstGeom>
          <a:noFill/>
          <a:ln>
            <a:noFill/>
          </a:ln>
        </p:spPr>
        <p:txBody>
          <a:bodyPr spcFirstLastPara="1" wrap="square" lIns="0" tIns="0" rIns="0" bIns="0" anchor="b" anchorCtr="0">
            <a:normAutofit/>
          </a:bodyPr>
          <a:lstStyle/>
          <a:p>
            <a:pPr marL="0" lvl="0" indent="0" algn="l" rtl="0">
              <a:lnSpc>
                <a:spcPct val="85000"/>
              </a:lnSpc>
              <a:spcBef>
                <a:spcPts val="0"/>
              </a:spcBef>
              <a:spcAft>
                <a:spcPts val="0"/>
              </a:spcAft>
              <a:buNone/>
            </a:pPr>
            <a:r>
              <a:rPr lang="en-US" sz="4700"/>
              <a:t>CCTE Conference</a:t>
            </a:r>
            <a:endParaRPr/>
          </a:p>
        </p:txBody>
      </p:sp>
      <p:sp>
        <p:nvSpPr>
          <p:cNvPr id="129" name="Google Shape;129;p19"/>
          <p:cNvSpPr txBox="1">
            <a:spLocks noGrp="1"/>
          </p:cNvSpPr>
          <p:nvPr>
            <p:ph type="subTitle" idx="1"/>
          </p:nvPr>
        </p:nvSpPr>
        <p:spPr>
          <a:xfrm>
            <a:off x="633999" y="5521569"/>
            <a:ext cx="10925101" cy="721423"/>
          </a:xfrm>
          <a:prstGeom prst="rect">
            <a:avLst/>
          </a:prstGeom>
          <a:noFill/>
          <a:ln>
            <a:noFill/>
          </a:ln>
        </p:spPr>
        <p:txBody>
          <a:bodyPr spcFirstLastPara="1" wrap="square" lIns="91425" tIns="0" rIns="91425" bIns="0" anchor="t" anchorCtr="0">
            <a:noAutofit/>
          </a:bodyPr>
          <a:lstStyle/>
          <a:p>
            <a:pPr marL="0" lvl="0" indent="0" algn="l" rtl="0">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FALL 2024</a:t>
            </a:r>
            <a:endParaRPr/>
          </a:p>
          <a:p>
            <a:pPr marL="0" lvl="0" indent="0" algn="l" rtl="0">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SAN DIEGO, CA</a:t>
            </a:r>
            <a:endParaRPr sz="1800">
              <a:solidFill>
                <a:srgbClr val="262626"/>
              </a:solidFill>
            </a:endParaRPr>
          </a:p>
        </p:txBody>
      </p:sp>
      <p:pic>
        <p:nvPicPr>
          <p:cNvPr id="130" name="Google Shape;130;p19" descr="California Commission on Teacher Credentialing seal"/>
          <p:cNvPicPr preferRelativeResize="0"/>
          <p:nvPr/>
        </p:nvPicPr>
        <p:blipFill rotWithShape="1">
          <a:blip r:embed="rId3">
            <a:alphaModFix/>
          </a:blip>
          <a:srcRect/>
          <a:stretch/>
        </p:blipFill>
        <p:spPr>
          <a:xfrm>
            <a:off x="797814" y="615008"/>
            <a:ext cx="3602736" cy="3602736"/>
          </a:xfrm>
          <a:prstGeom prst="rect">
            <a:avLst/>
          </a:prstGeom>
          <a:noFill/>
          <a:ln>
            <a:noFill/>
          </a:ln>
        </p:spPr>
      </p:pic>
      <p:sp>
        <p:nvSpPr>
          <p:cNvPr id="131" name="Google Shape;131;p19"/>
          <p:cNvSpPr txBox="1"/>
          <p:nvPr/>
        </p:nvSpPr>
        <p:spPr>
          <a:xfrm>
            <a:off x="4888524" y="1250116"/>
            <a:ext cx="6505662"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Updates from the </a:t>
            </a:r>
            <a:endParaRPr/>
          </a:p>
          <a:p>
            <a:pPr marL="0" marR="0" lvl="0" indent="0" algn="l" rtl="0">
              <a:lnSpc>
                <a:spcPct val="100000"/>
              </a:lnSpc>
              <a:spcBef>
                <a:spcPts val="0"/>
              </a:spcBef>
              <a:spcAft>
                <a:spcPts val="0"/>
              </a:spcAft>
              <a:buClr>
                <a:srgbClr val="000000"/>
              </a:buClr>
              <a:buSzPts val="4400"/>
              <a:buFont typeface="Calibri"/>
              <a:buNone/>
            </a:pPr>
            <a:r>
              <a:rPr lang="en-US" sz="4400" b="0" i="0" u="none" strike="noStrike" cap="none">
                <a:solidFill>
                  <a:srgbClr val="000000"/>
                </a:solidFill>
                <a:latin typeface="Calibri"/>
                <a:ea typeface="Calibri"/>
                <a:cs typeface="Calibri"/>
                <a:sym typeface="Calibri"/>
              </a:rPr>
              <a:t>California Commission on Teacher Credentialing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xfrm>
            <a:off x="1406591" y="851372"/>
            <a:ext cx="8507954" cy="1218923"/>
          </a:xfrm>
          <a:prstGeom prst="rect">
            <a:avLst/>
          </a:prstGeom>
          <a:noFill/>
          <a:ln>
            <a:noFill/>
          </a:ln>
        </p:spPr>
        <p:txBody>
          <a:bodyPr spcFirstLastPara="1" wrap="square" lIns="0" tIns="13325" rIns="0" bIns="0" anchor="t" anchorCtr="0">
            <a:spAutoFit/>
          </a:bodyPr>
          <a:lstStyle/>
          <a:p>
            <a:pPr marL="0" lvl="0" indent="0" algn="ctr" rtl="0">
              <a:lnSpc>
                <a:spcPct val="114024"/>
              </a:lnSpc>
              <a:spcBef>
                <a:spcPts val="0"/>
              </a:spcBef>
              <a:spcAft>
                <a:spcPts val="0"/>
              </a:spcAft>
              <a:buNone/>
            </a:pPr>
            <a:r>
              <a:rPr lang="en-US" sz="4100">
                <a:latin typeface="Calibri"/>
                <a:ea typeface="Calibri"/>
                <a:cs typeface="Calibri"/>
                <a:sym typeface="Calibri"/>
              </a:rPr>
              <a:t>California Standards for the Teaching Profession (CSTP) Refresh</a:t>
            </a:r>
            <a:endParaRPr/>
          </a:p>
        </p:txBody>
      </p:sp>
      <p:sp>
        <p:nvSpPr>
          <p:cNvPr id="235" name="Google Shape;235;p28"/>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6" name="Google Shape;236;p28"/>
          <p:cNvSpPr txBox="1"/>
          <p:nvPr/>
        </p:nvSpPr>
        <p:spPr>
          <a:xfrm>
            <a:off x="11699631" y="6447840"/>
            <a:ext cx="197220"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10</a:t>
            </a:r>
            <a:endParaRPr sz="1200" b="0" i="0" u="none" strike="noStrike" cap="none">
              <a:solidFill>
                <a:srgbClr val="000000"/>
              </a:solidFill>
              <a:latin typeface="Calibri"/>
              <a:ea typeface="Calibri"/>
              <a:cs typeface="Calibri"/>
              <a:sym typeface="Calibri"/>
            </a:endParaRPr>
          </a:p>
        </p:txBody>
      </p:sp>
      <p:graphicFrame>
        <p:nvGraphicFramePr>
          <p:cNvPr id="237" name="Google Shape;237;p28"/>
          <p:cNvGraphicFramePr/>
          <p:nvPr/>
        </p:nvGraphicFramePr>
        <p:xfrm>
          <a:off x="886296" y="2445033"/>
          <a:ext cx="3000000" cy="3000000"/>
        </p:xfrm>
        <a:graphic>
          <a:graphicData uri="http://schemas.openxmlformats.org/drawingml/2006/table">
            <a:tbl>
              <a:tblPr firstRow="1" bandRow="1">
                <a:noFill/>
                <a:tableStyleId>{55B5AE03-9B3E-407E-8E11-9BB34ECB177B}</a:tableStyleId>
              </a:tblPr>
              <a:tblGrid>
                <a:gridCol w="5149325">
                  <a:extLst>
                    <a:ext uri="{9D8B030D-6E8A-4147-A177-3AD203B41FA5}">
                      <a16:colId xmlns:a16="http://schemas.microsoft.com/office/drawing/2014/main" val="20000"/>
                    </a:ext>
                  </a:extLst>
                </a:gridCol>
                <a:gridCol w="51493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2400"/>
                        <a:t>Resource</a:t>
                      </a:r>
                      <a:endParaRPr/>
                    </a:p>
                  </a:txBody>
                  <a:tcPr marL="91450" marR="91450" marT="45725" marB="45725"/>
                </a:tc>
                <a:tc>
                  <a:txBody>
                    <a:bodyPr/>
                    <a:lstStyle/>
                    <a:p>
                      <a:pPr marL="0" marR="0" lvl="0" indent="0" algn="l" rtl="0">
                        <a:spcBef>
                          <a:spcPts val="0"/>
                        </a:spcBef>
                        <a:spcAft>
                          <a:spcPts val="0"/>
                        </a:spcAft>
                        <a:buNone/>
                      </a:pPr>
                      <a:r>
                        <a:rPr lang="en-US" sz="2400"/>
                        <a:t>Location</a:t>
                      </a:r>
                      <a:endParaRPr/>
                    </a:p>
                  </a:txBody>
                  <a:tcPr marL="91450" marR="91450" marT="45725" marB="45725"/>
                </a:tc>
                <a:extLst>
                  <a:ext uri="{0D108BD9-81ED-4DB2-BD59-A6C34878D82A}">
                    <a16:rowId xmlns:a16="http://schemas.microsoft.com/office/drawing/2014/main" val="10000"/>
                  </a:ext>
                </a:extLst>
              </a:tr>
              <a:tr h="370850">
                <a:tc>
                  <a:txBody>
                    <a:bodyPr/>
                    <a:lstStyle/>
                    <a:p>
                      <a:pPr marL="114300" marR="0" lvl="0" indent="0" algn="l" rtl="0">
                        <a:lnSpc>
                          <a:spcPct val="100000"/>
                        </a:lnSpc>
                        <a:spcBef>
                          <a:spcPts val="0"/>
                        </a:spcBef>
                        <a:spcAft>
                          <a:spcPts val="0"/>
                        </a:spcAft>
                        <a:buClr>
                          <a:schemeClr val="dk2"/>
                        </a:buClr>
                        <a:buSzPts val="2400"/>
                        <a:buFont typeface="Calibri"/>
                        <a:buNone/>
                      </a:pPr>
                      <a:r>
                        <a:rPr lang="en-US" sz="2400" b="0" i="0" u="none" strike="noStrike">
                          <a:solidFill>
                            <a:schemeClr val="dk2"/>
                          </a:solidFill>
                          <a:latin typeface="Calibri"/>
                          <a:ea typeface="Calibri"/>
                          <a:cs typeface="Calibri"/>
                          <a:sym typeface="Calibri"/>
                        </a:rPr>
                        <a:t>Commission Dedicated Email for Teacher Induction Program Questions</a:t>
                      </a:r>
                      <a:endParaRPr sz="2400" b="0" i="0" u="none" strike="noStrike">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SzPts val="2400"/>
                        <a:buFont typeface="Calibri"/>
                        <a:buNone/>
                      </a:pPr>
                      <a:r>
                        <a:rPr lang="en-US" sz="2400" b="0" i="0" u="sng" strike="noStrike">
                          <a:solidFill>
                            <a:schemeClr val="hlink"/>
                          </a:solidFill>
                          <a:latin typeface="Calibri"/>
                          <a:ea typeface="Calibri"/>
                          <a:cs typeface="Calibri"/>
                          <a:sym typeface="Calibri"/>
                          <a:hlinkClick r:id="rId3"/>
                        </a:rPr>
                        <a:t>Induction@ctc.ca.gov</a:t>
                      </a:r>
                      <a:endParaRPr sz="2400"/>
                    </a:p>
                  </a:txBody>
                  <a:tcPr marL="91450" marR="91450" marT="45725" marB="45725"/>
                </a:tc>
                <a:extLst>
                  <a:ext uri="{0D108BD9-81ED-4DB2-BD59-A6C34878D82A}">
                    <a16:rowId xmlns:a16="http://schemas.microsoft.com/office/drawing/2014/main" val="10001"/>
                  </a:ext>
                </a:extLst>
              </a:tr>
              <a:tr h="370850">
                <a:tc>
                  <a:txBody>
                    <a:bodyPr/>
                    <a:lstStyle/>
                    <a:p>
                      <a:pPr marL="114300" marR="0" lvl="0" indent="0" algn="l" rtl="0">
                        <a:spcBef>
                          <a:spcPts val="0"/>
                        </a:spcBef>
                        <a:spcAft>
                          <a:spcPts val="0"/>
                        </a:spcAft>
                        <a:buClr>
                          <a:schemeClr val="dk2"/>
                        </a:buClr>
                        <a:buSzPts val="2400"/>
                        <a:buFont typeface="Calibri"/>
                        <a:buNone/>
                      </a:pPr>
                      <a:r>
                        <a:rPr lang="en-US" sz="2400" b="0" i="0" u="none" strike="noStrike">
                          <a:solidFill>
                            <a:schemeClr val="dk2"/>
                          </a:solidFill>
                          <a:latin typeface="Calibri"/>
                          <a:ea typeface="Calibri"/>
                          <a:cs typeface="Calibri"/>
                          <a:sym typeface="Calibri"/>
                        </a:rPr>
                        <a:t>Sign up for the Commission Professional Services Division Weekly Newsletter</a:t>
                      </a:r>
                      <a:endParaRPr sz="2400"/>
                    </a:p>
                  </a:txBody>
                  <a:tcPr marL="91450" marR="91450" marT="45725" marB="45725"/>
                </a:tc>
                <a:tc>
                  <a:txBody>
                    <a:bodyPr/>
                    <a:lstStyle/>
                    <a:p>
                      <a:pPr marL="0" marR="0" lvl="0" indent="0" algn="l" rtl="0">
                        <a:spcBef>
                          <a:spcPts val="0"/>
                        </a:spcBef>
                        <a:spcAft>
                          <a:spcPts val="0"/>
                        </a:spcAft>
                        <a:buSzPts val="2400"/>
                        <a:buFont typeface="Calibri"/>
                        <a:buNone/>
                      </a:pPr>
                      <a:r>
                        <a:rPr lang="en-US" sz="2400" b="0" i="0" u="sng" strike="noStrike">
                          <a:solidFill>
                            <a:schemeClr val="hlink"/>
                          </a:solidFill>
                          <a:latin typeface="Calibri"/>
                          <a:ea typeface="Calibri"/>
                          <a:cs typeface="Calibri"/>
                          <a:sym typeface="Calibri"/>
                          <a:hlinkClick r:id="rId4"/>
                        </a:rPr>
                        <a:t>PSD News Email List (ca.gov)</a:t>
                      </a:r>
                      <a:endParaRPr sz="2400"/>
                    </a:p>
                  </a:txBody>
                  <a:tcPr marL="91450" marR="91450" marT="45725" marB="45725"/>
                </a:tc>
                <a:extLst>
                  <a:ext uri="{0D108BD9-81ED-4DB2-BD59-A6C34878D82A}">
                    <a16:rowId xmlns:a16="http://schemas.microsoft.com/office/drawing/2014/main" val="10002"/>
                  </a:ext>
                </a:extLst>
              </a:tr>
              <a:tr h="370850">
                <a:tc>
                  <a:txBody>
                    <a:bodyPr/>
                    <a:lstStyle/>
                    <a:p>
                      <a:pPr marL="114300" marR="0" lvl="0" indent="0" algn="l" rtl="0">
                        <a:spcBef>
                          <a:spcPts val="0"/>
                        </a:spcBef>
                        <a:spcAft>
                          <a:spcPts val="0"/>
                        </a:spcAft>
                        <a:buClr>
                          <a:schemeClr val="dk2"/>
                        </a:buClr>
                        <a:buSzPts val="2400"/>
                        <a:buFont typeface="Calibri"/>
                        <a:buNone/>
                      </a:pPr>
                      <a:r>
                        <a:rPr lang="en-US" sz="2400" b="0" i="0" u="none" strike="noStrike">
                          <a:solidFill>
                            <a:schemeClr val="dk2"/>
                          </a:solidFill>
                          <a:latin typeface="Calibri"/>
                          <a:ea typeface="Calibri"/>
                          <a:cs typeface="Calibri"/>
                          <a:sym typeface="Calibri"/>
                        </a:rPr>
                        <a:t>Join our bi-monthly Teacher Induction Office Hours for Technical Assistance</a:t>
                      </a:r>
                      <a:endParaRPr/>
                    </a:p>
                  </a:txBody>
                  <a:tcPr marL="91450" marR="91450" marT="45725" marB="45725"/>
                </a:tc>
                <a:tc>
                  <a:txBody>
                    <a:bodyPr/>
                    <a:lstStyle/>
                    <a:p>
                      <a:pPr marL="0" marR="0" lvl="0" indent="0" algn="l" rtl="0">
                        <a:spcBef>
                          <a:spcPts val="0"/>
                        </a:spcBef>
                        <a:spcAft>
                          <a:spcPts val="0"/>
                        </a:spcAft>
                        <a:buSzPts val="2400"/>
                        <a:buFont typeface="Calibri"/>
                        <a:buNone/>
                      </a:pPr>
                      <a:r>
                        <a:rPr lang="en-US" sz="2400" b="0" i="0" u="sng" strike="noStrike">
                          <a:solidFill>
                            <a:schemeClr val="hlink"/>
                          </a:solidFill>
                          <a:latin typeface="Calibri"/>
                          <a:ea typeface="Calibri"/>
                          <a:cs typeface="Calibri"/>
                          <a:sym typeface="Calibri"/>
                          <a:hlinkClick r:id="rId5"/>
                        </a:rPr>
                        <a:t>Technical Assistance Webpage</a:t>
                      </a:r>
                      <a:r>
                        <a:rPr lang="en-US" sz="2400" b="0" i="0" u="none" strike="noStrike">
                          <a:latin typeface="Calibri"/>
                          <a:ea typeface="Calibri"/>
                          <a:cs typeface="Calibri"/>
                          <a:sym typeface="Calibri"/>
                        </a:rPr>
                        <a:t> </a:t>
                      </a:r>
                      <a:endParaRPr/>
                    </a:p>
                    <a:p>
                      <a:pPr marL="0" marR="0" lvl="0" indent="0" algn="l" rtl="0">
                        <a:spcBef>
                          <a:spcPts val="0"/>
                        </a:spcBef>
                        <a:spcAft>
                          <a:spcPts val="0"/>
                        </a:spcAft>
                        <a:buSzPts val="2400"/>
                        <a:buFont typeface="Calibri"/>
                        <a:buNone/>
                      </a:pPr>
                      <a:r>
                        <a:rPr lang="en-US" sz="2400" b="0" i="0" u="none" strike="noStrike">
                          <a:latin typeface="Calibri"/>
                          <a:ea typeface="Calibri"/>
                          <a:cs typeface="Calibri"/>
                          <a:sym typeface="Calibri"/>
                        </a:rPr>
                        <a:t>(Zoom Links for the 1st and 3rd Thursday)</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1406590" y="851372"/>
            <a:ext cx="9237963" cy="1218923"/>
          </a:xfrm>
          <a:prstGeom prst="rect">
            <a:avLst/>
          </a:prstGeom>
          <a:noFill/>
          <a:ln>
            <a:noFill/>
          </a:ln>
        </p:spPr>
        <p:txBody>
          <a:bodyPr spcFirstLastPara="1" wrap="square" lIns="0" tIns="13325" rIns="0" bIns="0" anchor="t" anchorCtr="0">
            <a:spAutoFit/>
          </a:bodyPr>
          <a:lstStyle/>
          <a:p>
            <a:pPr marL="0" lvl="0" indent="0" algn="ctr" rtl="0">
              <a:lnSpc>
                <a:spcPct val="114024"/>
              </a:lnSpc>
              <a:spcBef>
                <a:spcPts val="0"/>
              </a:spcBef>
              <a:spcAft>
                <a:spcPts val="0"/>
              </a:spcAft>
              <a:buNone/>
            </a:pPr>
            <a:r>
              <a:rPr lang="en-US" sz="4100">
                <a:latin typeface="Calibri"/>
                <a:ea typeface="Calibri"/>
                <a:cs typeface="Calibri"/>
                <a:sym typeface="Calibri"/>
              </a:rPr>
              <a:t>Child Welfare and Attendance (CWA) Standard and Precondition</a:t>
            </a:r>
            <a:endParaRPr/>
          </a:p>
        </p:txBody>
      </p:sp>
      <p:sp>
        <p:nvSpPr>
          <p:cNvPr id="244" name="Google Shape;244;p29"/>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5" name="Google Shape;245;p29"/>
          <p:cNvSpPr txBox="1"/>
          <p:nvPr/>
        </p:nvSpPr>
        <p:spPr>
          <a:xfrm>
            <a:off x="11794836" y="6567054"/>
            <a:ext cx="175906"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11</a:t>
            </a:r>
            <a:endParaRPr sz="1200" b="0" i="0" u="none" strike="noStrike" cap="none">
              <a:solidFill>
                <a:srgbClr val="000000"/>
              </a:solidFill>
              <a:latin typeface="Calibri"/>
              <a:ea typeface="Calibri"/>
              <a:cs typeface="Calibri"/>
              <a:sym typeface="Calibri"/>
            </a:endParaRPr>
          </a:p>
        </p:txBody>
      </p:sp>
      <p:graphicFrame>
        <p:nvGraphicFramePr>
          <p:cNvPr id="246" name="Google Shape;246;p29"/>
          <p:cNvGraphicFramePr/>
          <p:nvPr/>
        </p:nvGraphicFramePr>
        <p:xfrm>
          <a:off x="513735" y="2278391"/>
          <a:ext cx="3000000" cy="3000000"/>
        </p:xfrm>
        <a:graphic>
          <a:graphicData uri="http://schemas.openxmlformats.org/drawingml/2006/table">
            <a:tbl>
              <a:tblPr firstRow="1" bandRow="1">
                <a:noFill/>
                <a:tableStyleId>{55B5AE03-9B3E-407E-8E11-9BB34ECB177B}</a:tableStyleId>
              </a:tblPr>
              <a:tblGrid>
                <a:gridCol w="3112500">
                  <a:extLst>
                    <a:ext uri="{9D8B030D-6E8A-4147-A177-3AD203B41FA5}">
                      <a16:colId xmlns:a16="http://schemas.microsoft.com/office/drawing/2014/main" val="20000"/>
                    </a:ext>
                  </a:extLst>
                </a:gridCol>
                <a:gridCol w="805205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2200"/>
                        <a:t>Timeline</a:t>
                      </a:r>
                      <a:endParaRPr/>
                    </a:p>
                  </a:txBody>
                  <a:tcPr marL="91450" marR="91450" marT="45725" marB="45725"/>
                </a:tc>
                <a:tc>
                  <a:txBody>
                    <a:bodyPr/>
                    <a:lstStyle/>
                    <a:p>
                      <a:pPr marL="0" marR="0" lvl="0" indent="0" algn="l" rtl="0">
                        <a:spcBef>
                          <a:spcPts val="0"/>
                        </a:spcBef>
                        <a:spcAft>
                          <a:spcPts val="0"/>
                        </a:spcAft>
                        <a:buNone/>
                      </a:pPr>
                      <a:r>
                        <a:rPr lang="en-US" sz="2200"/>
                        <a:t>Action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200"/>
                        <a:t>2019</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Calibri"/>
                        <a:buNone/>
                      </a:pPr>
                      <a:r>
                        <a:rPr lang="en-US" sz="2200" b="0" i="0">
                          <a:solidFill>
                            <a:srgbClr val="000000"/>
                          </a:solidFill>
                        </a:rPr>
                        <a:t>Commission adopts new PPS standards and PEs; CWA content embedded in all programs. Candidate option. Must focus 150/600 hours of clinical practice on CWA activities.</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200"/>
                        <a:t>2022</a:t>
                      </a:r>
                      <a:endParaRPr/>
                    </a:p>
                  </a:txBody>
                  <a:tcPr marL="91450" marR="91450" marT="45725" marB="45725"/>
                </a:tc>
                <a:tc>
                  <a:txBody>
                    <a:bodyPr/>
                    <a:lstStyle/>
                    <a:p>
                      <a:pPr marL="0" marR="0" lvl="0" indent="0" algn="l" rtl="0">
                        <a:spcBef>
                          <a:spcPts val="0"/>
                        </a:spcBef>
                        <a:spcAft>
                          <a:spcPts val="0"/>
                        </a:spcAft>
                        <a:buNone/>
                      </a:pPr>
                      <a:r>
                        <a:rPr lang="en-US" sz="2200" b="0" i="0">
                          <a:solidFill>
                            <a:srgbClr val="000000"/>
                          </a:solidFill>
                        </a:rPr>
                        <a:t>Implementation of new standards. (Delayed due to COVID.)</a:t>
                      </a:r>
                      <a:endParaRPr sz="22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2200"/>
                        <a:t>2023</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Calibri"/>
                        <a:buNone/>
                      </a:pPr>
                      <a:r>
                        <a:rPr lang="en-US" sz="2200" b="0" i="0">
                          <a:solidFill>
                            <a:srgbClr val="000000"/>
                          </a:solidFill>
                        </a:rPr>
                        <a:t>Senate Bill 223 (</a:t>
                      </a:r>
                      <a:r>
                        <a:rPr lang="en-US" sz="2200"/>
                        <a:t>Chap. 175, Stats. 2024</a:t>
                      </a:r>
                      <a:r>
                        <a:rPr lang="en-US" sz="2200">
                          <a:solidFill>
                            <a:srgbClr val="000000"/>
                          </a:solidFill>
                        </a:rPr>
                        <a:t>) authorizes LEAs to offer CWA.</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2200"/>
                        <a:t>2024</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Calibri"/>
                        <a:buNone/>
                      </a:pPr>
                      <a:r>
                        <a:rPr lang="en-US" sz="2200" b="0" i="0">
                          <a:solidFill>
                            <a:srgbClr val="000000"/>
                          </a:solidFill>
                        </a:rPr>
                        <a:t>Staff and subgro</a:t>
                      </a:r>
                      <a:r>
                        <a:rPr lang="en-US" sz="2200">
                          <a:solidFill>
                            <a:srgbClr val="000000"/>
                          </a:solidFill>
                        </a:rPr>
                        <a:t>up of PPS workgroup develops stand alone set of CWA standards and performance expectations. </a:t>
                      </a:r>
                      <a:r>
                        <a:rPr lang="en-US" sz="2200" u="sng">
                          <a:solidFill>
                            <a:srgbClr val="000000"/>
                          </a:solidFill>
                        </a:rPr>
                        <a:t>For use in certain situations.</a:t>
                      </a:r>
                      <a:r>
                        <a:rPr lang="en-US" sz="2200">
                          <a:solidFill>
                            <a:srgbClr val="000000"/>
                          </a:solidFill>
                        </a:rPr>
                        <a:t> Adopted by Commission in August 2024. </a:t>
                      </a:r>
                      <a:r>
                        <a:rPr lang="en-US" sz="2200" u="sng">
                          <a:solidFill>
                            <a:srgbClr val="000000"/>
                          </a:solidFill>
                          <a:hlinkClick r:id="rId3">
                            <a:extLst>
                              <a:ext uri="{A12FA001-AC4F-418D-AE19-62706E023703}">
                                <ahyp:hlinkClr xmlns:ahyp="http://schemas.microsoft.com/office/drawing/2018/hyperlinkcolor" val="tx"/>
                              </a:ext>
                            </a:extLst>
                          </a:hlinkClick>
                        </a:rPr>
                        <a:t>PSA 24-09</a:t>
                      </a:r>
                      <a:endParaRPr sz="2200">
                        <a:solidFill>
                          <a:srgbClr val="000000"/>
                        </a:solidFill>
                      </a:endParaRPr>
                    </a:p>
                    <a:p>
                      <a:pPr marL="0" marR="0" lvl="0" indent="0" algn="l" rtl="0">
                        <a:lnSpc>
                          <a:spcPct val="100000"/>
                        </a:lnSpc>
                        <a:spcBef>
                          <a:spcPts val="0"/>
                        </a:spcBef>
                        <a:spcAft>
                          <a:spcPts val="0"/>
                        </a:spcAft>
                        <a:buSzPts val="2200"/>
                        <a:buFont typeface="Calibri"/>
                        <a:buNone/>
                      </a:pPr>
                      <a:endParaRPr sz="2200">
                        <a:solidFill>
                          <a:srgbClr val="000000"/>
                        </a:solidFill>
                      </a:endParaRPr>
                    </a:p>
                    <a:p>
                      <a:pPr marL="0" marR="0" lvl="0" indent="0" algn="l" rtl="0">
                        <a:lnSpc>
                          <a:spcPct val="100000"/>
                        </a:lnSpc>
                        <a:spcBef>
                          <a:spcPts val="0"/>
                        </a:spcBef>
                        <a:spcAft>
                          <a:spcPts val="0"/>
                        </a:spcAft>
                        <a:buClr>
                          <a:srgbClr val="000000"/>
                        </a:buClr>
                        <a:buSzPts val="2200"/>
                        <a:buFont typeface="Calibri"/>
                        <a:buNone/>
                      </a:pPr>
                      <a:r>
                        <a:rPr lang="en-US" sz="2200">
                          <a:solidFill>
                            <a:srgbClr val="000000"/>
                          </a:solidFill>
                        </a:rPr>
                        <a:t>Precondition for Commission adoption in October 2024.</a:t>
                      </a:r>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51"/>
        <p:cNvGrpSpPr/>
        <p:nvPr/>
      </p:nvGrpSpPr>
      <p:grpSpPr>
        <a:xfrm>
          <a:off x="0" y="0"/>
          <a:ext cx="0" cy="0"/>
          <a:chOff x="0" y="0"/>
          <a:chExt cx="0" cy="0"/>
        </a:xfrm>
      </p:grpSpPr>
      <p:sp>
        <p:nvSpPr>
          <p:cNvPr id="252" name="Google Shape;252;p30"/>
          <p:cNvSpPr txBox="1">
            <a:spLocks noGrp="1"/>
          </p:cNvSpPr>
          <p:nvPr>
            <p:ph type="title"/>
          </p:nvPr>
        </p:nvSpPr>
        <p:spPr>
          <a:xfrm>
            <a:off x="1406591" y="851372"/>
            <a:ext cx="8507954" cy="1218923"/>
          </a:xfrm>
          <a:prstGeom prst="rect">
            <a:avLst/>
          </a:prstGeom>
          <a:noFill/>
          <a:ln>
            <a:noFill/>
          </a:ln>
        </p:spPr>
        <p:txBody>
          <a:bodyPr spcFirstLastPara="1" wrap="square" lIns="0" tIns="13325" rIns="0" bIns="0" anchor="t" anchorCtr="0">
            <a:spAutoFit/>
          </a:bodyPr>
          <a:lstStyle/>
          <a:p>
            <a:pPr marL="0" lvl="0" indent="0" algn="ctr" rtl="0">
              <a:lnSpc>
                <a:spcPct val="114024"/>
              </a:lnSpc>
              <a:spcBef>
                <a:spcPts val="0"/>
              </a:spcBef>
              <a:spcAft>
                <a:spcPts val="0"/>
              </a:spcAft>
              <a:buNone/>
            </a:pPr>
            <a:r>
              <a:rPr lang="en-US" sz="4100">
                <a:latin typeface="Calibri"/>
                <a:ea typeface="Calibri"/>
                <a:cs typeface="Calibri"/>
                <a:sym typeface="Calibri"/>
              </a:rPr>
              <a:t>Update On Implementation of SB 488: Reading and Literacy Instruction</a:t>
            </a:r>
            <a:endParaRPr/>
          </a:p>
        </p:txBody>
      </p:sp>
      <p:sp>
        <p:nvSpPr>
          <p:cNvPr id="253" name="Google Shape;253;p30"/>
          <p:cNvSpPr/>
          <p:nvPr/>
        </p:nvSpPr>
        <p:spPr>
          <a:xfrm>
            <a:off x="4875590" y="2169861"/>
            <a:ext cx="6309360" cy="0"/>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54" name="Google Shape;254;p30" descr="Children reading a book"/>
          <p:cNvPicPr preferRelativeResize="0"/>
          <p:nvPr/>
        </p:nvPicPr>
        <p:blipFill rotWithShape="1">
          <a:blip r:embed="rId3">
            <a:alphaModFix/>
          </a:blip>
          <a:srcRect/>
          <a:stretch/>
        </p:blipFill>
        <p:spPr>
          <a:xfrm>
            <a:off x="519954" y="2317377"/>
            <a:ext cx="4061011" cy="3164541"/>
          </a:xfrm>
          <a:prstGeom prst="rect">
            <a:avLst/>
          </a:prstGeom>
          <a:noFill/>
          <a:ln>
            <a:noFill/>
          </a:ln>
        </p:spPr>
      </p:pic>
      <p:sp>
        <p:nvSpPr>
          <p:cNvPr id="255" name="Google Shape;255;p30"/>
          <p:cNvSpPr txBox="1"/>
          <p:nvPr/>
        </p:nvSpPr>
        <p:spPr>
          <a:xfrm>
            <a:off x="4875590" y="2411505"/>
            <a:ext cx="6918391"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Literacy Standards and TPEs Adopted for:</a:t>
            </a:r>
            <a:endParaRPr/>
          </a:p>
          <a:p>
            <a:pPr marL="285750" marR="0" lvl="0" indent="-28575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Preliminary Multiple and Single Subject</a:t>
            </a:r>
            <a:endParaRPr/>
          </a:p>
          <a:p>
            <a:pPr marL="285750" marR="0" lvl="0" indent="-28575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Preliminary Education Specialist Mild Moderate Support Needs and Extensive Support Needs</a:t>
            </a:r>
            <a:endParaRPr/>
          </a:p>
          <a:p>
            <a:pPr marL="285750" marR="0" lvl="0" indent="-28575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Preliminary Education Specialist Visual Impairments, Deaf and Hard of Hearing, and Early Childhood Special Education</a:t>
            </a:r>
            <a:endParaRPr/>
          </a:p>
          <a:p>
            <a:pPr marL="285750" marR="0" lvl="0" indent="-28575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PK-3 ECE Specialist Instruction </a:t>
            </a:r>
            <a:endParaRPr/>
          </a:p>
        </p:txBody>
      </p:sp>
      <p:sp>
        <p:nvSpPr>
          <p:cNvPr id="256" name="Google Shape;256;p30"/>
          <p:cNvSpPr txBox="1"/>
          <p:nvPr/>
        </p:nvSpPr>
        <p:spPr>
          <a:xfrm>
            <a:off x="11699631" y="6447840"/>
            <a:ext cx="197220"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12</a:t>
            </a:r>
            <a:endParaRPr sz="12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61"/>
        <p:cNvGrpSpPr/>
        <p:nvPr/>
      </p:nvGrpSpPr>
      <p:grpSpPr>
        <a:xfrm>
          <a:off x="0" y="0"/>
          <a:ext cx="0" cy="0"/>
          <a:chOff x="0" y="0"/>
          <a:chExt cx="0" cy="0"/>
        </a:xfrm>
      </p:grpSpPr>
      <p:sp>
        <p:nvSpPr>
          <p:cNvPr id="262" name="Google Shape;262;p31"/>
          <p:cNvSpPr txBox="1">
            <a:spLocks noGrp="1"/>
          </p:cNvSpPr>
          <p:nvPr>
            <p:ph type="title"/>
          </p:nvPr>
        </p:nvSpPr>
        <p:spPr>
          <a:xfrm>
            <a:off x="1406591" y="851372"/>
            <a:ext cx="8507954" cy="1218923"/>
          </a:xfrm>
          <a:prstGeom prst="rect">
            <a:avLst/>
          </a:prstGeom>
          <a:noFill/>
          <a:ln>
            <a:noFill/>
          </a:ln>
        </p:spPr>
        <p:txBody>
          <a:bodyPr spcFirstLastPara="1" wrap="square" lIns="0" tIns="13325" rIns="0" bIns="0" anchor="t" anchorCtr="0">
            <a:spAutoFit/>
          </a:bodyPr>
          <a:lstStyle/>
          <a:p>
            <a:pPr marL="0" lvl="0" indent="0" algn="ctr" rtl="0">
              <a:lnSpc>
                <a:spcPct val="114024"/>
              </a:lnSpc>
              <a:spcBef>
                <a:spcPts val="0"/>
              </a:spcBef>
              <a:spcAft>
                <a:spcPts val="0"/>
              </a:spcAft>
              <a:buNone/>
            </a:pPr>
            <a:r>
              <a:rPr lang="en-US" sz="4100">
                <a:latin typeface="Calibri"/>
                <a:ea typeface="Calibri"/>
                <a:cs typeface="Calibri"/>
                <a:sym typeface="Calibri"/>
              </a:rPr>
              <a:t>Update On Implementation of SB 488: Reading and Literacy Instruction</a:t>
            </a:r>
            <a:endParaRPr/>
          </a:p>
        </p:txBody>
      </p:sp>
      <p:sp>
        <p:nvSpPr>
          <p:cNvPr id="263" name="Google Shape;263;p31"/>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4" name="Google Shape;264;p31"/>
          <p:cNvSpPr txBox="1"/>
          <p:nvPr/>
        </p:nvSpPr>
        <p:spPr>
          <a:xfrm>
            <a:off x="730045" y="2214437"/>
            <a:ext cx="10664096" cy="40934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Calibri"/>
              <a:buNone/>
            </a:pPr>
            <a:r>
              <a:rPr lang="en-US" sz="2600" b="0" i="1" u="none" strike="noStrike" cap="none">
                <a:solidFill>
                  <a:srgbClr val="000000"/>
                </a:solidFill>
                <a:latin typeface="Calibri"/>
                <a:ea typeface="Calibri"/>
                <a:cs typeface="Calibri"/>
                <a:sym typeface="Calibri"/>
              </a:rPr>
              <a:t>Key Features of New Standards/TPEs</a:t>
            </a:r>
            <a:endParaRPr sz="2600" b="0" i="1"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Calibri"/>
                <a:ea typeface="Calibri"/>
                <a:cs typeface="Calibri"/>
                <a:sym typeface="Calibri"/>
              </a:rPr>
              <a:t>Aligned to the ELA/ELD Frameworks and other Foundational Documents</a:t>
            </a:r>
            <a:endParaRPr/>
          </a:p>
          <a:p>
            <a:pPr marL="285750" marR="0" lvl="0" indent="-285750" algn="l"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Calibri"/>
                <a:ea typeface="Calibri"/>
                <a:cs typeface="Calibri"/>
                <a:sym typeface="Calibri"/>
              </a:rPr>
              <a:t>Require the Incorporation of the California Dyslexia Guidelines</a:t>
            </a:r>
            <a:endParaRPr/>
          </a:p>
          <a:p>
            <a:pPr marL="285750" marR="0" lvl="0" indent="-285750" algn="l"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Calibri"/>
                <a:ea typeface="Calibri"/>
                <a:cs typeface="Calibri"/>
                <a:sym typeface="Calibri"/>
              </a:rPr>
              <a:t>Universal Design for Learning</a:t>
            </a:r>
            <a:endParaRPr/>
          </a:p>
          <a:p>
            <a:pPr marL="285750" marR="0" lvl="0" indent="-285750" algn="l"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Calibri"/>
                <a:ea typeface="Calibri"/>
                <a:cs typeface="Calibri"/>
                <a:sym typeface="Calibri"/>
              </a:rPr>
              <a:t>Equity/Asset-Based Approaches</a:t>
            </a:r>
            <a:endParaRPr/>
          </a:p>
          <a:p>
            <a:pPr marL="285750" marR="0" lvl="0" indent="-285750" algn="l"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Calibri"/>
                <a:ea typeface="Calibri"/>
                <a:cs typeface="Calibri"/>
                <a:sym typeface="Calibri"/>
              </a:rPr>
              <a:t>Multi-Tiered Systems of Support – best first instruction, targeted/supplemental instruction, intensive intervention</a:t>
            </a:r>
            <a:endParaRPr/>
          </a:p>
          <a:p>
            <a:pPr marL="285750" marR="0" lvl="0" indent="-285750" algn="l"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Calibri"/>
                <a:ea typeface="Calibri"/>
                <a:cs typeface="Calibri"/>
                <a:sym typeface="Calibri"/>
              </a:rPr>
              <a:t>Multi/Biliteracy and ELD</a:t>
            </a:r>
            <a:endParaRPr/>
          </a:p>
          <a:p>
            <a:pPr marL="285750" marR="0" lvl="0" indent="-285750" algn="l" rtl="0">
              <a:lnSpc>
                <a:spcPct val="100000"/>
              </a:lnSpc>
              <a:spcBef>
                <a:spcPts val="0"/>
              </a:spcBef>
              <a:spcAft>
                <a:spcPts val="0"/>
              </a:spcAft>
              <a:buClr>
                <a:srgbClr val="000000"/>
              </a:buClr>
              <a:buSzPts val="2600"/>
              <a:buFont typeface="Arial"/>
              <a:buChar char="•"/>
            </a:pPr>
            <a:r>
              <a:rPr lang="en-US" sz="2600" b="0" i="0" u="none" strike="noStrike" cap="none">
                <a:solidFill>
                  <a:srgbClr val="000000"/>
                </a:solidFill>
                <a:latin typeface="Calibri"/>
                <a:ea typeface="Calibri"/>
                <a:cs typeface="Calibri"/>
                <a:sym typeface="Calibri"/>
              </a:rPr>
              <a:t>Development of a Literacy Performance Assessment (operational Fall 2025) to replace RICA</a:t>
            </a:r>
            <a:endParaRPr/>
          </a:p>
        </p:txBody>
      </p:sp>
      <p:sp>
        <p:nvSpPr>
          <p:cNvPr id="265" name="Google Shape;265;p31"/>
          <p:cNvSpPr txBox="1"/>
          <p:nvPr/>
        </p:nvSpPr>
        <p:spPr>
          <a:xfrm>
            <a:off x="11699631" y="6447840"/>
            <a:ext cx="197220"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13</a:t>
            </a:r>
            <a:endParaRPr sz="12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2"/>
          <p:cNvSpPr txBox="1">
            <a:spLocks noGrp="1"/>
          </p:cNvSpPr>
          <p:nvPr>
            <p:ph type="title"/>
          </p:nvPr>
        </p:nvSpPr>
        <p:spPr>
          <a:xfrm>
            <a:off x="1224117" y="749785"/>
            <a:ext cx="9453716" cy="123110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4000">
                <a:latin typeface="Calibri"/>
                <a:ea typeface="Calibri"/>
                <a:cs typeface="Calibri"/>
                <a:sym typeface="Calibri"/>
              </a:rPr>
              <a:t>Update On Implementation of SB 488: Reading and Literacy Instruction</a:t>
            </a:r>
            <a:endParaRPr/>
          </a:p>
        </p:txBody>
      </p:sp>
      <p:sp>
        <p:nvSpPr>
          <p:cNvPr id="272" name="Google Shape;272;p32"/>
          <p:cNvSpPr txBox="1">
            <a:spLocks noGrp="1"/>
          </p:cNvSpPr>
          <p:nvPr>
            <p:ph type="body" idx="1"/>
          </p:nvPr>
        </p:nvSpPr>
        <p:spPr>
          <a:xfrm>
            <a:off x="4229571" y="2592483"/>
            <a:ext cx="7016787" cy="3600986"/>
          </a:xfrm>
          <a:prstGeom prst="rect">
            <a:avLst/>
          </a:prstGeom>
          <a:noFill/>
          <a:ln>
            <a:noFill/>
          </a:ln>
        </p:spPr>
        <p:txBody>
          <a:bodyPr spcFirstLastPara="1" wrap="square" lIns="0" tIns="0" rIns="0" bIns="0" anchor="t" anchorCtr="0">
            <a:spAutoFit/>
          </a:bodyPr>
          <a:lstStyle/>
          <a:p>
            <a:pPr marL="457200" lvl="0" indent="-457200" algn="l" rtl="0">
              <a:spcBef>
                <a:spcPts val="0"/>
              </a:spcBef>
              <a:spcAft>
                <a:spcPts val="0"/>
              </a:spcAft>
              <a:buClr>
                <a:schemeClr val="dk1"/>
              </a:buClr>
              <a:buSzPts val="2600"/>
              <a:buFont typeface="Arial"/>
              <a:buChar char="•"/>
            </a:pPr>
            <a:r>
              <a:rPr lang="en-US"/>
              <a:t>All currently approved programs must be aligned with these new TPEs and standards as of </a:t>
            </a:r>
            <a:r>
              <a:rPr lang="en-US" b="1"/>
              <a:t>July 1, 2024</a:t>
            </a:r>
            <a:r>
              <a:rPr lang="en-US"/>
              <a:t>.  </a:t>
            </a:r>
            <a:endParaRPr/>
          </a:p>
          <a:p>
            <a:pPr marL="457200" lvl="0" indent="-292100" algn="l" rtl="0">
              <a:spcBef>
                <a:spcPts val="0"/>
              </a:spcBef>
              <a:spcAft>
                <a:spcPts val="0"/>
              </a:spcAft>
              <a:buClr>
                <a:schemeClr val="dk1"/>
              </a:buClr>
              <a:buSzPts val="2600"/>
              <a:buFont typeface="Arial"/>
              <a:buNone/>
            </a:pPr>
            <a:endParaRPr/>
          </a:p>
          <a:p>
            <a:pPr marL="457200" lvl="0" indent="-457200" algn="l" rtl="0">
              <a:spcBef>
                <a:spcPts val="0"/>
              </a:spcBef>
              <a:spcAft>
                <a:spcPts val="0"/>
              </a:spcAft>
              <a:buClr>
                <a:schemeClr val="dk1"/>
              </a:buClr>
              <a:buSzPts val="2600"/>
              <a:buFont typeface="Arial"/>
              <a:buChar char="•"/>
            </a:pPr>
            <a:r>
              <a:rPr lang="en-US"/>
              <a:t>All new program proposals aligned beginning October 2023.</a:t>
            </a:r>
            <a:endParaRPr/>
          </a:p>
          <a:p>
            <a:pPr marL="457200" lvl="0" indent="-292100" algn="l" rtl="0">
              <a:spcBef>
                <a:spcPts val="0"/>
              </a:spcBef>
              <a:spcAft>
                <a:spcPts val="0"/>
              </a:spcAft>
              <a:buClr>
                <a:schemeClr val="dk1"/>
              </a:buClr>
              <a:buSzPts val="2600"/>
              <a:buFont typeface="Arial"/>
              <a:buNone/>
            </a:pPr>
            <a:endParaRPr/>
          </a:p>
          <a:p>
            <a:pPr marL="457200" lvl="0" indent="-457200" algn="l" rtl="0">
              <a:spcBef>
                <a:spcPts val="0"/>
              </a:spcBef>
              <a:spcAft>
                <a:spcPts val="0"/>
              </a:spcAft>
              <a:buClr>
                <a:schemeClr val="dk1"/>
              </a:buClr>
              <a:buSzPts val="2600"/>
              <a:buFont typeface="Arial"/>
              <a:buChar char="•"/>
            </a:pPr>
            <a:r>
              <a:rPr lang="en-US"/>
              <a:t>Required Certification process in </a:t>
            </a:r>
            <a:r>
              <a:rPr lang="en-US" b="1"/>
              <a:t>2024-2025</a:t>
            </a:r>
            <a:r>
              <a:rPr lang="en-US"/>
              <a:t>.</a:t>
            </a:r>
            <a:endParaRPr/>
          </a:p>
          <a:p>
            <a:pPr marL="457200" lvl="0" indent="-292100" algn="l" rtl="0">
              <a:spcBef>
                <a:spcPts val="0"/>
              </a:spcBef>
              <a:spcAft>
                <a:spcPts val="0"/>
              </a:spcAft>
              <a:buClr>
                <a:schemeClr val="dk1"/>
              </a:buClr>
              <a:buSzPts val="2600"/>
              <a:buFont typeface="Arial"/>
              <a:buNone/>
            </a:pPr>
            <a:endParaRPr/>
          </a:p>
        </p:txBody>
      </p:sp>
      <p:pic>
        <p:nvPicPr>
          <p:cNvPr id="273" name="Google Shape;273;p32" descr="Child writing on paper"/>
          <p:cNvPicPr preferRelativeResize="0"/>
          <p:nvPr/>
        </p:nvPicPr>
        <p:blipFill rotWithShape="1">
          <a:blip r:embed="rId3">
            <a:alphaModFix/>
          </a:blip>
          <a:srcRect/>
          <a:stretch/>
        </p:blipFill>
        <p:spPr>
          <a:xfrm>
            <a:off x="480350" y="2697866"/>
            <a:ext cx="3292997" cy="2185686"/>
          </a:xfrm>
          <a:prstGeom prst="rect">
            <a:avLst/>
          </a:prstGeom>
          <a:noFill/>
          <a:ln>
            <a:noFill/>
          </a:ln>
        </p:spPr>
      </p:pic>
      <p:sp>
        <p:nvSpPr>
          <p:cNvPr id="274" name="Google Shape;274;p32"/>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5" name="Google Shape;275;p3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3"/>
          <p:cNvSpPr txBox="1">
            <a:spLocks noGrp="1"/>
          </p:cNvSpPr>
          <p:nvPr>
            <p:ph type="title"/>
          </p:nvPr>
        </p:nvSpPr>
        <p:spPr>
          <a:xfrm>
            <a:off x="1128251" y="757160"/>
            <a:ext cx="9726561" cy="1261884"/>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4100">
                <a:latin typeface="Calibri"/>
                <a:ea typeface="Calibri"/>
                <a:cs typeface="Calibri"/>
                <a:sym typeface="Calibri"/>
              </a:rPr>
              <a:t>Update On Implementation of SB 488:</a:t>
            </a:r>
            <a:br>
              <a:rPr lang="en-US" sz="4100">
                <a:latin typeface="Calibri"/>
                <a:ea typeface="Calibri"/>
                <a:cs typeface="Calibri"/>
                <a:sym typeface="Calibri"/>
              </a:rPr>
            </a:br>
            <a:r>
              <a:rPr lang="en-US" sz="4100">
                <a:latin typeface="Calibri"/>
                <a:ea typeface="Calibri"/>
                <a:cs typeface="Calibri"/>
                <a:sym typeface="Calibri"/>
              </a:rPr>
              <a:t>Reading and Literacy Instruction</a:t>
            </a:r>
            <a:endParaRPr/>
          </a:p>
        </p:txBody>
      </p:sp>
      <p:sp>
        <p:nvSpPr>
          <p:cNvPr id="282" name="Google Shape;282;p33"/>
          <p:cNvSpPr txBox="1">
            <a:spLocks noGrp="1"/>
          </p:cNvSpPr>
          <p:nvPr>
            <p:ph type="body" idx="1"/>
          </p:nvPr>
        </p:nvSpPr>
        <p:spPr>
          <a:xfrm>
            <a:off x="3982065" y="2364870"/>
            <a:ext cx="7543800" cy="3877985"/>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800" u="sng"/>
              <a:t>Certification Process</a:t>
            </a:r>
            <a:endParaRPr/>
          </a:p>
          <a:p>
            <a:pPr marL="457200" lvl="0" indent="-457200" algn="l" rtl="0">
              <a:spcBef>
                <a:spcPts val="0"/>
              </a:spcBef>
              <a:spcAft>
                <a:spcPts val="0"/>
              </a:spcAft>
              <a:buClr>
                <a:schemeClr val="dk1"/>
              </a:buClr>
              <a:buSzPts val="2800"/>
              <a:buFont typeface="Arial"/>
              <a:buChar char="•"/>
            </a:pPr>
            <a:r>
              <a:rPr lang="en-US" sz="2800"/>
              <a:t>PSA 24-01 and 24-08</a:t>
            </a:r>
            <a:endParaRPr/>
          </a:p>
          <a:p>
            <a:pPr marL="457200" lvl="0" indent="-457200" algn="l" rtl="0">
              <a:spcBef>
                <a:spcPts val="0"/>
              </a:spcBef>
              <a:spcAft>
                <a:spcPts val="0"/>
              </a:spcAft>
              <a:buClr>
                <a:schemeClr val="dk1"/>
              </a:buClr>
              <a:buSzPts val="2800"/>
              <a:buFont typeface="Arial"/>
              <a:buChar char="•"/>
            </a:pPr>
            <a:r>
              <a:rPr lang="en-US" sz="2800"/>
              <a:t>Certification focused on 44259(b)(4)(A) and (B) – particularly Foundational Skills</a:t>
            </a:r>
            <a:endParaRPr/>
          </a:p>
          <a:p>
            <a:pPr marL="457200" lvl="0" indent="-457200" algn="l" rtl="0">
              <a:spcBef>
                <a:spcPts val="0"/>
              </a:spcBef>
              <a:spcAft>
                <a:spcPts val="0"/>
              </a:spcAft>
              <a:buClr>
                <a:schemeClr val="dk1"/>
              </a:buClr>
              <a:buSzPts val="2800"/>
              <a:buFont typeface="Arial"/>
              <a:buChar char="•"/>
            </a:pPr>
            <a:r>
              <a:rPr lang="en-US" sz="2800"/>
              <a:t>Bi-weekly Technical Assistance March-September</a:t>
            </a:r>
            <a:endParaRPr/>
          </a:p>
          <a:p>
            <a:pPr marL="457200" lvl="0" indent="-457200" algn="l" rtl="0">
              <a:spcBef>
                <a:spcPts val="0"/>
              </a:spcBef>
              <a:spcAft>
                <a:spcPts val="0"/>
              </a:spcAft>
              <a:buClr>
                <a:schemeClr val="dk1"/>
              </a:buClr>
              <a:buSzPts val="2800"/>
              <a:buFont typeface="Arial"/>
              <a:buChar char="•"/>
            </a:pPr>
            <a:r>
              <a:rPr lang="en-US" sz="2800"/>
              <a:t>Submissions were due October 4</a:t>
            </a:r>
            <a:endParaRPr/>
          </a:p>
          <a:p>
            <a:pPr marL="457200" lvl="0" indent="-457200" algn="l" rtl="0">
              <a:spcBef>
                <a:spcPts val="0"/>
              </a:spcBef>
              <a:spcAft>
                <a:spcPts val="0"/>
              </a:spcAft>
              <a:buClr>
                <a:schemeClr val="dk1"/>
              </a:buClr>
              <a:buSzPts val="2800"/>
              <a:buFont typeface="Arial"/>
              <a:buChar char="•"/>
            </a:pPr>
            <a:r>
              <a:rPr lang="en-US" sz="2800"/>
              <a:t>Over 300 programs need to be certified by Commission by July 1, 2025 – </a:t>
            </a:r>
            <a:r>
              <a:rPr lang="en-US" sz="2800" i="1"/>
              <a:t>Iterative process</a:t>
            </a:r>
            <a:endParaRPr/>
          </a:p>
        </p:txBody>
      </p:sp>
      <p:sp>
        <p:nvSpPr>
          <p:cNvPr id="283" name="Google Shape;283;p33"/>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84" name="Google Shape;284;p33" descr="The 6 Keys to Building a Community of Readers"/>
          <p:cNvPicPr preferRelativeResize="0"/>
          <p:nvPr/>
        </p:nvPicPr>
        <p:blipFill rotWithShape="1">
          <a:blip r:embed="rId3">
            <a:alphaModFix/>
          </a:blip>
          <a:srcRect/>
          <a:stretch/>
        </p:blipFill>
        <p:spPr>
          <a:xfrm>
            <a:off x="535940" y="2755301"/>
            <a:ext cx="3173026" cy="2205319"/>
          </a:xfrm>
          <a:prstGeom prst="rect">
            <a:avLst/>
          </a:prstGeom>
          <a:noFill/>
          <a:ln>
            <a:noFill/>
          </a:ln>
        </p:spPr>
      </p:pic>
      <p:sp>
        <p:nvSpPr>
          <p:cNvPr id="285" name="Google Shape;285;p3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4"/>
          <p:cNvSpPr txBox="1">
            <a:spLocks noGrp="1"/>
          </p:cNvSpPr>
          <p:nvPr>
            <p:ph type="title"/>
          </p:nvPr>
        </p:nvSpPr>
        <p:spPr>
          <a:xfrm>
            <a:off x="535940" y="826878"/>
            <a:ext cx="11120119" cy="1261884"/>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4100">
                <a:latin typeface="Calibri"/>
                <a:ea typeface="Calibri"/>
                <a:cs typeface="Calibri"/>
                <a:sym typeface="Calibri"/>
              </a:rPr>
              <a:t>Update On Implementation of SB 488:</a:t>
            </a:r>
            <a:br>
              <a:rPr lang="en-US" sz="4100">
                <a:latin typeface="Calibri"/>
                <a:ea typeface="Calibri"/>
                <a:cs typeface="Calibri"/>
                <a:sym typeface="Calibri"/>
              </a:rPr>
            </a:br>
            <a:r>
              <a:rPr lang="en-US" sz="4100">
                <a:latin typeface="Calibri"/>
                <a:ea typeface="Calibri"/>
                <a:cs typeface="Calibri"/>
                <a:sym typeface="Calibri"/>
              </a:rPr>
              <a:t>Reading and Literacy Instruction</a:t>
            </a:r>
            <a:endParaRPr sz="4100"/>
          </a:p>
        </p:txBody>
      </p:sp>
      <p:sp>
        <p:nvSpPr>
          <p:cNvPr id="292" name="Google Shape;292;p34"/>
          <p:cNvSpPr txBox="1">
            <a:spLocks noGrp="1"/>
          </p:cNvSpPr>
          <p:nvPr>
            <p:ph type="body" idx="1"/>
          </p:nvPr>
        </p:nvSpPr>
        <p:spPr>
          <a:xfrm>
            <a:off x="886297" y="2341023"/>
            <a:ext cx="10298654" cy="3600986"/>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What does 44259(b)(4)(A) and (B) say?</a:t>
            </a:r>
            <a:endParaRPr/>
          </a:p>
          <a:p>
            <a:pPr marL="0" lvl="1" indent="0" algn="l" rtl="0">
              <a:spcBef>
                <a:spcPts val="0"/>
              </a:spcBef>
              <a:spcAft>
                <a:spcPts val="0"/>
              </a:spcAft>
              <a:buNone/>
            </a:pPr>
            <a:r>
              <a:rPr lang="en-US" sz="2400" b="0" i="0">
                <a:solidFill>
                  <a:srgbClr val="333333"/>
                </a:solidFill>
                <a:latin typeface="Calibri"/>
                <a:ea typeface="Calibri"/>
                <a:cs typeface="Calibri"/>
                <a:sym typeface="Calibri"/>
              </a:rPr>
              <a:t>(i)	</a:t>
            </a:r>
            <a:r>
              <a:rPr lang="en-US" sz="2400" b="0" i="0">
                <a:solidFill>
                  <a:schemeClr val="dk1"/>
                </a:solidFill>
                <a:latin typeface="Calibri"/>
                <a:ea typeface="Calibri"/>
                <a:cs typeface="Calibri"/>
                <a:sym typeface="Calibri"/>
              </a:rPr>
              <a:t>The study of organized, systematic, explicit skills including phonemic awareness, direct, systematic, explicit phonics*,</a:t>
            </a:r>
            <a:r>
              <a:rPr lang="en-US" sz="2400">
                <a:solidFill>
                  <a:schemeClr val="dk1"/>
                </a:solidFill>
              </a:rPr>
              <a:t> </a:t>
            </a:r>
            <a:r>
              <a:rPr lang="en-US" sz="2400" b="0" i="0">
                <a:solidFill>
                  <a:schemeClr val="dk1"/>
                </a:solidFill>
                <a:latin typeface="Calibri"/>
                <a:ea typeface="Calibri"/>
                <a:cs typeface="Calibri"/>
                <a:sym typeface="Calibri"/>
              </a:rPr>
              <a:t>and decoding skills.</a:t>
            </a:r>
            <a:endParaRPr/>
          </a:p>
          <a:p>
            <a:pPr marL="0" lvl="0" indent="0" algn="l" rtl="0">
              <a:spcBef>
                <a:spcPts val="0"/>
              </a:spcBef>
              <a:spcAft>
                <a:spcPts val="0"/>
              </a:spcAft>
              <a:buNone/>
            </a:pPr>
            <a:r>
              <a:rPr lang="en-US" sz="2400" b="0" i="0">
                <a:latin typeface="Calibri"/>
                <a:ea typeface="Calibri"/>
                <a:cs typeface="Calibri"/>
                <a:sym typeface="Calibri"/>
              </a:rPr>
              <a:t>(ii) 	A strong literature, language, and comprehension component with a balance of oral and written language.</a:t>
            </a:r>
            <a:endParaRPr/>
          </a:p>
          <a:p>
            <a:pPr marL="0" lvl="0" indent="0" algn="l" rtl="0">
              <a:spcBef>
                <a:spcPts val="0"/>
              </a:spcBef>
              <a:spcAft>
                <a:spcPts val="0"/>
              </a:spcAft>
              <a:buNone/>
            </a:pPr>
            <a:r>
              <a:rPr lang="en-US" sz="2400" b="0" i="0">
                <a:latin typeface="Calibri"/>
                <a:ea typeface="Calibri"/>
                <a:cs typeface="Calibri"/>
                <a:sym typeface="Calibri"/>
              </a:rPr>
              <a:t>(iii) 	Ongoing diagnostic techniques that inform teaching and assessment.</a:t>
            </a:r>
            <a:endParaRPr/>
          </a:p>
          <a:p>
            <a:pPr marL="0" lvl="0" indent="0" algn="l" rtl="0">
              <a:spcBef>
                <a:spcPts val="0"/>
              </a:spcBef>
              <a:spcAft>
                <a:spcPts val="0"/>
              </a:spcAft>
              <a:buNone/>
            </a:pPr>
            <a:r>
              <a:rPr lang="en-US" sz="2400" b="0" i="0">
                <a:latin typeface="Calibri"/>
                <a:ea typeface="Calibri"/>
                <a:cs typeface="Calibri"/>
                <a:sym typeface="Calibri"/>
              </a:rPr>
              <a:t>(iv) 	Early intervention techniques.</a:t>
            </a:r>
            <a:endParaRPr/>
          </a:p>
          <a:p>
            <a:pPr marL="0" lvl="0" indent="0" algn="l" rtl="0">
              <a:spcBef>
                <a:spcPts val="0"/>
              </a:spcBef>
              <a:spcAft>
                <a:spcPts val="0"/>
              </a:spcAft>
              <a:buNone/>
            </a:pPr>
            <a:r>
              <a:rPr lang="en-US" sz="2400" b="0" i="0">
                <a:latin typeface="Calibri"/>
                <a:ea typeface="Calibri"/>
                <a:cs typeface="Calibri"/>
                <a:sym typeface="Calibri"/>
              </a:rPr>
              <a:t>(v) 	Guided practice in a clinical setting.</a:t>
            </a:r>
            <a:endParaRPr/>
          </a:p>
          <a:p>
            <a:pPr marL="0" lvl="0" indent="0" algn="l" rtl="0">
              <a:spcBef>
                <a:spcPts val="0"/>
              </a:spcBef>
              <a:spcAft>
                <a:spcPts val="0"/>
              </a:spcAft>
              <a:buNone/>
            </a:pPr>
            <a:endParaRPr sz="2000" i="1">
              <a:latin typeface="Calibri"/>
              <a:ea typeface="Calibri"/>
              <a:cs typeface="Calibri"/>
              <a:sym typeface="Calibri"/>
            </a:endParaRPr>
          </a:p>
          <a:p>
            <a:pPr marL="0" lvl="0" indent="0" algn="l" rtl="0">
              <a:spcBef>
                <a:spcPts val="0"/>
              </a:spcBef>
              <a:spcAft>
                <a:spcPts val="0"/>
              </a:spcAft>
              <a:buNone/>
            </a:pPr>
            <a:r>
              <a:rPr lang="en-US" sz="2000" i="1">
                <a:latin typeface="Calibri"/>
                <a:ea typeface="Calibri"/>
                <a:cs typeface="Calibri"/>
                <a:sym typeface="Calibri"/>
              </a:rPr>
              <a:t>*defined in code</a:t>
            </a:r>
            <a:endParaRPr sz="2000" b="0" i="1">
              <a:latin typeface="Calibri"/>
              <a:ea typeface="Calibri"/>
              <a:cs typeface="Calibri"/>
              <a:sym typeface="Calibri"/>
            </a:endParaRPr>
          </a:p>
        </p:txBody>
      </p:sp>
      <p:sp>
        <p:nvSpPr>
          <p:cNvPr id="293" name="Google Shape;293;p34"/>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4" name="Google Shape;294;p3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5"/>
          <p:cNvSpPr txBox="1">
            <a:spLocks noGrp="1"/>
          </p:cNvSpPr>
          <p:nvPr>
            <p:ph type="title"/>
          </p:nvPr>
        </p:nvSpPr>
        <p:spPr>
          <a:xfrm>
            <a:off x="535940" y="826878"/>
            <a:ext cx="11120119" cy="1261884"/>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4100">
                <a:latin typeface="Calibri"/>
                <a:ea typeface="Calibri"/>
                <a:cs typeface="Calibri"/>
                <a:sym typeface="Calibri"/>
              </a:rPr>
              <a:t>Update On Implementation of SB 488:</a:t>
            </a:r>
            <a:br>
              <a:rPr lang="en-US" sz="4100">
                <a:latin typeface="Calibri"/>
                <a:ea typeface="Calibri"/>
                <a:cs typeface="Calibri"/>
                <a:sym typeface="Calibri"/>
              </a:rPr>
            </a:br>
            <a:r>
              <a:rPr lang="en-US" sz="4100">
                <a:latin typeface="Calibri"/>
                <a:ea typeface="Calibri"/>
                <a:cs typeface="Calibri"/>
                <a:sym typeface="Calibri"/>
              </a:rPr>
              <a:t>Reading and Literacy Instruction</a:t>
            </a:r>
            <a:endParaRPr sz="4100"/>
          </a:p>
        </p:txBody>
      </p:sp>
      <p:sp>
        <p:nvSpPr>
          <p:cNvPr id="301" name="Google Shape;301;p35"/>
          <p:cNvSpPr txBox="1">
            <a:spLocks noGrp="1"/>
          </p:cNvSpPr>
          <p:nvPr>
            <p:ph type="body" idx="1"/>
          </p:nvPr>
        </p:nvSpPr>
        <p:spPr>
          <a:xfrm>
            <a:off x="886297" y="2341023"/>
            <a:ext cx="10298654" cy="4001095"/>
          </a:xfrm>
          <a:prstGeom prst="rect">
            <a:avLst/>
          </a:prstGeom>
          <a:noFill/>
          <a:ln>
            <a:noFill/>
          </a:ln>
        </p:spPr>
        <p:txBody>
          <a:bodyPr spcFirstLastPara="1" wrap="square" lIns="0" tIns="0" rIns="0" bIns="0" anchor="t" anchorCtr="0">
            <a:spAutoFit/>
          </a:bodyPr>
          <a:lstStyle/>
          <a:p>
            <a:pPr marL="457200" lvl="0" indent="-457200" algn="l" rtl="0">
              <a:spcBef>
                <a:spcPts val="0"/>
              </a:spcBef>
              <a:spcAft>
                <a:spcPts val="0"/>
              </a:spcAft>
              <a:buClr>
                <a:srgbClr val="000000"/>
              </a:buClr>
              <a:buSzPts val="2600"/>
              <a:buFont typeface="Arial"/>
              <a:buChar char="•"/>
            </a:pPr>
            <a:r>
              <a:rPr lang="en-US" b="0" i="0" u="none" strike="noStrike">
                <a:solidFill>
                  <a:srgbClr val="000000"/>
                </a:solidFill>
                <a:latin typeface="Calibri"/>
                <a:ea typeface="Calibri"/>
                <a:cs typeface="Calibri"/>
                <a:sym typeface="Calibri"/>
              </a:rPr>
              <a:t>Commission approved Foundations of Reading Exams (</a:t>
            </a:r>
            <a:r>
              <a:rPr lang="en-US" b="0" i="0" u="sng" strike="noStrike">
                <a:solidFill>
                  <a:srgbClr val="9454C3"/>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Agenda Item 5F</a:t>
            </a:r>
            <a:r>
              <a:rPr lang="en-US" b="0" i="0" u="none" strike="noStrike">
                <a:solidFill>
                  <a:srgbClr val="000000"/>
                </a:solidFill>
                <a:latin typeface="Calibri"/>
                <a:ea typeface="Calibri"/>
                <a:cs typeface="Calibri"/>
                <a:sym typeface="Calibri"/>
              </a:rPr>
              <a:t>) in August 2024 for specified individuals only.</a:t>
            </a:r>
            <a:r>
              <a:rPr lang="en-US" b="0" i="0">
                <a:solidFill>
                  <a:srgbClr val="000000"/>
                </a:solidFill>
                <a:latin typeface="Calibri"/>
                <a:ea typeface="Calibri"/>
                <a:cs typeface="Calibri"/>
                <a:sym typeface="Calibri"/>
              </a:rPr>
              <a:t>​</a:t>
            </a:r>
            <a:endParaRPr b="0" i="0">
              <a:solidFill>
                <a:srgbClr val="000000"/>
              </a:solidFill>
              <a:latin typeface="Arial"/>
              <a:ea typeface="Arial"/>
              <a:cs typeface="Arial"/>
              <a:sym typeface="Arial"/>
            </a:endParaRPr>
          </a:p>
          <a:p>
            <a:pPr marL="0" lvl="0" indent="0" algn="l" rtl="0">
              <a:spcBef>
                <a:spcPts val="0"/>
              </a:spcBef>
              <a:spcAft>
                <a:spcPts val="0"/>
              </a:spcAft>
              <a:buNone/>
            </a:pPr>
            <a:r>
              <a:rPr lang="en-US" b="0" i="0" u="none" strike="noStrike">
                <a:solidFill>
                  <a:srgbClr val="000000"/>
                </a:solidFill>
                <a:latin typeface="Calibri"/>
                <a:ea typeface="Calibri"/>
                <a:cs typeface="Calibri"/>
                <a:sym typeface="Calibri"/>
              </a:rPr>
              <a:t>	1)Prelim holders with RICA renewal codes (pandemic) </a:t>
            </a:r>
            <a:r>
              <a:rPr lang="en-US" b="0" i="0">
                <a:solidFill>
                  <a:srgbClr val="000000"/>
                </a:solidFill>
                <a:latin typeface="Calibri"/>
                <a:ea typeface="Calibri"/>
                <a:cs typeface="Calibri"/>
                <a:sym typeface="Calibri"/>
              </a:rPr>
              <a:t>​</a:t>
            </a:r>
            <a:endParaRPr b="0" i="0">
              <a:solidFill>
                <a:srgbClr val="000000"/>
              </a:solidFill>
              <a:latin typeface="Arial"/>
              <a:ea typeface="Arial"/>
              <a:cs typeface="Arial"/>
              <a:sym typeface="Arial"/>
            </a:endParaRPr>
          </a:p>
          <a:p>
            <a:pPr marL="0" lvl="0" indent="0" algn="l" rtl="0">
              <a:spcBef>
                <a:spcPts val="0"/>
              </a:spcBef>
              <a:spcAft>
                <a:spcPts val="0"/>
              </a:spcAft>
              <a:buNone/>
            </a:pPr>
            <a:r>
              <a:rPr lang="en-US" b="0" i="0" u="none" strike="noStrike">
                <a:solidFill>
                  <a:srgbClr val="000000"/>
                </a:solidFill>
                <a:latin typeface="Calibri"/>
                <a:ea typeface="Calibri"/>
                <a:cs typeface="Calibri"/>
                <a:sym typeface="Calibri"/>
              </a:rPr>
              <a:t>	2) MS and Ed Specialist candidates who complete all other credential 	requirements except RICA by June 30, 2025.</a:t>
            </a:r>
            <a:r>
              <a:rPr lang="en-US" b="0" i="0">
                <a:solidFill>
                  <a:srgbClr val="000000"/>
                </a:solidFill>
                <a:latin typeface="Calibri"/>
                <a:ea typeface="Calibri"/>
                <a:cs typeface="Calibri"/>
                <a:sym typeface="Calibri"/>
              </a:rPr>
              <a:t>​</a:t>
            </a:r>
            <a:endParaRPr b="0" i="0">
              <a:solidFill>
                <a:srgbClr val="000000"/>
              </a:solidFill>
              <a:latin typeface="Arial"/>
              <a:ea typeface="Arial"/>
              <a:cs typeface="Arial"/>
              <a:sym typeface="Arial"/>
            </a:endParaRPr>
          </a:p>
          <a:p>
            <a:pPr marL="0" lvl="0" indent="0" algn="l" rtl="0">
              <a:spcBef>
                <a:spcPts val="0"/>
              </a:spcBef>
              <a:spcAft>
                <a:spcPts val="0"/>
              </a:spcAft>
              <a:buNone/>
            </a:pPr>
            <a:r>
              <a:rPr lang="en-US" b="0" i="0" u="none" strike="noStrike">
                <a:solidFill>
                  <a:srgbClr val="000000"/>
                </a:solidFill>
                <a:latin typeface="Calibri"/>
                <a:ea typeface="Calibri"/>
                <a:cs typeface="Calibri"/>
                <a:sym typeface="Calibri"/>
              </a:rPr>
              <a:t>	3) Single Subject credential holders who want to add MS credential</a:t>
            </a:r>
            <a:r>
              <a:rPr lang="en-US" b="0" i="0">
                <a:solidFill>
                  <a:srgbClr val="000000"/>
                </a:solidFill>
                <a:latin typeface="Calibri"/>
                <a:ea typeface="Calibri"/>
                <a:cs typeface="Calibri"/>
                <a:sym typeface="Calibri"/>
              </a:rPr>
              <a:t>​</a:t>
            </a:r>
            <a:endParaRPr b="0" i="0">
              <a:solidFill>
                <a:srgbClr val="000000"/>
              </a:solidFill>
              <a:latin typeface="Arial"/>
              <a:ea typeface="Arial"/>
              <a:cs typeface="Arial"/>
              <a:sym typeface="Arial"/>
            </a:endParaRPr>
          </a:p>
          <a:p>
            <a:pPr marL="0" lvl="0" indent="0" algn="l" rtl="0">
              <a:spcBef>
                <a:spcPts val="0"/>
              </a:spcBef>
              <a:spcAft>
                <a:spcPts val="0"/>
              </a:spcAft>
              <a:buNone/>
            </a:pPr>
            <a:r>
              <a:rPr lang="en-US" b="0" i="0" u="none" strike="noStrike">
                <a:solidFill>
                  <a:srgbClr val="000000"/>
                </a:solidFill>
                <a:latin typeface="Calibri"/>
                <a:ea typeface="Calibri"/>
                <a:cs typeface="Calibri"/>
                <a:sym typeface="Calibri"/>
              </a:rPr>
              <a:t>	4) Private School teachers seeking MS, PK 3 ECE, or Ed Specialist</a:t>
            </a:r>
            <a:r>
              <a:rPr lang="en-US" b="0" i="0">
                <a:solidFill>
                  <a:srgbClr val="000000"/>
                </a:solidFill>
                <a:latin typeface="Calibri"/>
                <a:ea typeface="Calibri"/>
                <a:cs typeface="Calibri"/>
                <a:sym typeface="Calibri"/>
              </a:rPr>
              <a:t>​</a:t>
            </a:r>
            <a:endParaRPr b="0" i="0">
              <a:solidFill>
                <a:srgbClr val="000000"/>
              </a:solidFill>
              <a:latin typeface="Arial"/>
              <a:ea typeface="Arial"/>
              <a:cs typeface="Arial"/>
              <a:sym typeface="Arial"/>
            </a:endParaRPr>
          </a:p>
          <a:p>
            <a:pPr marL="0" lvl="0" indent="0" algn="l" rtl="0">
              <a:spcBef>
                <a:spcPts val="0"/>
              </a:spcBef>
              <a:spcAft>
                <a:spcPts val="0"/>
              </a:spcAft>
              <a:buNone/>
            </a:pPr>
            <a:r>
              <a:rPr lang="en-US" b="0" i="0" u="none" strike="noStrike">
                <a:solidFill>
                  <a:srgbClr val="000000"/>
                </a:solidFill>
                <a:latin typeface="Calibri"/>
                <a:ea typeface="Calibri"/>
                <a:cs typeface="Calibri"/>
                <a:sym typeface="Calibri"/>
              </a:rPr>
              <a:t>	5) Teachers prepared in another country</a:t>
            </a:r>
            <a:r>
              <a:rPr lang="en-US" b="0" i="0">
                <a:solidFill>
                  <a:srgbClr val="000000"/>
                </a:solidFill>
                <a:latin typeface="Calibri"/>
                <a:ea typeface="Calibri"/>
                <a:cs typeface="Calibri"/>
                <a:sym typeface="Calibri"/>
              </a:rPr>
              <a:t>​</a:t>
            </a:r>
            <a:endParaRPr b="0" i="0">
              <a:solidFill>
                <a:srgbClr val="000000"/>
              </a:solidFill>
              <a:latin typeface="Arial"/>
              <a:ea typeface="Arial"/>
              <a:cs typeface="Arial"/>
              <a:sym typeface="Arial"/>
            </a:endParaRPr>
          </a:p>
          <a:p>
            <a:pPr marL="457200" lvl="0" indent="-457200" algn="l" rtl="0">
              <a:spcBef>
                <a:spcPts val="0"/>
              </a:spcBef>
              <a:spcAft>
                <a:spcPts val="0"/>
              </a:spcAft>
              <a:buClr>
                <a:srgbClr val="000000"/>
              </a:buClr>
              <a:buSzPts val="2600"/>
              <a:buFont typeface="Arial"/>
              <a:buChar char="•"/>
            </a:pPr>
            <a:r>
              <a:rPr lang="en-US" b="0" i="0" u="none" strike="noStrike">
                <a:solidFill>
                  <a:srgbClr val="000000"/>
                </a:solidFill>
                <a:latin typeface="Calibri"/>
                <a:ea typeface="Calibri"/>
                <a:cs typeface="Calibri"/>
                <a:sym typeface="Calibri"/>
              </a:rPr>
              <a:t>Other potential options to be considered by Commission at October 2024 meeting.</a:t>
            </a:r>
            <a:r>
              <a:rPr lang="en-US" b="0" i="0">
                <a:solidFill>
                  <a:srgbClr val="000000"/>
                </a:solidFill>
                <a:latin typeface="Calibri"/>
                <a:ea typeface="Calibri"/>
                <a:cs typeface="Calibri"/>
                <a:sym typeface="Calibri"/>
              </a:rPr>
              <a:t>​</a:t>
            </a:r>
            <a:endParaRPr b="0" i="0">
              <a:solidFill>
                <a:srgbClr val="000000"/>
              </a:solidFill>
              <a:latin typeface="Arial"/>
              <a:ea typeface="Arial"/>
              <a:cs typeface="Arial"/>
              <a:sym typeface="Arial"/>
            </a:endParaRPr>
          </a:p>
        </p:txBody>
      </p:sp>
      <p:sp>
        <p:nvSpPr>
          <p:cNvPr id="302" name="Google Shape;302;p35"/>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3" name="Google Shape;303;p3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6"/>
          <p:cNvSpPr txBox="1">
            <a:spLocks noGrp="1"/>
          </p:cNvSpPr>
          <p:nvPr>
            <p:ph type="title"/>
          </p:nvPr>
        </p:nvSpPr>
        <p:spPr>
          <a:xfrm>
            <a:off x="535940" y="1376721"/>
            <a:ext cx="11120119" cy="677108"/>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latin typeface="Calibri"/>
                <a:ea typeface="Calibri"/>
                <a:cs typeface="Calibri"/>
                <a:sym typeface="Calibri"/>
              </a:rPr>
              <a:t>Literacy Performance Assessment</a:t>
            </a:r>
            <a:endParaRPr/>
          </a:p>
        </p:txBody>
      </p:sp>
      <p:sp>
        <p:nvSpPr>
          <p:cNvPr id="310" name="Google Shape;310;p36"/>
          <p:cNvSpPr txBox="1">
            <a:spLocks noGrp="1"/>
          </p:cNvSpPr>
          <p:nvPr>
            <p:ph type="body" idx="1"/>
          </p:nvPr>
        </p:nvSpPr>
        <p:spPr>
          <a:xfrm>
            <a:off x="886296" y="2341023"/>
            <a:ext cx="10298654" cy="4185761"/>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800" b="0" i="1">
                <a:latin typeface="Calibri"/>
                <a:ea typeface="Calibri"/>
                <a:cs typeface="Calibri"/>
                <a:sym typeface="Calibri"/>
              </a:rPr>
              <a:t>CalTPA model pilot study and field test</a:t>
            </a:r>
            <a:endParaRPr/>
          </a:p>
          <a:p>
            <a:pPr marL="457200" lvl="0" indent="-457200" algn="l" rtl="0">
              <a:spcBef>
                <a:spcPts val="0"/>
              </a:spcBef>
              <a:spcAft>
                <a:spcPts val="0"/>
              </a:spcAft>
              <a:buClr>
                <a:schemeClr val="dk1"/>
              </a:buClr>
              <a:buSzPts val="2800"/>
              <a:buFont typeface="Arial"/>
              <a:buChar char="•"/>
            </a:pPr>
            <a:r>
              <a:rPr lang="en-US" sz="2800">
                <a:latin typeface="Calibri"/>
                <a:ea typeface="Calibri"/>
                <a:cs typeface="Calibri"/>
                <a:sym typeface="Calibri"/>
              </a:rPr>
              <a:t>Pilot study Spring 2024 (see August 2024 </a:t>
            </a:r>
            <a:r>
              <a:rPr lang="en-US" sz="2800" u="sng">
                <a:solidFill>
                  <a:schemeClr val="hlink"/>
                </a:solidFill>
                <a:latin typeface="Calibri"/>
                <a:ea typeface="Calibri"/>
                <a:cs typeface="Calibri"/>
                <a:sym typeface="Calibri"/>
                <a:hlinkClick r:id="rId3"/>
              </a:rPr>
              <a:t>Agenda Item 5B</a:t>
            </a:r>
            <a:r>
              <a:rPr lang="en-US" sz="2800">
                <a:latin typeface="Calibri"/>
                <a:ea typeface="Calibri"/>
                <a:cs typeface="Calibri"/>
                <a:sym typeface="Calibri"/>
              </a:rPr>
              <a:t>)</a:t>
            </a:r>
            <a:endParaRPr/>
          </a:p>
          <a:p>
            <a:pPr marL="457200" lvl="0" indent="-457200" algn="l" rtl="0">
              <a:spcBef>
                <a:spcPts val="0"/>
              </a:spcBef>
              <a:spcAft>
                <a:spcPts val="0"/>
              </a:spcAft>
              <a:buClr>
                <a:schemeClr val="dk1"/>
              </a:buClr>
              <a:buSzPts val="2800"/>
              <a:buFont typeface="Arial"/>
              <a:buChar char="•"/>
            </a:pPr>
            <a:r>
              <a:rPr lang="en-US" sz="2800" b="0">
                <a:latin typeface="Calibri"/>
                <a:ea typeface="Calibri"/>
                <a:cs typeface="Calibri"/>
                <a:sym typeface="Calibri"/>
              </a:rPr>
              <a:t>19 programs (MS, MMSN, ESN, ECSE, DHH, and VI), 219 candidates including </a:t>
            </a:r>
            <a:r>
              <a:rPr lang="en-US" sz="2800">
                <a:latin typeface="Calibri"/>
                <a:ea typeface="Calibri"/>
                <a:cs typeface="Calibri"/>
                <a:sym typeface="Calibri"/>
              </a:rPr>
              <a:t>candidates earning a Bilingual authorization</a:t>
            </a:r>
            <a:r>
              <a:rPr lang="en-US" sz="2800" b="0">
                <a:latin typeface="Calibri"/>
                <a:ea typeface="Calibri"/>
                <a:cs typeface="Calibri"/>
                <a:sym typeface="Calibri"/>
              </a:rPr>
              <a:t>.</a:t>
            </a:r>
            <a:endParaRPr/>
          </a:p>
          <a:p>
            <a:pPr marL="914400" lvl="1" indent="-457200" algn="l" rtl="0">
              <a:spcBef>
                <a:spcPts val="0"/>
              </a:spcBef>
              <a:spcAft>
                <a:spcPts val="0"/>
              </a:spcAft>
              <a:buSzPts val="2400"/>
              <a:buFont typeface="Arial"/>
              <a:buChar char="•"/>
            </a:pPr>
            <a:r>
              <a:rPr lang="en-US" sz="2400" b="0">
                <a:latin typeface="Calibri"/>
                <a:ea typeface="Calibri"/>
                <a:cs typeface="Calibri"/>
                <a:sym typeface="Calibri"/>
              </a:rPr>
              <a:t>No PK-3 ECE programs approved in time, so sample was MS candidates in TK settings.</a:t>
            </a:r>
            <a:endParaRPr/>
          </a:p>
          <a:p>
            <a:pPr marL="457200" lvl="0" indent="-457200" algn="l" rtl="0">
              <a:spcBef>
                <a:spcPts val="0"/>
              </a:spcBef>
              <a:spcAft>
                <a:spcPts val="0"/>
              </a:spcAft>
              <a:buClr>
                <a:schemeClr val="dk1"/>
              </a:buClr>
              <a:buSzPts val="2800"/>
              <a:buFont typeface="Arial"/>
              <a:buChar char="•"/>
            </a:pPr>
            <a:r>
              <a:rPr lang="en-US" sz="2800">
                <a:latin typeface="Calibri"/>
                <a:ea typeface="Calibri"/>
                <a:cs typeface="Calibri"/>
                <a:sym typeface="Calibri"/>
              </a:rPr>
              <a:t>Credential specific </a:t>
            </a:r>
            <a:r>
              <a:rPr lang="en-US" sz="2800" b="0">
                <a:latin typeface="Calibri"/>
                <a:ea typeface="Calibri"/>
                <a:cs typeface="Calibri"/>
                <a:sym typeface="Calibri"/>
              </a:rPr>
              <a:t>assessors</a:t>
            </a:r>
            <a:r>
              <a:rPr lang="en-US" sz="2800">
                <a:latin typeface="Calibri"/>
                <a:ea typeface="Calibri"/>
                <a:cs typeface="Calibri"/>
                <a:sym typeface="Calibri"/>
              </a:rPr>
              <a:t> trained and calibrated to score</a:t>
            </a:r>
            <a:endParaRPr/>
          </a:p>
          <a:p>
            <a:pPr marL="457200" lvl="0" indent="-457200" algn="l" rtl="0">
              <a:spcBef>
                <a:spcPts val="0"/>
              </a:spcBef>
              <a:spcAft>
                <a:spcPts val="0"/>
              </a:spcAft>
              <a:buClr>
                <a:schemeClr val="dk1"/>
              </a:buClr>
              <a:buSzPts val="2800"/>
              <a:buFont typeface="Arial"/>
              <a:buChar char="•"/>
            </a:pPr>
            <a:r>
              <a:rPr lang="en-US" sz="2800">
                <a:latin typeface="Calibri"/>
                <a:ea typeface="Calibri"/>
                <a:cs typeface="Calibri"/>
                <a:sym typeface="Calibri"/>
              </a:rPr>
              <a:t>Initial standard setting study to be conducted spring 2025</a:t>
            </a:r>
            <a:endParaRPr/>
          </a:p>
          <a:p>
            <a:pPr marL="457200" lvl="0" indent="-457200" algn="l" rtl="0">
              <a:spcBef>
                <a:spcPts val="0"/>
              </a:spcBef>
              <a:spcAft>
                <a:spcPts val="0"/>
              </a:spcAft>
              <a:buClr>
                <a:schemeClr val="dk1"/>
              </a:buClr>
              <a:buSzPts val="2800"/>
              <a:buFont typeface="Arial"/>
              <a:buChar char="•"/>
            </a:pPr>
            <a:r>
              <a:rPr lang="en-US" sz="2800">
                <a:latin typeface="Calibri"/>
                <a:ea typeface="Calibri"/>
                <a:cs typeface="Calibri"/>
                <a:sym typeface="Calibri"/>
              </a:rPr>
              <a:t>Recommended passing standard for Commission adoption summer 2025</a:t>
            </a:r>
            <a:endParaRPr sz="2800" b="0">
              <a:latin typeface="Calibri"/>
              <a:ea typeface="Calibri"/>
              <a:cs typeface="Calibri"/>
              <a:sym typeface="Calibri"/>
            </a:endParaRPr>
          </a:p>
        </p:txBody>
      </p:sp>
      <p:sp>
        <p:nvSpPr>
          <p:cNvPr id="311" name="Google Shape;311;p36"/>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2" name="Google Shape;312;p3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7"/>
          <p:cNvSpPr txBox="1">
            <a:spLocks noGrp="1"/>
          </p:cNvSpPr>
          <p:nvPr>
            <p:ph type="title"/>
          </p:nvPr>
        </p:nvSpPr>
        <p:spPr>
          <a:xfrm>
            <a:off x="535940" y="1376721"/>
            <a:ext cx="11120119" cy="677108"/>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latin typeface="Calibri"/>
                <a:ea typeface="Calibri"/>
                <a:cs typeface="Calibri"/>
                <a:sym typeface="Calibri"/>
              </a:rPr>
              <a:t>Literacy Performance Assessment</a:t>
            </a:r>
            <a:endParaRPr/>
          </a:p>
        </p:txBody>
      </p:sp>
      <p:sp>
        <p:nvSpPr>
          <p:cNvPr id="319" name="Google Shape;319;p37"/>
          <p:cNvSpPr txBox="1">
            <a:spLocks noGrp="1"/>
          </p:cNvSpPr>
          <p:nvPr>
            <p:ph type="body" idx="1"/>
          </p:nvPr>
        </p:nvSpPr>
        <p:spPr>
          <a:xfrm>
            <a:off x="886295" y="2341023"/>
            <a:ext cx="10298655" cy="2154436"/>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800" i="1">
                <a:latin typeface="Calibri"/>
                <a:ea typeface="Calibri"/>
                <a:cs typeface="Calibri"/>
                <a:sym typeface="Calibri"/>
              </a:rPr>
              <a:t>FAST and edTPA</a:t>
            </a:r>
            <a:endParaRPr sz="2800" i="1">
              <a:latin typeface="Calibri"/>
              <a:ea typeface="Calibri"/>
              <a:cs typeface="Calibri"/>
              <a:sym typeface="Calibri"/>
            </a:endParaRPr>
          </a:p>
          <a:p>
            <a:pPr marL="457200" lvl="0" indent="-457200" algn="l" rtl="0">
              <a:spcBef>
                <a:spcPts val="0"/>
              </a:spcBef>
              <a:spcAft>
                <a:spcPts val="0"/>
              </a:spcAft>
              <a:buClr>
                <a:schemeClr val="dk1"/>
              </a:buClr>
              <a:buSzPts val="2800"/>
              <a:buFont typeface="Arial"/>
              <a:buChar char="•"/>
            </a:pPr>
            <a:r>
              <a:rPr lang="en-US" sz="2800" b="0">
                <a:latin typeface="Calibri"/>
                <a:ea typeface="Calibri"/>
                <a:cs typeface="Calibri"/>
                <a:sym typeface="Calibri"/>
              </a:rPr>
              <a:t>FAST </a:t>
            </a:r>
            <a:r>
              <a:rPr lang="en-US" sz="2800">
                <a:latin typeface="Calibri"/>
                <a:ea typeface="Calibri"/>
                <a:cs typeface="Calibri"/>
                <a:sym typeface="Calibri"/>
              </a:rPr>
              <a:t>literacy assessment approved for field test by Commission August 2024</a:t>
            </a:r>
            <a:endParaRPr/>
          </a:p>
          <a:p>
            <a:pPr marL="457200" lvl="0" indent="-457200" algn="l" rtl="0">
              <a:spcBef>
                <a:spcPts val="0"/>
              </a:spcBef>
              <a:spcAft>
                <a:spcPts val="0"/>
              </a:spcAft>
              <a:buClr>
                <a:schemeClr val="dk1"/>
              </a:buClr>
              <a:buSzPts val="2800"/>
              <a:buFont typeface="Arial"/>
              <a:buChar char="•"/>
            </a:pPr>
            <a:r>
              <a:rPr lang="en-US" sz="2800" b="0">
                <a:latin typeface="Calibri"/>
                <a:ea typeface="Calibri"/>
                <a:cs typeface="Calibri"/>
                <a:sym typeface="Calibri"/>
              </a:rPr>
              <a:t>edTPA literacy assessment expected </a:t>
            </a:r>
            <a:r>
              <a:rPr lang="en-US" sz="2800">
                <a:latin typeface="Calibri"/>
                <a:ea typeface="Calibri"/>
                <a:cs typeface="Calibri"/>
                <a:sym typeface="Calibri"/>
              </a:rPr>
              <a:t>approval for field test at </a:t>
            </a:r>
            <a:r>
              <a:rPr lang="en-US" sz="2800" b="0">
                <a:latin typeface="Calibri"/>
                <a:ea typeface="Calibri"/>
                <a:cs typeface="Calibri"/>
                <a:sym typeface="Calibri"/>
              </a:rPr>
              <a:t>December 2024 Commission meeting</a:t>
            </a:r>
            <a:endParaRPr/>
          </a:p>
        </p:txBody>
      </p:sp>
      <p:sp>
        <p:nvSpPr>
          <p:cNvPr id="320" name="Google Shape;320;p37"/>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1" name="Google Shape;321;p3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995767" y="1015129"/>
            <a:ext cx="10078633" cy="110799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endParaRPr sz="2400" i="1">
              <a:latin typeface="Calibri"/>
              <a:ea typeface="Calibri"/>
              <a:cs typeface="Calibri"/>
              <a:sym typeface="Calibri"/>
            </a:endParaRPr>
          </a:p>
          <a:p>
            <a:pPr marL="0" lvl="0" indent="0" algn="ctr" rtl="0">
              <a:spcBef>
                <a:spcPts val="0"/>
              </a:spcBef>
              <a:spcAft>
                <a:spcPts val="0"/>
              </a:spcAft>
              <a:buNone/>
            </a:pPr>
            <a:r>
              <a:rPr lang="en-US" sz="4800" b="1">
                <a:latin typeface="Calibri"/>
                <a:ea typeface="Calibri"/>
                <a:cs typeface="Calibri"/>
                <a:sym typeface="Calibri"/>
              </a:rPr>
              <a:t>Agenda</a:t>
            </a:r>
            <a:endParaRPr b="1">
              <a:latin typeface="Calibri"/>
              <a:ea typeface="Calibri"/>
              <a:cs typeface="Calibri"/>
              <a:sym typeface="Calibri"/>
            </a:endParaRPr>
          </a:p>
        </p:txBody>
      </p:sp>
      <p:sp>
        <p:nvSpPr>
          <p:cNvPr id="138" name="Google Shape;138;p20"/>
          <p:cNvSpPr txBox="1">
            <a:spLocks noGrp="1"/>
          </p:cNvSpPr>
          <p:nvPr>
            <p:ph type="body" idx="1"/>
          </p:nvPr>
        </p:nvSpPr>
        <p:spPr>
          <a:xfrm>
            <a:off x="995767" y="2316586"/>
            <a:ext cx="10078633" cy="3877985"/>
          </a:xfrm>
          <a:prstGeom prst="rect">
            <a:avLst/>
          </a:prstGeom>
          <a:noFill/>
          <a:ln>
            <a:noFill/>
          </a:ln>
        </p:spPr>
        <p:txBody>
          <a:bodyPr spcFirstLastPara="1" wrap="square" lIns="0" tIns="0" rIns="0" bIns="0" anchor="t" anchorCtr="0">
            <a:spAutoFit/>
          </a:bodyPr>
          <a:lstStyle/>
          <a:p>
            <a:pPr marL="571500" lvl="0" indent="-571500" algn="l" rtl="0">
              <a:spcBef>
                <a:spcPts val="0"/>
              </a:spcBef>
              <a:spcAft>
                <a:spcPts val="0"/>
              </a:spcAft>
              <a:buClr>
                <a:srgbClr val="262626"/>
              </a:buClr>
              <a:buSzPts val="2800"/>
              <a:buFont typeface="Calibri"/>
              <a:buChar char="*"/>
            </a:pPr>
            <a:r>
              <a:rPr lang="en-US" sz="2800">
                <a:solidFill>
                  <a:srgbClr val="262626"/>
                </a:solidFill>
              </a:rPr>
              <a:t>CSTP</a:t>
            </a:r>
            <a:endParaRPr/>
          </a:p>
          <a:p>
            <a:pPr marL="571500" lvl="0" indent="-571500" algn="l" rtl="0">
              <a:spcBef>
                <a:spcPts val="0"/>
              </a:spcBef>
              <a:spcAft>
                <a:spcPts val="0"/>
              </a:spcAft>
              <a:buClr>
                <a:srgbClr val="262626"/>
              </a:buClr>
              <a:buSzPts val="2800"/>
              <a:buFont typeface="Calibri"/>
              <a:buChar char="*"/>
            </a:pPr>
            <a:r>
              <a:rPr lang="en-US" sz="2800">
                <a:solidFill>
                  <a:srgbClr val="262626"/>
                </a:solidFill>
              </a:rPr>
              <a:t>CWA Standard and Precondition</a:t>
            </a:r>
            <a:endParaRPr/>
          </a:p>
          <a:p>
            <a:pPr marL="571500" lvl="0" indent="-571500" algn="l" rtl="0">
              <a:spcBef>
                <a:spcPts val="0"/>
              </a:spcBef>
              <a:spcAft>
                <a:spcPts val="0"/>
              </a:spcAft>
              <a:buClr>
                <a:srgbClr val="262626"/>
              </a:buClr>
              <a:buSzPts val="2800"/>
              <a:buFont typeface="Calibri"/>
              <a:buChar char="*"/>
            </a:pPr>
            <a:r>
              <a:rPr lang="en-US" sz="2800">
                <a:solidFill>
                  <a:srgbClr val="262626"/>
                </a:solidFill>
              </a:rPr>
              <a:t>Literacy Standards &amp; Certification and Performance Assessment</a:t>
            </a:r>
            <a:endParaRPr/>
          </a:p>
          <a:p>
            <a:pPr marL="571500" lvl="0" indent="-571500" algn="l" rtl="0">
              <a:spcBef>
                <a:spcPts val="0"/>
              </a:spcBef>
              <a:spcAft>
                <a:spcPts val="0"/>
              </a:spcAft>
              <a:buClr>
                <a:srgbClr val="262626"/>
              </a:buClr>
              <a:buSzPts val="2800"/>
              <a:buFont typeface="Calibri"/>
              <a:buChar char="*"/>
            </a:pPr>
            <a:r>
              <a:rPr lang="en-US" sz="2800">
                <a:solidFill>
                  <a:srgbClr val="262626"/>
                </a:solidFill>
              </a:rPr>
              <a:t>PK-3 ECE Specialist Credential and Child Development Permits</a:t>
            </a:r>
            <a:endParaRPr/>
          </a:p>
          <a:p>
            <a:pPr marL="571500" lvl="0" indent="-571500" algn="l" rtl="0">
              <a:spcBef>
                <a:spcPts val="0"/>
              </a:spcBef>
              <a:spcAft>
                <a:spcPts val="0"/>
              </a:spcAft>
              <a:buClr>
                <a:srgbClr val="262626"/>
              </a:buClr>
              <a:buSzPts val="2800"/>
              <a:buFont typeface="Calibri"/>
              <a:buChar char="*"/>
            </a:pPr>
            <a:r>
              <a:rPr lang="en-US" sz="2800">
                <a:solidFill>
                  <a:srgbClr val="262626"/>
                </a:solidFill>
              </a:rPr>
              <a:t>SLP Standards</a:t>
            </a:r>
            <a:endParaRPr/>
          </a:p>
          <a:p>
            <a:pPr marL="571500" lvl="0" indent="-571500" algn="l" rtl="0">
              <a:spcBef>
                <a:spcPts val="0"/>
              </a:spcBef>
              <a:spcAft>
                <a:spcPts val="0"/>
              </a:spcAft>
              <a:buClr>
                <a:srgbClr val="262626"/>
              </a:buClr>
              <a:buSzPts val="2800"/>
              <a:buFont typeface="Calibri"/>
              <a:buChar char="*"/>
            </a:pPr>
            <a:r>
              <a:rPr lang="en-US" sz="2800">
                <a:solidFill>
                  <a:srgbClr val="262626"/>
                </a:solidFill>
              </a:rPr>
              <a:t>RDI-TPA</a:t>
            </a:r>
            <a:endParaRPr/>
          </a:p>
          <a:p>
            <a:pPr marL="571500" lvl="0" indent="-571500" algn="l" rtl="0">
              <a:spcBef>
                <a:spcPts val="0"/>
              </a:spcBef>
              <a:spcAft>
                <a:spcPts val="0"/>
              </a:spcAft>
              <a:buClr>
                <a:srgbClr val="262626"/>
              </a:buClr>
              <a:buSzPts val="2800"/>
              <a:buFont typeface="Calibri"/>
              <a:buChar char="*"/>
            </a:pPr>
            <a:r>
              <a:rPr lang="en-US" sz="2800">
                <a:solidFill>
                  <a:srgbClr val="262626"/>
                </a:solidFill>
              </a:rPr>
              <a:t>Grants</a:t>
            </a:r>
            <a:endParaRPr/>
          </a:p>
          <a:p>
            <a:pPr marL="571500" lvl="0" indent="-571500" algn="l" rtl="0">
              <a:spcBef>
                <a:spcPts val="0"/>
              </a:spcBef>
              <a:spcAft>
                <a:spcPts val="0"/>
              </a:spcAft>
              <a:buClr>
                <a:srgbClr val="262626"/>
              </a:buClr>
              <a:buSzPts val="2800"/>
              <a:buFont typeface="Calibri"/>
              <a:buChar char="*"/>
            </a:pPr>
            <a:r>
              <a:rPr lang="en-US" sz="2800">
                <a:solidFill>
                  <a:srgbClr val="262626"/>
                </a:solidFill>
              </a:rPr>
              <a:t>Tools for Potential Candidates</a:t>
            </a:r>
            <a:endParaRPr/>
          </a:p>
          <a:p>
            <a:pPr marL="571500" lvl="0" indent="-571500" algn="l" rtl="0">
              <a:spcBef>
                <a:spcPts val="0"/>
              </a:spcBef>
              <a:spcAft>
                <a:spcPts val="0"/>
              </a:spcAft>
              <a:buClr>
                <a:srgbClr val="262626"/>
              </a:buClr>
              <a:buSzPts val="2800"/>
              <a:buFont typeface="Calibri"/>
              <a:buChar char="*"/>
            </a:pPr>
            <a:r>
              <a:rPr lang="en-US" sz="2800">
                <a:solidFill>
                  <a:srgbClr val="262626"/>
                </a:solidFill>
              </a:rPr>
              <a:t>Glimpse into Future PSD Work</a:t>
            </a:r>
            <a:endParaRPr sz="2000"/>
          </a:p>
        </p:txBody>
      </p:sp>
      <p:sp>
        <p:nvSpPr>
          <p:cNvPr id="139" name="Google Shape;139;p20"/>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8"/>
          <p:cNvSpPr txBox="1">
            <a:spLocks noGrp="1"/>
          </p:cNvSpPr>
          <p:nvPr>
            <p:ph type="title"/>
          </p:nvPr>
        </p:nvSpPr>
        <p:spPr>
          <a:xfrm>
            <a:off x="886295" y="1376721"/>
            <a:ext cx="10298654" cy="677108"/>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latin typeface="Calibri"/>
                <a:ea typeface="Calibri"/>
                <a:cs typeface="Calibri"/>
                <a:sym typeface="Calibri"/>
              </a:rPr>
              <a:t>Also, Performance Assessment – Reminder</a:t>
            </a:r>
            <a:endParaRPr/>
          </a:p>
        </p:txBody>
      </p:sp>
      <p:sp>
        <p:nvSpPr>
          <p:cNvPr id="328" name="Google Shape;328;p38"/>
          <p:cNvSpPr txBox="1">
            <a:spLocks noGrp="1"/>
          </p:cNvSpPr>
          <p:nvPr>
            <p:ph type="body" idx="1"/>
          </p:nvPr>
        </p:nvSpPr>
        <p:spPr>
          <a:xfrm>
            <a:off x="886295" y="2341023"/>
            <a:ext cx="10298655" cy="258532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400"/>
              <a:t>December 2023 Commission approved programs to use multiple measures to determine if candidates who scored within -1.0 SEM might be recommended for Preliminary credential. </a:t>
            </a:r>
            <a:r>
              <a:rPr lang="en-US" sz="2400" u="sng">
                <a:solidFill>
                  <a:schemeClr val="hlink"/>
                </a:solidFill>
                <a:hlinkClick r:id="rId3"/>
              </a:rPr>
              <a:t>PSA-24-02</a:t>
            </a:r>
            <a:r>
              <a:rPr lang="en-US" sz="2400"/>
              <a:t> was updated in August to include info for submitting online recommendations.</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a:solidFill>
                  <a:srgbClr val="000000"/>
                </a:solidFill>
                <a:latin typeface="Calibri"/>
                <a:ea typeface="Calibri"/>
                <a:cs typeface="Calibri"/>
                <a:sym typeface="Calibri"/>
              </a:rPr>
              <a:t>This option is not available for field test participants.</a:t>
            </a:r>
            <a:endParaRPr sz="2400" b="0" i="0">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sp>
        <p:nvSpPr>
          <p:cNvPr id="329" name="Google Shape;329;p38"/>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0" name="Google Shape;330;p3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9"/>
          <p:cNvSpPr txBox="1">
            <a:spLocks noGrp="1"/>
          </p:cNvSpPr>
          <p:nvPr>
            <p:ph type="title"/>
          </p:nvPr>
        </p:nvSpPr>
        <p:spPr>
          <a:xfrm>
            <a:off x="886295" y="1376721"/>
            <a:ext cx="10298654" cy="677108"/>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latin typeface="Calibri"/>
                <a:ea typeface="Calibri"/>
                <a:cs typeface="Calibri"/>
                <a:sym typeface="Calibri"/>
              </a:rPr>
              <a:t>PK-3 ECE Credential</a:t>
            </a:r>
            <a:endParaRPr/>
          </a:p>
        </p:txBody>
      </p:sp>
      <p:sp>
        <p:nvSpPr>
          <p:cNvPr id="337" name="Google Shape;337;p39"/>
          <p:cNvSpPr txBox="1">
            <a:spLocks noGrp="1"/>
          </p:cNvSpPr>
          <p:nvPr>
            <p:ph type="body" idx="1"/>
          </p:nvPr>
        </p:nvSpPr>
        <p:spPr>
          <a:xfrm>
            <a:off x="886295" y="2341023"/>
            <a:ext cx="10298655" cy="363176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800">
                <a:latin typeface="Calibri"/>
                <a:ea typeface="Calibri"/>
                <a:cs typeface="Calibri"/>
                <a:sym typeface="Calibri"/>
              </a:rPr>
              <a:t>Standards and TPEs adopted October 2022</a:t>
            </a:r>
            <a:endParaRPr/>
          </a:p>
          <a:p>
            <a:pPr marL="0" lvl="0" indent="0" algn="l" rtl="0">
              <a:spcBef>
                <a:spcPts val="0"/>
              </a:spcBef>
              <a:spcAft>
                <a:spcPts val="0"/>
              </a:spcAft>
              <a:buNone/>
            </a:pPr>
            <a:r>
              <a:rPr lang="en-US" sz="2800" b="0">
                <a:latin typeface="Calibri"/>
                <a:ea typeface="Calibri"/>
                <a:cs typeface="Calibri"/>
                <a:sym typeface="Calibri"/>
              </a:rPr>
              <a:t>New program submissions </a:t>
            </a:r>
            <a:r>
              <a:rPr lang="en-US" sz="2800">
                <a:latin typeface="Calibri"/>
                <a:ea typeface="Calibri"/>
                <a:cs typeface="Calibri"/>
                <a:sym typeface="Calibri"/>
              </a:rPr>
              <a:t>began</a:t>
            </a:r>
            <a:r>
              <a:rPr lang="en-US" sz="2800" b="0">
                <a:latin typeface="Calibri"/>
                <a:ea typeface="Calibri"/>
                <a:cs typeface="Calibri"/>
                <a:sym typeface="Calibri"/>
              </a:rPr>
              <a:t> coming in Spring 2023</a:t>
            </a:r>
            <a:endParaRPr/>
          </a:p>
          <a:p>
            <a:pPr marL="914400" lvl="1" indent="-457200" algn="l" rtl="0">
              <a:spcBef>
                <a:spcPts val="0"/>
              </a:spcBef>
              <a:spcAft>
                <a:spcPts val="0"/>
              </a:spcAft>
              <a:buSzPts val="2400"/>
              <a:buFont typeface="Arial"/>
              <a:buChar char="•"/>
            </a:pPr>
            <a:r>
              <a:rPr lang="en-US" sz="2400">
                <a:latin typeface="Calibri"/>
                <a:ea typeface="Calibri"/>
                <a:cs typeface="Calibri"/>
                <a:sym typeface="Calibri"/>
              </a:rPr>
              <a:t>Must address Literacy standard and TPEs</a:t>
            </a:r>
            <a:endParaRPr/>
          </a:p>
          <a:p>
            <a:pPr marL="0" lvl="0" indent="0" algn="l" rtl="0">
              <a:spcBef>
                <a:spcPts val="0"/>
              </a:spcBef>
              <a:spcAft>
                <a:spcPts val="0"/>
              </a:spcAft>
              <a:buNone/>
            </a:pPr>
            <a:r>
              <a:rPr lang="en-US" sz="2800">
                <a:latin typeface="Calibri"/>
                <a:ea typeface="Calibri"/>
                <a:cs typeface="Calibri"/>
                <a:sym typeface="Calibri"/>
              </a:rPr>
              <a:t>Regulations approved by OAL – April 1, 2024</a:t>
            </a:r>
            <a:endParaRPr/>
          </a:p>
          <a:p>
            <a:pPr marL="0" lvl="0" indent="0" algn="l" rtl="0">
              <a:spcBef>
                <a:spcPts val="0"/>
              </a:spcBef>
              <a:spcAft>
                <a:spcPts val="0"/>
              </a:spcAft>
              <a:buNone/>
            </a:pPr>
            <a:r>
              <a:rPr lang="en-US" sz="2800">
                <a:latin typeface="Calibri"/>
                <a:ea typeface="Calibri"/>
                <a:cs typeface="Calibri"/>
                <a:sym typeface="Calibri"/>
              </a:rPr>
              <a:t>7 programs approved since May 2024</a:t>
            </a:r>
            <a:endParaRPr/>
          </a:p>
          <a:p>
            <a:pPr marL="914400" lvl="1" indent="-457200" algn="l" rtl="0">
              <a:spcBef>
                <a:spcPts val="0"/>
              </a:spcBef>
              <a:spcAft>
                <a:spcPts val="0"/>
              </a:spcAft>
              <a:buSzPts val="2400"/>
              <a:buFont typeface="Arial"/>
              <a:buChar char="•"/>
            </a:pPr>
            <a:r>
              <a:rPr lang="en-US" sz="2400">
                <a:latin typeface="Calibri"/>
                <a:ea typeface="Calibri"/>
                <a:cs typeface="Calibri"/>
                <a:sym typeface="Calibri"/>
              </a:rPr>
              <a:t>3 CSUs</a:t>
            </a:r>
            <a:endParaRPr sz="2400"/>
          </a:p>
          <a:p>
            <a:pPr marL="914400" lvl="1" indent="-457200" algn="l" rtl="0">
              <a:spcBef>
                <a:spcPts val="0"/>
              </a:spcBef>
              <a:spcAft>
                <a:spcPts val="0"/>
              </a:spcAft>
              <a:buSzPts val="2400"/>
              <a:buFont typeface="Arial"/>
              <a:buChar char="•"/>
            </a:pPr>
            <a:r>
              <a:rPr lang="en-US" sz="2400">
                <a:latin typeface="Calibri"/>
                <a:ea typeface="Calibri"/>
                <a:cs typeface="Calibri"/>
                <a:sym typeface="Calibri"/>
              </a:rPr>
              <a:t>2 Private/Independent IHEs</a:t>
            </a:r>
            <a:endParaRPr/>
          </a:p>
          <a:p>
            <a:pPr marL="914400" lvl="1" indent="-457200" algn="l" rtl="0">
              <a:spcBef>
                <a:spcPts val="0"/>
              </a:spcBef>
              <a:spcAft>
                <a:spcPts val="0"/>
              </a:spcAft>
              <a:buSzPts val="2400"/>
              <a:buFont typeface="Arial"/>
              <a:buChar char="•"/>
            </a:pPr>
            <a:r>
              <a:rPr lang="en-US" sz="2400">
                <a:latin typeface="Calibri"/>
                <a:ea typeface="Calibri"/>
                <a:cs typeface="Calibri"/>
                <a:sym typeface="Calibri"/>
              </a:rPr>
              <a:t>2 LEAs (specifically, county offices)</a:t>
            </a:r>
            <a:endParaRPr/>
          </a:p>
          <a:p>
            <a:pPr marL="0" lvl="0" indent="0" algn="l" rtl="0">
              <a:spcBef>
                <a:spcPts val="0"/>
              </a:spcBef>
              <a:spcAft>
                <a:spcPts val="0"/>
              </a:spcAft>
              <a:buNone/>
            </a:pPr>
            <a:r>
              <a:rPr lang="en-US" sz="2800" b="0">
                <a:latin typeface="Calibri"/>
                <a:ea typeface="Calibri"/>
                <a:cs typeface="Calibri"/>
                <a:sym typeface="Calibri"/>
              </a:rPr>
              <a:t>19 more in the pipeline</a:t>
            </a:r>
            <a:endParaRPr/>
          </a:p>
        </p:txBody>
      </p:sp>
      <p:sp>
        <p:nvSpPr>
          <p:cNvPr id="338" name="Google Shape;338;p39"/>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9" name="Google Shape;339;p3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0"/>
          <p:cNvSpPr txBox="1">
            <a:spLocks noGrp="1"/>
          </p:cNvSpPr>
          <p:nvPr>
            <p:ph type="title"/>
          </p:nvPr>
        </p:nvSpPr>
        <p:spPr>
          <a:xfrm>
            <a:off x="886295" y="1376721"/>
            <a:ext cx="10298654" cy="677108"/>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latin typeface="Calibri"/>
                <a:ea typeface="Calibri"/>
                <a:cs typeface="Calibri"/>
                <a:sym typeface="Calibri"/>
              </a:rPr>
              <a:t>PK-3 ECE Credential</a:t>
            </a:r>
            <a:endParaRPr/>
          </a:p>
        </p:txBody>
      </p:sp>
      <p:sp>
        <p:nvSpPr>
          <p:cNvPr id="346" name="Google Shape;346;p40"/>
          <p:cNvSpPr txBox="1">
            <a:spLocks noGrp="1"/>
          </p:cNvSpPr>
          <p:nvPr>
            <p:ph type="body" idx="1"/>
          </p:nvPr>
        </p:nvSpPr>
        <p:spPr>
          <a:xfrm>
            <a:off x="886295" y="2341023"/>
            <a:ext cx="10298655" cy="3816429"/>
          </a:xfrm>
          <a:prstGeom prst="rect">
            <a:avLst/>
          </a:prstGeom>
          <a:noFill/>
          <a:ln>
            <a:noFill/>
          </a:ln>
        </p:spPr>
        <p:txBody>
          <a:bodyPr spcFirstLastPara="1" wrap="square" lIns="0" tIns="0" rIns="0" bIns="0" anchor="t" anchorCtr="0">
            <a:spAutoFit/>
          </a:bodyPr>
          <a:lstStyle/>
          <a:p>
            <a:pPr marL="457200" lvl="0" indent="-457200" algn="l" rtl="0">
              <a:spcBef>
                <a:spcPts val="0"/>
              </a:spcBef>
              <a:spcAft>
                <a:spcPts val="0"/>
              </a:spcAft>
              <a:buClr>
                <a:schemeClr val="dk1"/>
              </a:buClr>
              <a:buSzPts val="2800"/>
              <a:buFont typeface="Arial"/>
              <a:buChar char="•"/>
            </a:pPr>
            <a:r>
              <a:rPr lang="en-US" sz="2800">
                <a:latin typeface="Calibri"/>
                <a:ea typeface="Calibri"/>
                <a:cs typeface="Calibri"/>
                <a:sym typeface="Calibri"/>
              </a:rPr>
              <a:t>ECO option for PK-3 included in 2023 Budget Trailer Bill</a:t>
            </a:r>
            <a:endParaRPr/>
          </a:p>
          <a:p>
            <a:pPr marL="914400" lvl="1" indent="-457200" algn="l" rtl="0">
              <a:spcBef>
                <a:spcPts val="0"/>
              </a:spcBef>
              <a:spcAft>
                <a:spcPts val="0"/>
              </a:spcAft>
              <a:buSzPts val="2400"/>
              <a:buFont typeface="Arial"/>
              <a:buChar char="•"/>
            </a:pPr>
            <a:r>
              <a:rPr lang="en-US" sz="2400">
                <a:latin typeface="Calibri"/>
                <a:ea typeface="Calibri"/>
                <a:cs typeface="Calibri"/>
                <a:sym typeface="Calibri"/>
              </a:rPr>
              <a:t>Commission staff reviewing potential options for Commission approval (likely in 2025) </a:t>
            </a:r>
            <a:endParaRPr/>
          </a:p>
          <a:p>
            <a:pPr marL="457200" lvl="0" indent="-457200" algn="l" rtl="0">
              <a:spcBef>
                <a:spcPts val="0"/>
              </a:spcBef>
              <a:spcAft>
                <a:spcPts val="0"/>
              </a:spcAft>
              <a:buClr>
                <a:schemeClr val="dk1"/>
              </a:buClr>
              <a:buSzPts val="2800"/>
              <a:buFont typeface="Arial"/>
              <a:buChar char="•"/>
            </a:pPr>
            <a:r>
              <a:rPr lang="en-US" sz="2800" b="0">
                <a:latin typeface="Calibri"/>
                <a:ea typeface="Calibri"/>
                <a:cs typeface="Calibri"/>
                <a:sym typeface="Calibri"/>
              </a:rPr>
              <a:t>PK-3 TPA</a:t>
            </a:r>
            <a:endParaRPr sz="2800">
              <a:latin typeface="Calibri"/>
              <a:ea typeface="Calibri"/>
              <a:cs typeface="Calibri"/>
              <a:sym typeface="Calibri"/>
            </a:endParaRPr>
          </a:p>
          <a:p>
            <a:pPr marL="914400" lvl="1" indent="-457200" algn="l" rtl="0">
              <a:spcBef>
                <a:spcPts val="0"/>
              </a:spcBef>
              <a:spcAft>
                <a:spcPts val="0"/>
              </a:spcAft>
              <a:buSzPts val="2400"/>
              <a:buFont typeface="Arial"/>
              <a:buChar char="•"/>
            </a:pPr>
            <a:r>
              <a:rPr lang="en-US" sz="2400" b="0"/>
              <a:t>C</a:t>
            </a:r>
            <a:r>
              <a:rPr lang="en-US" sz="2400" b="0">
                <a:latin typeface="Calibri"/>
                <a:ea typeface="Calibri"/>
                <a:cs typeface="Calibri"/>
                <a:sym typeface="Calibri"/>
              </a:rPr>
              <a:t>urrently allowable to take MS version in a TK classroom, but regulations are being proposed to remove that allowance as PK-3 TPAs are moving toward adoption.</a:t>
            </a:r>
            <a:endParaRPr/>
          </a:p>
          <a:p>
            <a:pPr marL="914400" lvl="1" indent="-457200" algn="l" rtl="0">
              <a:spcBef>
                <a:spcPts val="0"/>
              </a:spcBef>
              <a:spcAft>
                <a:spcPts val="0"/>
              </a:spcAft>
              <a:buSzPts val="2400"/>
              <a:buFont typeface="Arial"/>
              <a:buChar char="•"/>
            </a:pPr>
            <a:r>
              <a:rPr lang="en-US" sz="2400"/>
              <a:t>P</a:t>
            </a:r>
            <a:r>
              <a:rPr lang="en-US" sz="2400" b="0">
                <a:latin typeface="Calibri"/>
                <a:ea typeface="Calibri"/>
                <a:cs typeface="Calibri"/>
                <a:sym typeface="Calibri"/>
              </a:rPr>
              <a:t>ilot study unde</a:t>
            </a:r>
            <a:r>
              <a:rPr lang="en-US" sz="2400">
                <a:latin typeface="Calibri"/>
                <a:ea typeface="Calibri"/>
                <a:cs typeface="Calibri"/>
                <a:sym typeface="Calibri"/>
              </a:rPr>
              <a:t>r way with CalTPA model</a:t>
            </a:r>
            <a:endParaRPr/>
          </a:p>
          <a:p>
            <a:pPr marL="914400" lvl="1" indent="-457200" algn="l" rtl="0">
              <a:spcBef>
                <a:spcPts val="0"/>
              </a:spcBef>
              <a:spcAft>
                <a:spcPts val="0"/>
              </a:spcAft>
              <a:buSzPts val="2400"/>
              <a:buFont typeface="Arial"/>
              <a:buChar char="•"/>
            </a:pPr>
            <a:r>
              <a:rPr lang="en-US" sz="2400" b="0"/>
              <a:t>Approval of FAST and edTPA models anticipated but currently no candidates in PK-3 programs at institutions that use these models</a:t>
            </a:r>
            <a:endParaRPr sz="2400" b="0">
              <a:latin typeface="Calibri"/>
              <a:ea typeface="Calibri"/>
              <a:cs typeface="Calibri"/>
              <a:sym typeface="Calibri"/>
            </a:endParaRPr>
          </a:p>
        </p:txBody>
      </p:sp>
      <p:sp>
        <p:nvSpPr>
          <p:cNvPr id="347" name="Google Shape;347;p40"/>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8" name="Google Shape;348;p4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1"/>
          <p:cNvSpPr txBox="1">
            <a:spLocks noGrp="1"/>
          </p:cNvSpPr>
          <p:nvPr>
            <p:ph type="title"/>
          </p:nvPr>
        </p:nvSpPr>
        <p:spPr>
          <a:xfrm>
            <a:off x="886295" y="1376721"/>
            <a:ext cx="10298654" cy="677108"/>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latin typeface="Calibri"/>
                <a:ea typeface="Calibri"/>
                <a:cs typeface="Calibri"/>
                <a:sym typeface="Calibri"/>
              </a:rPr>
              <a:t>Child Development Permit Work</a:t>
            </a:r>
            <a:endParaRPr/>
          </a:p>
        </p:txBody>
      </p:sp>
      <p:sp>
        <p:nvSpPr>
          <p:cNvPr id="355" name="Google Shape;355;p41"/>
          <p:cNvSpPr txBox="1">
            <a:spLocks noGrp="1"/>
          </p:cNvSpPr>
          <p:nvPr>
            <p:ph type="body" idx="1"/>
          </p:nvPr>
        </p:nvSpPr>
        <p:spPr>
          <a:xfrm>
            <a:off x="886295" y="2341023"/>
            <a:ext cx="10298655" cy="3693319"/>
          </a:xfrm>
          <a:prstGeom prst="rect">
            <a:avLst/>
          </a:prstGeom>
          <a:noFill/>
          <a:ln>
            <a:noFill/>
          </a:ln>
        </p:spPr>
        <p:txBody>
          <a:bodyPr spcFirstLastPara="1" wrap="square" lIns="0" tIns="0" rIns="0" bIns="0" anchor="t" anchorCtr="0">
            <a:spAutoFit/>
          </a:bodyPr>
          <a:lstStyle/>
          <a:p>
            <a:pPr marL="342900" lvl="0" indent="-342900" algn="l"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P</a:t>
            </a:r>
            <a:r>
              <a:rPr lang="en-US" sz="2400" b="0" i="0" u="none" strike="noStrike">
                <a:solidFill>
                  <a:srgbClr val="000000"/>
                </a:solidFill>
                <a:latin typeface="Calibri"/>
                <a:ea typeface="Calibri"/>
                <a:cs typeface="Calibri"/>
                <a:sym typeface="Calibri"/>
              </a:rPr>
              <a:t>anel of 28 Child Development Permit (CDP) workgroup members met from August 2023 to July 2024 to work on recommendations to the Commission for potential revisions to the CDP matrix.</a:t>
            </a:r>
            <a:r>
              <a:rPr lang="en-US" sz="2400" b="0" i="0">
                <a:solidFill>
                  <a:srgbClr val="000000"/>
                </a:solidFill>
                <a:latin typeface="Calibri"/>
                <a:ea typeface="Calibri"/>
                <a:cs typeface="Calibri"/>
                <a:sym typeface="Calibri"/>
              </a:rPr>
              <a:t>​</a:t>
            </a:r>
            <a:endParaRPr/>
          </a:p>
          <a:p>
            <a:pPr marL="3429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All meetings were open to the public with an opportunity for public comment. </a:t>
            </a:r>
            <a:r>
              <a:rPr lang="en-US" sz="2400" b="0" i="0">
                <a:solidFill>
                  <a:srgbClr val="000000"/>
                </a:solidFill>
                <a:latin typeface="Calibri"/>
                <a:ea typeface="Calibri"/>
                <a:cs typeface="Calibri"/>
                <a:sym typeface="Calibri"/>
              </a:rPr>
              <a:t>​</a:t>
            </a:r>
            <a:endParaRPr/>
          </a:p>
          <a:p>
            <a:pPr marL="3429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Recommendations </a:t>
            </a:r>
            <a:r>
              <a:rPr lang="en-US" sz="2400">
                <a:solidFill>
                  <a:srgbClr val="000000"/>
                </a:solidFill>
                <a:latin typeface="Calibri"/>
                <a:ea typeface="Calibri"/>
                <a:cs typeface="Calibri"/>
                <a:sym typeface="Calibri"/>
              </a:rPr>
              <a:t>to be </a:t>
            </a:r>
            <a:r>
              <a:rPr lang="en-US" sz="2400" b="0" i="0" u="none" strike="noStrike">
                <a:solidFill>
                  <a:srgbClr val="000000"/>
                </a:solidFill>
                <a:latin typeface="Calibri"/>
                <a:ea typeface="Calibri"/>
                <a:cs typeface="Calibri"/>
                <a:sym typeface="Calibri"/>
              </a:rPr>
              <a:t>presented at the October Commission meeting.</a:t>
            </a:r>
            <a:endParaRPr/>
          </a:p>
          <a:p>
            <a:pPr marL="342900" lvl="0" indent="-342900" algn="l"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A</a:t>
            </a:r>
            <a:r>
              <a:rPr lang="en-US" sz="2400" b="0" i="0" u="none" strike="noStrike">
                <a:solidFill>
                  <a:srgbClr val="000000"/>
                </a:solidFill>
                <a:latin typeface="Calibri"/>
                <a:ea typeface="Calibri"/>
                <a:cs typeface="Calibri"/>
                <a:sym typeface="Calibri"/>
              </a:rPr>
              <a:t>n extensive field survey </a:t>
            </a:r>
            <a:r>
              <a:rPr lang="en-US" sz="2400">
                <a:solidFill>
                  <a:srgbClr val="000000"/>
                </a:solidFill>
                <a:latin typeface="Calibri"/>
                <a:ea typeface="Calibri"/>
                <a:cs typeface="Calibri"/>
                <a:sym typeface="Calibri"/>
              </a:rPr>
              <a:t>being </a:t>
            </a:r>
            <a:r>
              <a:rPr lang="en-US" sz="2400" b="0" i="0" u="none" strike="noStrike">
                <a:solidFill>
                  <a:srgbClr val="000000"/>
                </a:solidFill>
                <a:latin typeface="Calibri"/>
                <a:ea typeface="Calibri"/>
                <a:cs typeface="Calibri"/>
                <a:sym typeface="Calibri"/>
              </a:rPr>
              <a:t>conducted with results presented for Commission consideration in February.</a:t>
            </a:r>
            <a:endParaRPr/>
          </a:p>
          <a:p>
            <a:pPr marL="342900" lvl="0" indent="-342900" algn="l" rtl="0">
              <a:spcBef>
                <a:spcPts val="0"/>
              </a:spcBef>
              <a:spcAft>
                <a:spcPts val="0"/>
              </a:spcAft>
              <a:buClr>
                <a:srgbClr val="000000"/>
              </a:buClr>
              <a:buSzPts val="2400"/>
              <a:buFont typeface="Arial"/>
              <a:buChar char="•"/>
            </a:pPr>
            <a:r>
              <a:rPr lang="en-US" sz="2400" b="0" i="0">
                <a:solidFill>
                  <a:srgbClr val="000000"/>
                </a:solidFill>
                <a:latin typeface="Calibri"/>
                <a:ea typeface="Calibri"/>
                <a:cs typeface="Calibri"/>
                <a:sym typeface="Calibri"/>
              </a:rPr>
              <a:t>Updates </a:t>
            </a:r>
            <a:r>
              <a:rPr lang="en-US" sz="2400">
                <a:solidFill>
                  <a:srgbClr val="000000"/>
                </a:solidFill>
                <a:latin typeface="Calibri"/>
                <a:ea typeface="Calibri"/>
                <a:cs typeface="Calibri"/>
                <a:sym typeface="Calibri"/>
              </a:rPr>
              <a:t>included: educational requirements, authorization, supervised clinical (field) experience, provisional certification, renewal requirements, validity term, and alternative pathways.​</a:t>
            </a:r>
            <a:endParaRPr/>
          </a:p>
        </p:txBody>
      </p:sp>
      <p:sp>
        <p:nvSpPr>
          <p:cNvPr id="356" name="Google Shape;356;p41"/>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7" name="Google Shape;357;p4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2"/>
          <p:cNvSpPr txBox="1">
            <a:spLocks noGrp="1"/>
          </p:cNvSpPr>
          <p:nvPr>
            <p:ph type="title"/>
          </p:nvPr>
        </p:nvSpPr>
        <p:spPr>
          <a:xfrm>
            <a:off x="886295" y="1376721"/>
            <a:ext cx="10298654" cy="677108"/>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latin typeface="Calibri"/>
                <a:ea typeface="Calibri"/>
                <a:cs typeface="Calibri"/>
                <a:sym typeface="Calibri"/>
              </a:rPr>
              <a:t>Speech-Language Pathology (SLP) Standards</a:t>
            </a:r>
            <a:endParaRPr/>
          </a:p>
        </p:txBody>
      </p:sp>
      <p:sp>
        <p:nvSpPr>
          <p:cNvPr id="364" name="Google Shape;364;p42"/>
          <p:cNvSpPr txBox="1">
            <a:spLocks noGrp="1"/>
          </p:cNvSpPr>
          <p:nvPr>
            <p:ph type="body" idx="1"/>
          </p:nvPr>
        </p:nvSpPr>
        <p:spPr>
          <a:xfrm>
            <a:off x="886295" y="2341023"/>
            <a:ext cx="10298655" cy="4308872"/>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800" b="0" i="0" u="none" strike="noStrike">
                <a:solidFill>
                  <a:srgbClr val="000000"/>
                </a:solidFill>
                <a:latin typeface="Calibri"/>
                <a:ea typeface="Calibri"/>
                <a:cs typeface="Calibri"/>
                <a:sym typeface="Calibri"/>
              </a:rPr>
              <a:t>Updated Standards and Performance Expectations coming at the December 2024 Commission meeting</a:t>
            </a:r>
            <a:r>
              <a:rPr lang="en-US" sz="2800" b="0" i="0">
                <a:solidFill>
                  <a:srgbClr val="000000"/>
                </a:solidFill>
                <a:latin typeface="Calibri"/>
                <a:ea typeface="Calibri"/>
                <a:cs typeface="Calibri"/>
                <a:sym typeface="Calibri"/>
              </a:rPr>
              <a:t>​. ASHA updated their standards in 2020.</a:t>
            </a:r>
            <a:endParaRPr/>
          </a:p>
          <a:p>
            <a:pPr marL="0" lvl="0" indent="0" algn="l" rtl="0">
              <a:spcBef>
                <a:spcPts val="0"/>
              </a:spcBef>
              <a:spcAft>
                <a:spcPts val="0"/>
              </a:spcAft>
              <a:buNone/>
            </a:pPr>
            <a:endParaRPr sz="2800" b="0" i="0" u="none" strike="noStrike">
              <a:solidFill>
                <a:srgbClr val="000000"/>
              </a:solidFill>
              <a:latin typeface="Calibri"/>
              <a:ea typeface="Calibri"/>
              <a:cs typeface="Calibri"/>
              <a:sym typeface="Calibri"/>
            </a:endParaRPr>
          </a:p>
          <a:p>
            <a:pPr marL="0" lvl="0" indent="0" algn="l" rtl="0">
              <a:spcBef>
                <a:spcPts val="0"/>
              </a:spcBef>
              <a:spcAft>
                <a:spcPts val="0"/>
              </a:spcAft>
              <a:buNone/>
            </a:pPr>
            <a:r>
              <a:rPr lang="en-US" sz="2800" b="0" i="0" u="none" strike="noStrike">
                <a:solidFill>
                  <a:srgbClr val="000000"/>
                </a:solidFill>
                <a:latin typeface="Calibri"/>
                <a:ea typeface="Calibri"/>
                <a:cs typeface="Calibri"/>
                <a:sym typeface="Calibri"/>
              </a:rPr>
              <a:t>New and streamlined approach being presented:</a:t>
            </a:r>
            <a:r>
              <a:rPr lang="en-US" sz="2800" b="0" i="0">
                <a:solidFill>
                  <a:srgbClr val="000000"/>
                </a:solidFill>
                <a:latin typeface="Calibri"/>
                <a:ea typeface="Calibri"/>
                <a:cs typeface="Calibri"/>
                <a:sym typeface="Calibri"/>
              </a:rPr>
              <a:t>​</a:t>
            </a:r>
            <a:endParaRPr/>
          </a:p>
          <a:p>
            <a:pPr marL="457200" lvl="0" indent="-457200" algn="l" rtl="0">
              <a:spcBef>
                <a:spcPts val="0"/>
              </a:spcBef>
              <a:spcAft>
                <a:spcPts val="0"/>
              </a:spcAft>
              <a:buClr>
                <a:srgbClr val="000000"/>
              </a:buClr>
              <a:buSzPts val="2800"/>
              <a:buFont typeface="Arial"/>
              <a:buChar char="•"/>
            </a:pPr>
            <a:r>
              <a:rPr lang="en-US" sz="2800" b="0" i="0" u="none" strike="noStrike">
                <a:solidFill>
                  <a:srgbClr val="000000"/>
                </a:solidFill>
                <a:latin typeface="Calibri"/>
                <a:ea typeface="Calibri"/>
                <a:cs typeface="Calibri"/>
                <a:sym typeface="Calibri"/>
              </a:rPr>
              <a:t>If an institution is accredited in good standing by Association of Speech and Hearing (ASHA), fewer standards they need to meet for California.</a:t>
            </a:r>
            <a:r>
              <a:rPr lang="en-US" sz="2800" b="0" i="0">
                <a:solidFill>
                  <a:srgbClr val="000000"/>
                </a:solidFill>
                <a:latin typeface="Calibri"/>
                <a:ea typeface="Calibri"/>
                <a:cs typeface="Calibri"/>
                <a:sym typeface="Calibri"/>
              </a:rPr>
              <a:t>​</a:t>
            </a:r>
            <a:endParaRPr/>
          </a:p>
          <a:p>
            <a:pPr marL="0" lvl="0" indent="0" algn="l" rtl="0">
              <a:spcBef>
                <a:spcPts val="0"/>
              </a:spcBef>
              <a:spcAft>
                <a:spcPts val="0"/>
              </a:spcAft>
              <a:buNone/>
            </a:pPr>
            <a:endParaRPr sz="2800" b="0" i="0" u="none" strike="noStrike">
              <a:solidFill>
                <a:srgbClr val="000000"/>
              </a:solidFill>
              <a:latin typeface="Calibri"/>
              <a:ea typeface="Calibri"/>
              <a:cs typeface="Calibri"/>
              <a:sym typeface="Calibri"/>
            </a:endParaRPr>
          </a:p>
          <a:p>
            <a:pPr marL="0" lvl="0" indent="0" algn="l" rtl="0">
              <a:spcBef>
                <a:spcPts val="0"/>
              </a:spcBef>
              <a:spcAft>
                <a:spcPts val="0"/>
              </a:spcAft>
              <a:buNone/>
            </a:pPr>
            <a:r>
              <a:rPr lang="en-US" sz="2800" b="0" i="0" u="none" strike="noStrike">
                <a:solidFill>
                  <a:srgbClr val="000000"/>
                </a:solidFill>
                <a:latin typeface="Calibri"/>
                <a:ea typeface="Calibri"/>
                <a:cs typeface="Calibri"/>
                <a:sym typeface="Calibri"/>
              </a:rPr>
              <a:t>Out for field review currently.</a:t>
            </a:r>
            <a:r>
              <a:rPr lang="en-US" sz="2800" b="0" i="0">
                <a:solidFill>
                  <a:srgbClr val="000000"/>
                </a:solidFill>
                <a:latin typeface="Calibri"/>
                <a:ea typeface="Calibri"/>
                <a:cs typeface="Calibri"/>
                <a:sym typeface="Calibri"/>
              </a:rPr>
              <a:t>​</a:t>
            </a:r>
            <a:endParaRPr/>
          </a:p>
        </p:txBody>
      </p:sp>
      <p:sp>
        <p:nvSpPr>
          <p:cNvPr id="365" name="Google Shape;365;p42"/>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6" name="Google Shape;366;p4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3"/>
          <p:cNvSpPr txBox="1">
            <a:spLocks noGrp="1"/>
          </p:cNvSpPr>
          <p:nvPr>
            <p:ph type="title"/>
          </p:nvPr>
        </p:nvSpPr>
        <p:spPr>
          <a:xfrm>
            <a:off x="1229710" y="302716"/>
            <a:ext cx="9743090" cy="104644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3400">
                <a:latin typeface="Calibri"/>
                <a:ea typeface="Calibri"/>
                <a:cs typeface="Calibri"/>
                <a:sym typeface="Calibri"/>
              </a:rPr>
              <a:t>Workgroup to Review the Design and Implementation of the  Teaching Performance Assessments (RDI-TPA)</a:t>
            </a:r>
            <a:endParaRPr sz="3400"/>
          </a:p>
        </p:txBody>
      </p:sp>
      <p:sp>
        <p:nvSpPr>
          <p:cNvPr id="373" name="Google Shape;373;p43"/>
          <p:cNvSpPr/>
          <p:nvPr/>
        </p:nvSpPr>
        <p:spPr>
          <a:xfrm rot="10800000" flipH="1">
            <a:off x="946673" y="150919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4" name="Google Shape;374;p4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25</a:t>
            </a:fld>
            <a:endParaRPr/>
          </a:p>
        </p:txBody>
      </p:sp>
      <p:sp>
        <p:nvSpPr>
          <p:cNvPr id="375" name="Google Shape;375;p43"/>
          <p:cNvSpPr txBox="1"/>
          <p:nvPr/>
        </p:nvSpPr>
        <p:spPr>
          <a:xfrm>
            <a:off x="884866" y="1701402"/>
            <a:ext cx="10363199" cy="44935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Calibri"/>
                <a:ea typeface="Calibri"/>
                <a:cs typeface="Calibri"/>
                <a:sym typeface="Calibri"/>
              </a:rPr>
              <a:t>“To ensure the teaching performance assessments described in Sections 44320.2 and 44320.3 are </a:t>
            </a:r>
            <a:r>
              <a:rPr lang="en-US" sz="3200" b="0" i="0" u="none" strike="noStrike" cap="none">
                <a:solidFill>
                  <a:schemeClr val="dk1"/>
                </a:solidFill>
                <a:highlight>
                  <a:srgbClr val="FFFF00"/>
                </a:highlight>
                <a:latin typeface="Calibri"/>
                <a:ea typeface="Calibri"/>
                <a:cs typeface="Calibri"/>
                <a:sym typeface="Calibri"/>
              </a:rPr>
              <a:t>valid and authentic</a:t>
            </a:r>
            <a:r>
              <a:rPr lang="en-US" sz="3200" b="0" i="0" u="none" strike="noStrike" cap="none">
                <a:solidFill>
                  <a:schemeClr val="dk1"/>
                </a:solidFill>
                <a:latin typeface="Calibri"/>
                <a:ea typeface="Calibri"/>
                <a:cs typeface="Calibri"/>
                <a:sym typeface="Calibri"/>
              </a:rPr>
              <a:t>, </a:t>
            </a:r>
            <a:r>
              <a:rPr lang="en-US" sz="3200" b="0" i="0" u="none" strike="noStrike" cap="none">
                <a:solidFill>
                  <a:schemeClr val="dk1"/>
                </a:solidFill>
                <a:highlight>
                  <a:srgbClr val="FFFF00"/>
                </a:highlight>
                <a:latin typeface="Calibri"/>
                <a:ea typeface="Calibri"/>
                <a:cs typeface="Calibri"/>
                <a:sym typeface="Calibri"/>
              </a:rPr>
              <a:t>formative in nature</a:t>
            </a:r>
            <a:r>
              <a:rPr lang="en-US" sz="3200" b="0" i="0" u="none" strike="noStrike" cap="none">
                <a:solidFill>
                  <a:schemeClr val="dk1"/>
                </a:solidFill>
                <a:latin typeface="Calibri"/>
                <a:ea typeface="Calibri"/>
                <a:cs typeface="Calibri"/>
                <a:sym typeface="Calibri"/>
              </a:rPr>
              <a:t>, </a:t>
            </a:r>
            <a:r>
              <a:rPr lang="en-US" sz="3200" b="0" i="0" u="none" strike="noStrike" cap="none">
                <a:solidFill>
                  <a:schemeClr val="dk1"/>
                </a:solidFill>
                <a:highlight>
                  <a:srgbClr val="FFFF00"/>
                </a:highlight>
                <a:latin typeface="Calibri"/>
                <a:ea typeface="Calibri"/>
                <a:cs typeface="Calibri"/>
                <a:sym typeface="Calibri"/>
              </a:rPr>
              <a:t>embedded in preparation</a:t>
            </a:r>
            <a:r>
              <a:rPr lang="en-US" sz="3200" b="0" i="0" u="none" strike="noStrike" cap="none">
                <a:solidFill>
                  <a:schemeClr val="dk1"/>
                </a:solidFill>
                <a:latin typeface="Calibri"/>
                <a:ea typeface="Calibri"/>
                <a:cs typeface="Calibri"/>
                <a:sym typeface="Calibri"/>
              </a:rPr>
              <a:t>, and </a:t>
            </a:r>
            <a:r>
              <a:rPr lang="en-US" sz="3200" b="0" i="0" u="none" strike="noStrike" cap="none">
                <a:solidFill>
                  <a:schemeClr val="dk1"/>
                </a:solidFill>
                <a:highlight>
                  <a:srgbClr val="FFFF00"/>
                </a:highlight>
                <a:latin typeface="Calibri"/>
                <a:ea typeface="Calibri"/>
                <a:cs typeface="Calibri"/>
                <a:sym typeface="Calibri"/>
              </a:rPr>
              <a:t>inform program improvement</a:t>
            </a:r>
            <a:r>
              <a:rPr lang="en-US" sz="3200" b="0" i="0" u="none" strike="noStrike" cap="none">
                <a:solidFill>
                  <a:schemeClr val="dk1"/>
                </a:solidFill>
                <a:latin typeface="Calibri"/>
                <a:ea typeface="Calibri"/>
                <a:cs typeface="Calibri"/>
                <a:sym typeface="Calibri"/>
              </a:rPr>
              <a:t> through the accreditation system, the commission shall convene a workgroup to assess current design and implementation of the state’s current teaching performance assessments.”</a:t>
            </a:r>
            <a:endParaRPr/>
          </a:p>
          <a:p>
            <a:pPr marL="0" marR="0" lvl="0" indent="0" algn="l" rtl="0">
              <a:spcBef>
                <a:spcPts val="120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b="1" u="sng">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44320.4(a)</a:t>
            </a:r>
            <a:endParaRPr sz="1800">
              <a:solidFill>
                <a:srgbClr val="0070C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4"/>
          <p:cNvSpPr txBox="1">
            <a:spLocks noGrp="1"/>
          </p:cNvSpPr>
          <p:nvPr>
            <p:ph type="title"/>
          </p:nvPr>
        </p:nvSpPr>
        <p:spPr>
          <a:xfrm>
            <a:off x="914400" y="508651"/>
            <a:ext cx="10298654" cy="677108"/>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latin typeface="Calibri"/>
                <a:ea typeface="Calibri"/>
                <a:cs typeface="Calibri"/>
                <a:sym typeface="Calibri"/>
              </a:rPr>
              <a:t>RDI-TPA Workgroup</a:t>
            </a:r>
            <a:endParaRPr/>
          </a:p>
        </p:txBody>
      </p:sp>
      <p:sp>
        <p:nvSpPr>
          <p:cNvPr id="382" name="Google Shape;382;p44"/>
          <p:cNvSpPr/>
          <p:nvPr/>
        </p:nvSpPr>
        <p:spPr>
          <a:xfrm rot="10800000" flipH="1">
            <a:off x="946672" y="1368429"/>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3" name="Google Shape;383;p4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26</a:t>
            </a:fld>
            <a:endParaRPr/>
          </a:p>
        </p:txBody>
      </p:sp>
      <p:sp>
        <p:nvSpPr>
          <p:cNvPr id="384" name="Google Shape;384;p44"/>
          <p:cNvSpPr txBox="1"/>
          <p:nvPr/>
        </p:nvSpPr>
        <p:spPr>
          <a:xfrm>
            <a:off x="914400" y="1605952"/>
            <a:ext cx="10363199" cy="44781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At a minimum, the recommendations from the workgroup shall include:</a:t>
            </a:r>
            <a:endParaRPr/>
          </a:p>
          <a:p>
            <a:pPr marL="0" marR="0" lvl="0" indent="0" algn="l" rtl="0">
              <a:spcBef>
                <a:spcPts val="600"/>
              </a:spcBef>
              <a:spcAft>
                <a:spcPts val="0"/>
              </a:spcAft>
              <a:buNone/>
            </a:pPr>
            <a:r>
              <a:rPr lang="en-US" sz="3200">
                <a:solidFill>
                  <a:schemeClr val="dk1"/>
                </a:solidFill>
                <a:latin typeface="Calibri"/>
                <a:ea typeface="Calibri"/>
                <a:cs typeface="Calibri"/>
                <a:sym typeface="Calibri"/>
              </a:rPr>
              <a:t>(1) An analysis of any modifications needed to current assessments to ensure they are </a:t>
            </a:r>
            <a:r>
              <a:rPr lang="en-US" sz="3200">
                <a:solidFill>
                  <a:schemeClr val="dk1"/>
                </a:solidFill>
                <a:highlight>
                  <a:srgbClr val="FFFF00"/>
                </a:highlight>
                <a:latin typeface="Calibri"/>
                <a:ea typeface="Calibri"/>
                <a:cs typeface="Calibri"/>
                <a:sym typeface="Calibri"/>
              </a:rPr>
              <a:t>valid and authentic</a:t>
            </a:r>
            <a:r>
              <a:rPr lang="en-US" sz="3200">
                <a:solidFill>
                  <a:schemeClr val="dk1"/>
                </a:solidFill>
                <a:latin typeface="Calibri"/>
                <a:ea typeface="Calibri"/>
                <a:cs typeface="Calibri"/>
                <a:sym typeface="Calibri"/>
              </a:rPr>
              <a:t> to the work of teaching, </a:t>
            </a:r>
            <a:r>
              <a:rPr lang="en-US" sz="3200">
                <a:solidFill>
                  <a:schemeClr val="dk1"/>
                </a:solidFill>
                <a:highlight>
                  <a:srgbClr val="FFFF00"/>
                </a:highlight>
                <a:latin typeface="Calibri"/>
                <a:ea typeface="Calibri"/>
                <a:cs typeface="Calibri"/>
                <a:sym typeface="Calibri"/>
              </a:rPr>
              <a:t>reasonable to implement </a:t>
            </a:r>
            <a:r>
              <a:rPr lang="en-US" sz="3200">
                <a:solidFill>
                  <a:schemeClr val="dk1"/>
                </a:solidFill>
                <a:latin typeface="Calibri"/>
                <a:ea typeface="Calibri"/>
                <a:cs typeface="Calibri"/>
                <a:sym typeface="Calibri"/>
              </a:rPr>
              <a:t>in the wide range of classroom settings across the state, and </a:t>
            </a:r>
            <a:r>
              <a:rPr lang="en-US" sz="3200">
                <a:solidFill>
                  <a:schemeClr val="dk1"/>
                </a:solidFill>
                <a:highlight>
                  <a:srgbClr val="FFFF00"/>
                </a:highlight>
                <a:latin typeface="Calibri"/>
                <a:ea typeface="Calibri"/>
                <a:cs typeface="Calibri"/>
                <a:sym typeface="Calibri"/>
              </a:rPr>
              <a:t>appropriate for beginning teachers</a:t>
            </a:r>
            <a:r>
              <a:rPr lang="en-US" sz="32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b="1" u="sng">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44320.4(c)(1)</a:t>
            </a:r>
            <a:endParaRPr sz="3200">
              <a:solidFill>
                <a:srgbClr val="0070C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27</a:t>
            </a:fld>
            <a:endParaRPr/>
          </a:p>
        </p:txBody>
      </p:sp>
      <p:pic>
        <p:nvPicPr>
          <p:cNvPr id="391" name="Google Shape;391;p45"/>
          <p:cNvPicPr preferRelativeResize="0"/>
          <p:nvPr/>
        </p:nvPicPr>
        <p:blipFill rotWithShape="1">
          <a:blip r:embed="rId3">
            <a:alphaModFix/>
          </a:blip>
          <a:srcRect/>
          <a:stretch/>
        </p:blipFill>
        <p:spPr>
          <a:xfrm>
            <a:off x="0" y="109487"/>
            <a:ext cx="12192000" cy="653796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6"/>
          <p:cNvSpPr txBox="1">
            <a:spLocks noGrp="1"/>
          </p:cNvSpPr>
          <p:nvPr>
            <p:ph type="title"/>
          </p:nvPr>
        </p:nvSpPr>
        <p:spPr>
          <a:xfrm>
            <a:off x="914400" y="508651"/>
            <a:ext cx="10298654" cy="677108"/>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latin typeface="Calibri"/>
                <a:ea typeface="Calibri"/>
                <a:cs typeface="Calibri"/>
                <a:sym typeface="Calibri"/>
              </a:rPr>
              <a:t>RDI-TPA Workgroup Meeting Dates</a:t>
            </a:r>
            <a:endParaRPr/>
          </a:p>
        </p:txBody>
      </p:sp>
      <p:sp>
        <p:nvSpPr>
          <p:cNvPr id="398" name="Google Shape;398;p46"/>
          <p:cNvSpPr/>
          <p:nvPr/>
        </p:nvSpPr>
        <p:spPr>
          <a:xfrm rot="10800000" flipH="1">
            <a:off x="946672" y="1368429"/>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9" name="Google Shape;399;p4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28</a:t>
            </a:fld>
            <a:endParaRPr/>
          </a:p>
        </p:txBody>
      </p:sp>
      <p:sp>
        <p:nvSpPr>
          <p:cNvPr id="400" name="Google Shape;400;p46"/>
          <p:cNvSpPr txBox="1"/>
          <p:nvPr/>
        </p:nvSpPr>
        <p:spPr>
          <a:xfrm>
            <a:off x="914400" y="1605952"/>
            <a:ext cx="10363199" cy="457048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Arial"/>
              <a:buChar char="•"/>
            </a:pPr>
            <a:r>
              <a:rPr lang="en-US" sz="3200" u="sng">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RDI-TPA Workgroup Meeting 1 </a:t>
            </a:r>
            <a:r>
              <a:rPr lang="en-US" sz="3200">
                <a:solidFill>
                  <a:schemeClr val="dk1"/>
                </a:solidFill>
                <a:latin typeface="Calibri"/>
                <a:ea typeface="Calibri"/>
                <a:cs typeface="Calibri"/>
                <a:sym typeface="Calibri"/>
              </a:rPr>
              <a:t>(September 19-20, 2024)</a:t>
            </a:r>
            <a:endParaRPr/>
          </a:p>
          <a:p>
            <a:pPr marL="457200" marR="0" lvl="0" indent="-457200" algn="l" rtl="0">
              <a:spcBef>
                <a:spcPts val="600"/>
              </a:spcBef>
              <a:spcAft>
                <a:spcPts val="0"/>
              </a:spcAft>
              <a:buClr>
                <a:schemeClr val="dk1"/>
              </a:buClr>
              <a:buSzPts val="3200"/>
              <a:buFont typeface="Arial"/>
              <a:buChar char="•"/>
            </a:pPr>
            <a:r>
              <a:rPr lang="en-US" sz="3200" u="sng">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RDI-TPA Workgroup Meeting 2 </a:t>
            </a:r>
            <a:r>
              <a:rPr lang="en-US" sz="3200">
                <a:solidFill>
                  <a:schemeClr val="dk1"/>
                </a:solidFill>
                <a:latin typeface="Calibri"/>
                <a:ea typeface="Calibri"/>
                <a:cs typeface="Calibri"/>
                <a:sym typeface="Calibri"/>
              </a:rPr>
              <a:t>(October 14-15, 2024)</a:t>
            </a:r>
            <a:endParaRPr/>
          </a:p>
          <a:p>
            <a:pPr marL="457200" marR="0" lvl="0" indent="-457200" algn="l" rtl="0">
              <a:spcBef>
                <a:spcPts val="6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RDI-TPA Workgroup Meeting 3 (November 5-6, 2024)</a:t>
            </a:r>
            <a:endParaRPr/>
          </a:p>
          <a:p>
            <a:pPr marL="457200" marR="0" lvl="0" indent="-457200" algn="l" rtl="0">
              <a:spcBef>
                <a:spcPts val="6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RDI-TPA Workgroup Meeting 4 (December 4-5, 2024)</a:t>
            </a:r>
            <a:endParaRPr/>
          </a:p>
          <a:p>
            <a:pPr marL="457200" marR="0" lvl="0" indent="-457200" algn="l" rtl="0">
              <a:spcBef>
                <a:spcPts val="6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RDI-TPA Workgroup Meeting 5 (January 8-9, 2024)</a:t>
            </a:r>
            <a:endParaRPr/>
          </a:p>
          <a:p>
            <a:pPr marL="457200" marR="0" lvl="0" indent="-457200" algn="l" rtl="0">
              <a:spcBef>
                <a:spcPts val="6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RDI-TPA Workgroup Meeting 6 (February 26-27, 2024)</a:t>
            </a:r>
            <a:endParaRPr/>
          </a:p>
          <a:p>
            <a:pPr marL="457200" marR="0" lvl="0" indent="-457200" algn="l" rtl="0">
              <a:spcBef>
                <a:spcPts val="6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RDI-TPA Workgroup Meeting 7 (April 23-24, 2024)</a:t>
            </a:r>
            <a:endParaRPr/>
          </a:p>
          <a:p>
            <a:pPr marL="0" marR="0" lvl="0" indent="0" algn="l" rtl="0">
              <a:spcBef>
                <a:spcPts val="600"/>
              </a:spcBef>
              <a:spcAft>
                <a:spcPts val="0"/>
              </a:spcAft>
              <a:buNone/>
            </a:pPr>
            <a:endParaRPr sz="3200">
              <a:solidFill>
                <a:schemeClr val="dk1"/>
              </a:solidFill>
              <a:latin typeface="Calibri"/>
              <a:ea typeface="Calibri"/>
              <a:cs typeface="Calibri"/>
              <a:sym typeface="Calibri"/>
            </a:endParaRPr>
          </a:p>
        </p:txBody>
      </p:sp>
      <p:sp>
        <p:nvSpPr>
          <p:cNvPr id="401" name="Google Shape;401;p46"/>
          <p:cNvSpPr txBox="1"/>
          <p:nvPr/>
        </p:nvSpPr>
        <p:spPr>
          <a:xfrm>
            <a:off x="946672" y="5907855"/>
            <a:ext cx="24638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rgbClr val="0070C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https://www.ctc.ca.gov/</a:t>
            </a:r>
            <a:endParaRPr sz="1800">
              <a:solidFill>
                <a:srgbClr val="0070C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7"/>
          <p:cNvSpPr txBox="1">
            <a:spLocks noGrp="1"/>
          </p:cNvSpPr>
          <p:nvPr>
            <p:ph type="title"/>
          </p:nvPr>
        </p:nvSpPr>
        <p:spPr>
          <a:xfrm>
            <a:off x="886295" y="1376721"/>
            <a:ext cx="10298654" cy="677108"/>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latin typeface="Calibri"/>
                <a:ea typeface="Calibri"/>
                <a:cs typeface="Calibri"/>
                <a:sym typeface="Calibri"/>
              </a:rPr>
              <a:t>Updates on Grants</a:t>
            </a:r>
            <a:endParaRPr/>
          </a:p>
        </p:txBody>
      </p:sp>
      <p:sp>
        <p:nvSpPr>
          <p:cNvPr id="408" name="Google Shape;408;p47"/>
          <p:cNvSpPr txBox="1">
            <a:spLocks noGrp="1"/>
          </p:cNvSpPr>
          <p:nvPr>
            <p:ph type="body" idx="1"/>
          </p:nvPr>
        </p:nvSpPr>
        <p:spPr>
          <a:xfrm>
            <a:off x="1467465" y="2341023"/>
            <a:ext cx="9717485" cy="4062651"/>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400" b="0" i="0" u="none" strike="noStrike">
                <a:solidFill>
                  <a:srgbClr val="000000"/>
                </a:solidFill>
                <a:latin typeface="Calibri"/>
                <a:ea typeface="Calibri"/>
                <a:cs typeface="Calibri"/>
                <a:sym typeface="Calibri"/>
              </a:rPr>
              <a:t>All current Commission-administered grant programs:</a:t>
            </a:r>
            <a:endParaRPr/>
          </a:p>
          <a:p>
            <a:pPr marL="3429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Teacher Residency Grant (Capacity and Implementation) (TR)</a:t>
            </a:r>
            <a:r>
              <a:rPr lang="en-US" sz="2400" b="0" i="0">
                <a:solidFill>
                  <a:srgbClr val="000000"/>
                </a:solidFill>
                <a:latin typeface="Calibri"/>
                <a:ea typeface="Calibri"/>
                <a:cs typeface="Calibri"/>
                <a:sym typeface="Calibri"/>
              </a:rPr>
              <a:t>​</a:t>
            </a:r>
            <a:endParaRPr/>
          </a:p>
          <a:p>
            <a:pPr marL="3429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School Counselor Residency Grant (Capacity and Implementation) (SCR)</a:t>
            </a:r>
            <a:r>
              <a:rPr lang="en-US" sz="2400" b="0" i="0">
                <a:solidFill>
                  <a:srgbClr val="000000"/>
                </a:solidFill>
                <a:latin typeface="Calibri"/>
                <a:ea typeface="Calibri"/>
                <a:cs typeface="Calibri"/>
                <a:sym typeface="Calibri"/>
              </a:rPr>
              <a:t>​</a:t>
            </a:r>
            <a:endParaRPr/>
          </a:p>
          <a:p>
            <a:pPr marL="3429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Statewide Residency Technical Assistance Center Grant (SRTAC)</a:t>
            </a:r>
            <a:r>
              <a:rPr lang="en-US" sz="2400" b="0" i="0">
                <a:solidFill>
                  <a:srgbClr val="000000"/>
                </a:solidFill>
                <a:latin typeface="Calibri"/>
                <a:ea typeface="Calibri"/>
                <a:cs typeface="Calibri"/>
                <a:sym typeface="Calibri"/>
              </a:rPr>
              <a:t>​</a:t>
            </a:r>
            <a:endParaRPr/>
          </a:p>
          <a:p>
            <a:pPr marL="3429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Classified School Employee Teacher Credentialing Grant (Classified)</a:t>
            </a:r>
            <a:r>
              <a:rPr lang="en-US" sz="2400" b="0" i="0">
                <a:solidFill>
                  <a:srgbClr val="000000"/>
                </a:solidFill>
                <a:latin typeface="Calibri"/>
                <a:ea typeface="Calibri"/>
                <a:cs typeface="Calibri"/>
                <a:sym typeface="Calibri"/>
              </a:rPr>
              <a:t>​</a:t>
            </a:r>
            <a:endParaRPr/>
          </a:p>
          <a:p>
            <a:pPr marL="3429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Diverse Education Leaders Pipeline Initiative Grant (DELPI) </a:t>
            </a:r>
            <a:r>
              <a:rPr lang="en-US" sz="2400" b="0" i="0">
                <a:solidFill>
                  <a:srgbClr val="000000"/>
                </a:solidFill>
                <a:latin typeface="Calibri"/>
                <a:ea typeface="Calibri"/>
                <a:cs typeface="Calibri"/>
                <a:sym typeface="Calibri"/>
              </a:rPr>
              <a:t>​</a:t>
            </a:r>
            <a:endParaRPr/>
          </a:p>
          <a:p>
            <a:pPr marL="3429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Computer Science Supplementary Authorization Incentive Grant (CS)</a:t>
            </a:r>
            <a:r>
              <a:rPr lang="en-US" sz="2400" b="0" i="0">
                <a:solidFill>
                  <a:srgbClr val="000000"/>
                </a:solidFill>
                <a:latin typeface="Calibri"/>
                <a:ea typeface="Calibri"/>
                <a:cs typeface="Calibri"/>
                <a:sym typeface="Calibri"/>
              </a:rPr>
              <a:t>​</a:t>
            </a:r>
            <a:endParaRPr/>
          </a:p>
          <a:p>
            <a:pPr marL="342900" lvl="0" indent="-342900" algn="l"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Local Solutions to the Shortage of Special Education Teachers</a:t>
            </a:r>
            <a:endParaRPr/>
          </a:p>
          <a:p>
            <a:pPr marL="3429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Reading and Literacy Supplementary Incentive Grant (Read/Lit)</a:t>
            </a:r>
            <a:r>
              <a:rPr lang="en-US" sz="2400" b="0" i="0">
                <a:solidFill>
                  <a:srgbClr val="000000"/>
                </a:solidFill>
                <a:latin typeface="Calibri"/>
                <a:ea typeface="Calibri"/>
                <a:cs typeface="Calibri"/>
                <a:sym typeface="Calibri"/>
              </a:rPr>
              <a:t>​</a:t>
            </a:r>
            <a:endParaRPr/>
          </a:p>
          <a:p>
            <a:pPr marL="342900" lvl="0" indent="-342900" algn="l"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Integrated Undergraduate Teacher Preparation</a:t>
            </a:r>
            <a:endParaRPr/>
          </a:p>
          <a:p>
            <a:pPr marL="342900" lvl="0" indent="-342900" algn="l"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Dyslexia Grants</a:t>
            </a:r>
            <a:endParaRPr/>
          </a:p>
        </p:txBody>
      </p:sp>
      <p:sp>
        <p:nvSpPr>
          <p:cNvPr id="409" name="Google Shape;409;p47"/>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0" name="Google Shape;410;p4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886296" y="851372"/>
            <a:ext cx="10298654" cy="1218923"/>
          </a:xfrm>
          <a:prstGeom prst="rect">
            <a:avLst/>
          </a:prstGeom>
          <a:noFill/>
          <a:ln>
            <a:noFill/>
          </a:ln>
        </p:spPr>
        <p:txBody>
          <a:bodyPr spcFirstLastPara="1" wrap="square" lIns="0" tIns="13325" rIns="0" bIns="0" anchor="t" anchorCtr="0">
            <a:spAutoFit/>
          </a:bodyPr>
          <a:lstStyle/>
          <a:p>
            <a:pPr marL="0" lvl="0" indent="0" algn="ctr" rtl="0">
              <a:lnSpc>
                <a:spcPct val="114024"/>
              </a:lnSpc>
              <a:spcBef>
                <a:spcPts val="0"/>
              </a:spcBef>
              <a:spcAft>
                <a:spcPts val="0"/>
              </a:spcAft>
              <a:buNone/>
            </a:pPr>
            <a:r>
              <a:rPr lang="en-US" sz="4100">
                <a:latin typeface="Calibri"/>
                <a:ea typeface="Calibri"/>
                <a:cs typeface="Calibri"/>
                <a:sym typeface="Calibri"/>
              </a:rPr>
              <a:t>California Standards for the Teaching Profession (CSTP) Refresh</a:t>
            </a:r>
            <a:endParaRPr/>
          </a:p>
        </p:txBody>
      </p:sp>
      <p:sp>
        <p:nvSpPr>
          <p:cNvPr id="146" name="Google Shape;146;p21"/>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7" name="Google Shape;147;p21"/>
          <p:cNvSpPr txBox="1"/>
          <p:nvPr/>
        </p:nvSpPr>
        <p:spPr>
          <a:xfrm>
            <a:off x="11793981" y="6447840"/>
            <a:ext cx="102870"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3</a:t>
            </a:r>
            <a:endParaRPr sz="1200" b="0" i="0" u="none" strike="noStrike" cap="none">
              <a:solidFill>
                <a:srgbClr val="000000"/>
              </a:solidFill>
              <a:latin typeface="Calibri"/>
              <a:ea typeface="Calibri"/>
              <a:cs typeface="Calibri"/>
              <a:sym typeface="Calibri"/>
            </a:endParaRPr>
          </a:p>
        </p:txBody>
      </p:sp>
      <p:grpSp>
        <p:nvGrpSpPr>
          <p:cNvPr id="148" name="Google Shape;148;p21"/>
          <p:cNvGrpSpPr/>
          <p:nvPr/>
        </p:nvGrpSpPr>
        <p:grpSpPr>
          <a:xfrm>
            <a:off x="1122577" y="2281699"/>
            <a:ext cx="9826091" cy="4528314"/>
            <a:chOff x="0" y="3308"/>
            <a:chExt cx="9826091" cy="4528314"/>
          </a:xfrm>
        </p:grpSpPr>
        <p:sp>
          <p:nvSpPr>
            <p:cNvPr id="149" name="Google Shape;149;p21"/>
            <p:cNvSpPr/>
            <p:nvPr/>
          </p:nvSpPr>
          <p:spPr>
            <a:xfrm rot="5400000">
              <a:off x="-231944" y="445004"/>
              <a:ext cx="1546298" cy="1082409"/>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1"/>
            <p:cNvSpPr txBox="1"/>
            <p:nvPr/>
          </p:nvSpPr>
          <p:spPr>
            <a:xfrm>
              <a:off x="1" y="754265"/>
              <a:ext cx="1082409" cy="463889"/>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1990’s</a:t>
              </a:r>
              <a:endParaRPr/>
            </a:p>
          </p:txBody>
        </p:sp>
        <p:sp>
          <p:nvSpPr>
            <p:cNvPr id="151" name="Google Shape;151;p21"/>
            <p:cNvSpPr/>
            <p:nvPr/>
          </p:nvSpPr>
          <p:spPr>
            <a:xfrm rot="5400000">
              <a:off x="4741950" y="-3656234"/>
              <a:ext cx="1424600" cy="8743683"/>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1"/>
            <p:cNvSpPr txBox="1"/>
            <p:nvPr/>
          </p:nvSpPr>
          <p:spPr>
            <a:xfrm>
              <a:off x="1082409" y="72850"/>
              <a:ext cx="8674140" cy="1285514"/>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Jointly developed by the Commission on Teacher Credentialing (CTC) and the California Department if Education (CDE), the original California Standards for the Teaching Profession (CSTP) are adopted.</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 Served as the foundation for the Beginning Teacher Support and Assessment (BTSA) program facilitating formative assessment for new teachers.</a:t>
              </a:r>
              <a:endParaRPr sz="1800" b="0" i="0" u="none" strike="noStrike" cap="none">
                <a:solidFill>
                  <a:schemeClr val="dk1"/>
                </a:solidFill>
                <a:latin typeface="Calibri"/>
                <a:ea typeface="Calibri"/>
                <a:cs typeface="Calibri"/>
                <a:sym typeface="Calibri"/>
              </a:endParaRPr>
            </a:p>
          </p:txBody>
        </p:sp>
        <p:sp>
          <p:nvSpPr>
            <p:cNvPr id="153" name="Google Shape;153;p21"/>
            <p:cNvSpPr/>
            <p:nvPr/>
          </p:nvSpPr>
          <p:spPr>
            <a:xfrm rot="5400000">
              <a:off x="-231944" y="1853622"/>
              <a:ext cx="1546298" cy="1082409"/>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1"/>
            <p:cNvSpPr txBox="1"/>
            <p:nvPr/>
          </p:nvSpPr>
          <p:spPr>
            <a:xfrm>
              <a:off x="1" y="2162883"/>
              <a:ext cx="1082409" cy="463889"/>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2009</a:t>
              </a:r>
              <a:endParaRPr/>
            </a:p>
          </p:txBody>
        </p:sp>
        <p:sp>
          <p:nvSpPr>
            <p:cNvPr id="155" name="Google Shape;155;p21"/>
            <p:cNvSpPr/>
            <p:nvPr/>
          </p:nvSpPr>
          <p:spPr>
            <a:xfrm rot="5400000">
              <a:off x="4906381" y="-2230077"/>
              <a:ext cx="1095040" cy="8743683"/>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1"/>
            <p:cNvSpPr txBox="1"/>
            <p:nvPr/>
          </p:nvSpPr>
          <p:spPr>
            <a:xfrm>
              <a:off x="1082060" y="1647699"/>
              <a:ext cx="8690228" cy="988130"/>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October: Commission updates the CSTP adhering to Education Code (EC) section 44279.2 which establishes that regular revisions occur for developing and administering a system for ensuring the quality and effectiveness of Teacher Induction programs. This includes periodically evaluating the validity of the CSTP.</a:t>
              </a:r>
              <a:endParaRPr sz="1800" b="0" i="0" u="none" strike="noStrike" cap="none">
                <a:solidFill>
                  <a:schemeClr val="dk1"/>
                </a:solidFill>
                <a:latin typeface="Calibri"/>
                <a:ea typeface="Calibri"/>
                <a:cs typeface="Calibri"/>
                <a:sym typeface="Calibri"/>
              </a:endParaRPr>
            </a:p>
          </p:txBody>
        </p:sp>
        <p:sp>
          <p:nvSpPr>
            <p:cNvPr id="157" name="Google Shape;157;p21"/>
            <p:cNvSpPr/>
            <p:nvPr/>
          </p:nvSpPr>
          <p:spPr>
            <a:xfrm rot="5400000">
              <a:off x="-231944" y="3217268"/>
              <a:ext cx="1546298" cy="1082409"/>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txBox="1"/>
            <p:nvPr/>
          </p:nvSpPr>
          <p:spPr>
            <a:xfrm>
              <a:off x="1" y="3526529"/>
              <a:ext cx="1082409" cy="463889"/>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2019</a:t>
              </a:r>
              <a:endParaRPr/>
            </a:p>
          </p:txBody>
        </p:sp>
        <p:sp>
          <p:nvSpPr>
            <p:cNvPr id="159" name="Google Shape;159;p21"/>
            <p:cNvSpPr/>
            <p:nvPr/>
          </p:nvSpPr>
          <p:spPr>
            <a:xfrm rot="5400000">
              <a:off x="5114624" y="-883971"/>
              <a:ext cx="679252" cy="8743683"/>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1"/>
            <p:cNvSpPr txBox="1"/>
            <p:nvPr/>
          </p:nvSpPr>
          <p:spPr>
            <a:xfrm>
              <a:off x="1082409" y="3181402"/>
              <a:ext cx="8710525" cy="612936"/>
            </a:xfrm>
            <a:prstGeom prst="rect">
              <a:avLst/>
            </a:prstGeom>
            <a:noFill/>
            <a:ln>
              <a:noFill/>
            </a:ln>
          </p:spPr>
          <p:txBody>
            <a:bodyPr spcFirstLastPara="1" wrap="square" lIns="142225"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The Commission seeks applicants to participate in an expert workgroup to refresh the CSTP.</a:t>
              </a:r>
              <a:endParaRPr sz="20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8"/>
          <p:cNvSpPr txBox="1">
            <a:spLocks noGrp="1"/>
          </p:cNvSpPr>
          <p:nvPr>
            <p:ph type="title"/>
          </p:nvPr>
        </p:nvSpPr>
        <p:spPr>
          <a:xfrm>
            <a:off x="886295" y="1376721"/>
            <a:ext cx="10298654" cy="677108"/>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latin typeface="Calibri"/>
                <a:ea typeface="Calibri"/>
                <a:cs typeface="Calibri"/>
                <a:sym typeface="Calibri"/>
              </a:rPr>
              <a:t>Updates on Grants</a:t>
            </a:r>
            <a:endParaRPr/>
          </a:p>
        </p:txBody>
      </p:sp>
      <p:sp>
        <p:nvSpPr>
          <p:cNvPr id="417" name="Google Shape;417;p48"/>
          <p:cNvSpPr txBox="1">
            <a:spLocks noGrp="1"/>
          </p:cNvSpPr>
          <p:nvPr>
            <p:ph type="body" idx="1"/>
          </p:nvPr>
        </p:nvSpPr>
        <p:spPr>
          <a:xfrm>
            <a:off x="1054510" y="2341023"/>
            <a:ext cx="10130440" cy="4062651"/>
          </a:xfrm>
          <a:prstGeom prst="rect">
            <a:avLst/>
          </a:prstGeom>
          <a:noFill/>
          <a:ln>
            <a:noFill/>
          </a:ln>
        </p:spPr>
        <p:txBody>
          <a:bodyPr spcFirstLastPara="1" wrap="square" lIns="0" tIns="0" rIns="0" bIns="0" anchor="t" anchorCtr="0">
            <a:spAutoFit/>
          </a:bodyPr>
          <a:lstStyle/>
          <a:p>
            <a:pPr marL="3429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Teacher Residency Capacity due 11/01/2024</a:t>
            </a:r>
            <a:r>
              <a:rPr lang="en-US" sz="2400" b="0" i="0">
                <a:solidFill>
                  <a:srgbClr val="000000"/>
                </a:solidFill>
                <a:latin typeface="Calibri"/>
                <a:ea typeface="Calibri"/>
                <a:cs typeface="Calibri"/>
                <a:sym typeface="Calibri"/>
              </a:rPr>
              <a:t>​</a:t>
            </a:r>
            <a:endParaRPr/>
          </a:p>
          <a:p>
            <a:pPr marL="3429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Teacher Residency Implementation and Expansion due 02/07/2025</a:t>
            </a:r>
            <a:r>
              <a:rPr lang="en-US" sz="2400" b="0" i="0">
                <a:solidFill>
                  <a:srgbClr val="000000"/>
                </a:solidFill>
                <a:latin typeface="Calibri"/>
                <a:ea typeface="Calibri"/>
                <a:cs typeface="Calibri"/>
                <a:sym typeface="Calibri"/>
              </a:rPr>
              <a:t>​</a:t>
            </a:r>
            <a:endParaRPr/>
          </a:p>
          <a:p>
            <a:pPr marL="3429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School Counselor Residency Capacity, was due 10/04/2024 and again on 03/07/2025</a:t>
            </a:r>
            <a:r>
              <a:rPr lang="en-US" sz="2400" b="0" i="0">
                <a:solidFill>
                  <a:srgbClr val="000000"/>
                </a:solidFill>
                <a:latin typeface="Calibri"/>
                <a:ea typeface="Calibri"/>
                <a:cs typeface="Calibri"/>
                <a:sym typeface="Calibri"/>
              </a:rPr>
              <a:t>​</a:t>
            </a:r>
            <a:endParaRPr/>
          </a:p>
          <a:p>
            <a:pPr marL="3429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School Counselor Implementation, was due 10/11/24 and again on 01/31/2025</a:t>
            </a:r>
            <a:endParaRPr/>
          </a:p>
          <a:p>
            <a:pPr marL="3429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Classified School Employees Teacher Credentialing due 11/08/24 and 02/21/25</a:t>
            </a:r>
            <a:r>
              <a:rPr lang="en-US" sz="2400" b="0" i="0">
                <a:solidFill>
                  <a:srgbClr val="000000"/>
                </a:solidFill>
                <a:latin typeface="Calibri"/>
                <a:ea typeface="Calibri"/>
                <a:cs typeface="Calibri"/>
                <a:sym typeface="Calibri"/>
              </a:rPr>
              <a:t>​</a:t>
            </a:r>
            <a:endParaRPr/>
          </a:p>
          <a:p>
            <a:pPr marL="3429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Computer Science Supplementary Authorization Incentive due 11/15/24 and 02/28/25</a:t>
            </a:r>
            <a:r>
              <a:rPr lang="en-US" sz="2400" b="0" i="0">
                <a:solidFill>
                  <a:srgbClr val="000000"/>
                </a:solidFill>
                <a:latin typeface="Calibri"/>
                <a:ea typeface="Calibri"/>
                <a:cs typeface="Calibri"/>
                <a:sym typeface="Calibri"/>
              </a:rPr>
              <a:t>​</a:t>
            </a:r>
            <a:endParaRPr/>
          </a:p>
          <a:p>
            <a:pPr marL="34290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Reading and Literacy Supplementary Authorization Incentive due 11/15/24  and 02/28/25</a:t>
            </a:r>
            <a:endParaRPr sz="2400" b="0" i="0">
              <a:solidFill>
                <a:srgbClr val="000000"/>
              </a:solidFill>
              <a:latin typeface="Calibri"/>
              <a:ea typeface="Calibri"/>
              <a:cs typeface="Calibri"/>
              <a:sym typeface="Calibri"/>
            </a:endParaRPr>
          </a:p>
        </p:txBody>
      </p:sp>
      <p:sp>
        <p:nvSpPr>
          <p:cNvPr id="418" name="Google Shape;418;p48"/>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9" name="Google Shape;419;p4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9"/>
          <p:cNvSpPr txBox="1">
            <a:spLocks noGrp="1"/>
          </p:cNvSpPr>
          <p:nvPr>
            <p:ph type="title"/>
          </p:nvPr>
        </p:nvSpPr>
        <p:spPr>
          <a:xfrm>
            <a:off x="886295" y="1376721"/>
            <a:ext cx="10298654" cy="677108"/>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latin typeface="Calibri"/>
                <a:ea typeface="Calibri"/>
                <a:cs typeface="Calibri"/>
                <a:sym typeface="Calibri"/>
              </a:rPr>
              <a:t>Roadmap to Teaching</a:t>
            </a:r>
            <a:endParaRPr/>
          </a:p>
        </p:txBody>
      </p:sp>
      <p:sp>
        <p:nvSpPr>
          <p:cNvPr id="426" name="Google Shape;426;p49"/>
          <p:cNvSpPr txBox="1">
            <a:spLocks noGrp="1"/>
          </p:cNvSpPr>
          <p:nvPr>
            <p:ph type="body" idx="1"/>
          </p:nvPr>
        </p:nvSpPr>
        <p:spPr>
          <a:xfrm>
            <a:off x="1054510" y="2341023"/>
            <a:ext cx="10130440" cy="3385542"/>
          </a:xfrm>
          <a:prstGeom prst="rect">
            <a:avLst/>
          </a:prstGeom>
          <a:noFill/>
          <a:ln>
            <a:noFill/>
          </a:ln>
        </p:spPr>
        <p:txBody>
          <a:bodyPr spcFirstLastPara="1" wrap="square" lIns="0" tIns="0" rIns="0" bIns="0" anchor="t" anchorCtr="0">
            <a:spAutoFit/>
          </a:bodyPr>
          <a:lstStyle/>
          <a:p>
            <a:pPr marL="342900" lvl="0" indent="-342900" algn="l" rtl="0">
              <a:spcBef>
                <a:spcPts val="0"/>
              </a:spcBef>
              <a:spcAft>
                <a:spcPts val="0"/>
              </a:spcAft>
              <a:buClr>
                <a:schemeClr val="dk1"/>
              </a:buClr>
              <a:buSzPts val="2800"/>
              <a:buFont typeface="Arial"/>
              <a:buChar char="•"/>
            </a:pPr>
            <a:r>
              <a:rPr lang="en-US" sz="2800" u="sng">
                <a:solidFill>
                  <a:schemeClr val="hlink"/>
                </a:solidFill>
                <a:hlinkClick r:id="rId3"/>
              </a:rPr>
              <a:t> Find your Career Path</a:t>
            </a:r>
            <a:endParaRPr sz="2800"/>
          </a:p>
          <a:p>
            <a:pPr marL="342900" lvl="0" indent="-342900" algn="l" rtl="0">
              <a:spcBef>
                <a:spcPts val="0"/>
              </a:spcBef>
              <a:spcAft>
                <a:spcPts val="0"/>
              </a:spcAft>
              <a:buClr>
                <a:schemeClr val="dk1"/>
              </a:buClr>
              <a:buSzPts val="2800"/>
              <a:buFont typeface="Arial"/>
              <a:buChar char="•"/>
            </a:pPr>
            <a:r>
              <a:rPr lang="en-US" sz="2800" u="sng">
                <a:solidFill>
                  <a:schemeClr val="hlink"/>
                </a:solidFill>
                <a:hlinkClick r:id="rId4"/>
              </a:rPr>
              <a:t> Basic Skills Requirement Calculator</a:t>
            </a:r>
            <a:endParaRPr sz="2800"/>
          </a:p>
          <a:p>
            <a:pPr marL="342900" lvl="0" indent="-342900" algn="l" rtl="0">
              <a:spcBef>
                <a:spcPts val="0"/>
              </a:spcBef>
              <a:spcAft>
                <a:spcPts val="0"/>
              </a:spcAft>
              <a:buClr>
                <a:schemeClr val="dk1"/>
              </a:buClr>
              <a:buSzPts val="2800"/>
              <a:buFont typeface="Arial"/>
              <a:buChar char="•"/>
            </a:pPr>
            <a:r>
              <a:rPr lang="en-US" sz="2800" u="sng">
                <a:solidFill>
                  <a:schemeClr val="hlink"/>
                </a:solidFill>
                <a:hlinkClick r:id="rId5"/>
              </a:rPr>
              <a:t> Pathways at a Glance</a:t>
            </a:r>
            <a:endParaRPr sz="2800"/>
          </a:p>
          <a:p>
            <a:pPr marL="342900" lvl="0" indent="-342900" algn="l" rtl="0">
              <a:spcBef>
                <a:spcPts val="0"/>
              </a:spcBef>
              <a:spcAft>
                <a:spcPts val="0"/>
              </a:spcAft>
              <a:buClr>
                <a:schemeClr val="dk1"/>
              </a:buClr>
              <a:buSzPts val="2800"/>
              <a:buFont typeface="Arial"/>
              <a:buChar char="•"/>
            </a:pPr>
            <a:r>
              <a:rPr lang="en-US" sz="2800" u="sng">
                <a:solidFill>
                  <a:schemeClr val="hlink"/>
                </a:solidFill>
                <a:hlinkClick r:id="rId6"/>
              </a:rPr>
              <a:t> Program Pathways Dashboard</a:t>
            </a:r>
            <a:endParaRPr sz="2800"/>
          </a:p>
          <a:p>
            <a:pPr marL="342900" lvl="0" indent="-342900" algn="l" rtl="0">
              <a:spcBef>
                <a:spcPts val="0"/>
              </a:spcBef>
              <a:spcAft>
                <a:spcPts val="0"/>
              </a:spcAft>
              <a:buClr>
                <a:schemeClr val="dk1"/>
              </a:buClr>
              <a:buSzPts val="2800"/>
              <a:buFont typeface="Arial"/>
              <a:buChar char="•"/>
            </a:pPr>
            <a:r>
              <a:rPr lang="en-US" sz="2800" u="sng">
                <a:solidFill>
                  <a:schemeClr val="hlink"/>
                </a:solidFill>
                <a:hlinkClick r:id="rId7"/>
              </a:rPr>
              <a:t> Contact our Education Career Counselors</a:t>
            </a:r>
            <a:endParaRPr sz="2800"/>
          </a:p>
          <a:p>
            <a:pPr marL="0" lvl="0" indent="0" algn="l" rtl="0">
              <a:spcBef>
                <a:spcPts val="0"/>
              </a:spcBef>
              <a:spcAft>
                <a:spcPts val="0"/>
              </a:spcAft>
              <a:buNone/>
            </a:pPr>
            <a:endParaRPr sz="2800"/>
          </a:p>
          <a:p>
            <a:pPr marL="0" lvl="0" indent="0" algn="l" rtl="0">
              <a:spcBef>
                <a:spcPts val="0"/>
              </a:spcBef>
              <a:spcAft>
                <a:spcPts val="0"/>
              </a:spcAft>
              <a:buNone/>
            </a:pPr>
            <a:r>
              <a:rPr lang="en-US" sz="2800"/>
              <a:t>Email our experts: careerguidance@ctc.ca.gov</a:t>
            </a:r>
            <a:endParaRPr/>
          </a:p>
          <a:p>
            <a:pPr marL="0" lvl="0" indent="0" algn="l" rtl="0">
              <a:spcBef>
                <a:spcPts val="0"/>
              </a:spcBef>
              <a:spcAft>
                <a:spcPts val="0"/>
              </a:spcAft>
              <a:buNone/>
            </a:pPr>
            <a:endParaRPr sz="2400" b="0" i="0">
              <a:solidFill>
                <a:srgbClr val="000000"/>
              </a:solidFill>
              <a:latin typeface="Calibri"/>
              <a:ea typeface="Calibri"/>
              <a:cs typeface="Calibri"/>
              <a:sym typeface="Calibri"/>
            </a:endParaRPr>
          </a:p>
        </p:txBody>
      </p:sp>
      <p:sp>
        <p:nvSpPr>
          <p:cNvPr id="427" name="Google Shape;427;p49"/>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8" name="Google Shape;428;p4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0"/>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p>
            <a:pPr marL="0" lvl="0" indent="0" algn="l" rtl="0">
              <a:spcBef>
                <a:spcPts val="0"/>
              </a:spcBef>
              <a:spcAft>
                <a:spcPts val="0"/>
              </a:spcAft>
              <a:buNone/>
            </a:pPr>
            <a:r>
              <a:rPr lang="en-US" sz="5400"/>
              <a:t>Thank you!!</a:t>
            </a:r>
            <a:endParaRPr/>
          </a:p>
        </p:txBody>
      </p:sp>
      <p:pic>
        <p:nvPicPr>
          <p:cNvPr id="435" name="Google Shape;435;p50"/>
          <p:cNvPicPr preferRelativeResize="0">
            <a:picLocks noGrp="1"/>
          </p:cNvPicPr>
          <p:nvPr>
            <p:ph type="pic" idx="2"/>
          </p:nvPr>
        </p:nvPicPr>
        <p:blipFill rotWithShape="1">
          <a:blip r:embed="rId3">
            <a:alphaModFix/>
          </a:blip>
          <a:srcRect t="13351" b="13352"/>
          <a:stretch/>
        </p:blipFill>
        <p:spPr>
          <a:xfrm>
            <a:off x="15" y="0"/>
            <a:ext cx="12191985" cy="4915076"/>
          </a:xfrm>
          <a:prstGeom prst="rect">
            <a:avLst/>
          </a:prstGeom>
          <a:blipFill rotWithShape="1">
            <a:blip r:embed="rId4">
              <a:alphaModFix/>
            </a:blip>
            <a:stretch>
              <a:fillRect/>
            </a:stretch>
          </a:blip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0"/>
        <p:cNvGrpSpPr/>
        <p:nvPr/>
      </p:nvGrpSpPr>
      <p:grpSpPr>
        <a:xfrm>
          <a:off x="0" y="0"/>
          <a:ext cx="0" cy="0"/>
          <a:chOff x="0" y="0"/>
          <a:chExt cx="0" cy="0"/>
        </a:xfrm>
      </p:grpSpPr>
      <p:sp>
        <p:nvSpPr>
          <p:cNvPr id="441" name="Google Shape;441;p51"/>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2" name="Google Shape;442;p51"/>
          <p:cNvPicPr preferRelativeResize="0"/>
          <p:nvPr/>
        </p:nvPicPr>
        <p:blipFill rotWithShape="1">
          <a:blip r:embed="rId3">
            <a:alphaModFix/>
          </a:blip>
          <a:srcRect b="5119"/>
          <a:stretch/>
        </p:blipFill>
        <p:spPr>
          <a:xfrm>
            <a:off x="2522358" y="10"/>
            <a:ext cx="9669642" cy="6857990"/>
          </a:xfrm>
          <a:prstGeom prst="rect">
            <a:avLst/>
          </a:prstGeom>
          <a:noFill/>
          <a:ln>
            <a:noFill/>
          </a:ln>
        </p:spPr>
      </p:pic>
      <p:sp>
        <p:nvSpPr>
          <p:cNvPr id="443" name="Google Shape;443;p51"/>
          <p:cNvSpPr/>
          <p:nvPr/>
        </p:nvSpPr>
        <p:spPr>
          <a:xfrm>
            <a:off x="0"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4" name="Google Shape;444;p51"/>
          <p:cNvSpPr txBox="1">
            <a:spLocks noGrp="1"/>
          </p:cNvSpPr>
          <p:nvPr>
            <p:ph type="title"/>
          </p:nvPr>
        </p:nvSpPr>
        <p:spPr>
          <a:xfrm>
            <a:off x="952228" y="743447"/>
            <a:ext cx="3973385" cy="36920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5200">
                <a:latin typeface="Calibri"/>
                <a:ea typeface="Calibri"/>
                <a:cs typeface="Calibri"/>
                <a:sym typeface="Calibri"/>
              </a:rPr>
              <a:t>Questions?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2"/>
          <p:cNvSpPr txBox="1">
            <a:spLocks noGrp="1"/>
          </p:cNvSpPr>
          <p:nvPr>
            <p:ph type="title"/>
          </p:nvPr>
        </p:nvSpPr>
        <p:spPr>
          <a:xfrm>
            <a:off x="457200" y="594359"/>
            <a:ext cx="3200400" cy="1505374"/>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AAC35"/>
              </a:buClr>
              <a:buSzPts val="4800"/>
              <a:buFont typeface="Calibri"/>
              <a:buNone/>
            </a:pPr>
            <a:r>
              <a:rPr lang="en-US"/>
              <a:t>  Resources </a:t>
            </a:r>
            <a:endParaRPr/>
          </a:p>
        </p:txBody>
      </p:sp>
      <p:sp>
        <p:nvSpPr>
          <p:cNvPr id="451" name="Google Shape;451;p52"/>
          <p:cNvSpPr txBox="1">
            <a:spLocks noGrp="1"/>
          </p:cNvSpPr>
          <p:nvPr>
            <p:ph type="body" idx="2"/>
          </p:nvPr>
        </p:nvSpPr>
        <p:spPr>
          <a:xfrm>
            <a:off x="4345671" y="1196893"/>
            <a:ext cx="6759864" cy="4464214"/>
          </a:xfrm>
          <a:prstGeom prst="rect">
            <a:avLst/>
          </a:prstGeom>
          <a:noFill/>
          <a:ln>
            <a:noFill/>
          </a:ln>
        </p:spPr>
        <p:txBody>
          <a:bodyPr spcFirstLastPara="1" wrap="square" lIns="0" tIns="45700" rIns="0" bIns="45700" anchor="t" anchorCtr="0">
            <a:normAutofit/>
          </a:bodyPr>
          <a:lstStyle/>
          <a:p>
            <a:pPr marL="91440" lvl="0" indent="-152400" algn="l" rtl="0">
              <a:lnSpc>
                <a:spcPct val="100000"/>
              </a:lnSpc>
              <a:spcBef>
                <a:spcPts val="0"/>
              </a:spcBef>
              <a:spcAft>
                <a:spcPts val="0"/>
              </a:spcAft>
              <a:buSzPts val="2400"/>
              <a:buChar char=" "/>
            </a:pPr>
            <a:r>
              <a:rPr lang="en-US" b="1">
                <a:solidFill>
                  <a:srgbClr val="1A3763"/>
                </a:solidFill>
                <a:latin typeface="Calibri"/>
                <a:ea typeface="Calibri"/>
                <a:cs typeface="Calibri"/>
                <a:sym typeface="Calibri"/>
              </a:rPr>
              <a:t>How find information:</a:t>
            </a:r>
            <a:endParaRPr/>
          </a:p>
          <a:p>
            <a:pPr marL="91440" lvl="0" indent="-152400" algn="l" rtl="0">
              <a:lnSpc>
                <a:spcPct val="100000"/>
              </a:lnSpc>
              <a:spcBef>
                <a:spcPts val="1400"/>
              </a:spcBef>
              <a:spcAft>
                <a:spcPts val="0"/>
              </a:spcAft>
              <a:buSzPts val="2400"/>
              <a:buChar char=" "/>
            </a:pPr>
            <a:r>
              <a:rPr lang="en-US" b="1" u="sng">
                <a:solidFill>
                  <a:schemeClr val="hlink"/>
                </a:solidFill>
                <a:latin typeface="Calibri"/>
                <a:ea typeface="Calibri"/>
                <a:cs typeface="Calibri"/>
                <a:sym typeface="Calibri"/>
                <a:hlinkClick r:id="rId3"/>
              </a:rPr>
              <a:t>Subscribe to the PSD News</a:t>
            </a:r>
            <a:r>
              <a:rPr lang="en-US" b="1">
                <a:latin typeface="Calibri"/>
                <a:ea typeface="Calibri"/>
                <a:cs typeface="Calibri"/>
                <a:sym typeface="Calibri"/>
              </a:rPr>
              <a:t> </a:t>
            </a:r>
            <a:endParaRPr>
              <a:latin typeface="Calibri"/>
              <a:ea typeface="Calibri"/>
              <a:cs typeface="Calibri"/>
              <a:sym typeface="Calibri"/>
            </a:endParaRPr>
          </a:p>
          <a:p>
            <a:pPr marL="91440" lvl="0" indent="-152400" algn="l" rtl="0">
              <a:lnSpc>
                <a:spcPct val="100000"/>
              </a:lnSpc>
              <a:spcBef>
                <a:spcPts val="1400"/>
              </a:spcBef>
              <a:spcAft>
                <a:spcPts val="0"/>
              </a:spcAft>
              <a:buSzPts val="2400"/>
              <a:buChar char=" "/>
            </a:pPr>
            <a:r>
              <a:rPr lang="en-US" b="1" u="sng">
                <a:solidFill>
                  <a:schemeClr val="hlink"/>
                </a:solidFill>
                <a:latin typeface="Calibri"/>
                <a:ea typeface="Calibri"/>
                <a:cs typeface="Calibri"/>
                <a:sym typeface="Calibri"/>
                <a:hlinkClick r:id="rId4"/>
              </a:rPr>
              <a:t>Subscribe to the ECE News</a:t>
            </a:r>
            <a:r>
              <a:rPr lang="en-US" b="1">
                <a:latin typeface="Calibri"/>
                <a:ea typeface="Calibri"/>
                <a:cs typeface="Calibri"/>
                <a:sym typeface="Calibri"/>
              </a:rPr>
              <a:t>  </a:t>
            </a:r>
            <a:endParaRPr/>
          </a:p>
          <a:p>
            <a:pPr marL="91440" lvl="0" indent="0" algn="l" rtl="0">
              <a:lnSpc>
                <a:spcPct val="100000"/>
              </a:lnSpc>
              <a:spcBef>
                <a:spcPts val="1400"/>
              </a:spcBef>
              <a:spcAft>
                <a:spcPts val="0"/>
              </a:spcAft>
              <a:buSzPts val="2400"/>
              <a:buNone/>
            </a:pPr>
            <a:endParaRPr b="1">
              <a:latin typeface="Calibri"/>
              <a:ea typeface="Calibri"/>
              <a:cs typeface="Calibri"/>
              <a:sym typeface="Calibri"/>
            </a:endParaRPr>
          </a:p>
          <a:p>
            <a:pPr marL="91440" lvl="0" indent="-152400" algn="l" rtl="0">
              <a:lnSpc>
                <a:spcPct val="100000"/>
              </a:lnSpc>
              <a:spcBef>
                <a:spcPts val="1400"/>
              </a:spcBef>
              <a:spcAft>
                <a:spcPts val="0"/>
              </a:spcAft>
              <a:buSzPts val="2400"/>
              <a:buChar char=" "/>
            </a:pPr>
            <a:r>
              <a:rPr lang="en-US" b="1">
                <a:solidFill>
                  <a:srgbClr val="1A3763"/>
                </a:solidFill>
                <a:latin typeface="Calibri"/>
                <a:ea typeface="Calibri"/>
                <a:cs typeface="Calibri"/>
                <a:sym typeface="Calibri"/>
              </a:rPr>
              <a:t>How to contact us:</a:t>
            </a:r>
            <a:endParaRPr>
              <a:solidFill>
                <a:srgbClr val="1A3763"/>
              </a:solidFill>
              <a:latin typeface="Calibri"/>
              <a:ea typeface="Calibri"/>
              <a:cs typeface="Calibri"/>
              <a:sym typeface="Calibri"/>
            </a:endParaRPr>
          </a:p>
          <a:p>
            <a:pPr marL="91440" lvl="0" indent="-152400" algn="l" rtl="0">
              <a:lnSpc>
                <a:spcPct val="100000"/>
              </a:lnSpc>
              <a:spcBef>
                <a:spcPts val="1400"/>
              </a:spcBef>
              <a:spcAft>
                <a:spcPts val="0"/>
              </a:spcAft>
              <a:buSzPts val="2400"/>
              <a:buChar char=" "/>
            </a:pPr>
            <a:r>
              <a:rPr lang="en-US" b="1" u="sng">
                <a:solidFill>
                  <a:srgbClr val="1A3763"/>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PSDInfo@ctc.ca.gov</a:t>
            </a:r>
            <a:endParaRPr b="1" u="sng">
              <a:solidFill>
                <a:srgbClr val="1A3763"/>
              </a:solidFill>
              <a:latin typeface="Calibri"/>
              <a:ea typeface="Calibri"/>
              <a:cs typeface="Calibri"/>
              <a:sym typeface="Calibri"/>
            </a:endParaRPr>
          </a:p>
          <a:p>
            <a:pPr marL="91440" lvl="0" indent="-152400" algn="l" rtl="0">
              <a:lnSpc>
                <a:spcPct val="100000"/>
              </a:lnSpc>
              <a:spcBef>
                <a:spcPts val="1400"/>
              </a:spcBef>
              <a:spcAft>
                <a:spcPts val="0"/>
              </a:spcAft>
              <a:buSzPts val="2400"/>
              <a:buChar char=" "/>
            </a:pPr>
            <a:r>
              <a:rPr lang="en-US" b="1" u="sng">
                <a:solidFill>
                  <a:schemeClr val="hlink"/>
                </a:solidFill>
                <a:latin typeface="Calibri"/>
                <a:ea typeface="Calibri"/>
                <a:cs typeface="Calibri"/>
                <a:sym typeface="Calibri"/>
                <a:hlinkClick r:id="rId5"/>
              </a:rPr>
              <a:t>ECE@ctc.ca.gov</a:t>
            </a:r>
            <a:endParaRPr b="1">
              <a:latin typeface="Calibri"/>
              <a:ea typeface="Calibri"/>
              <a:cs typeface="Calibri"/>
              <a:sym typeface="Calibri"/>
            </a:endParaRPr>
          </a:p>
          <a:p>
            <a:pPr marL="91440" lvl="0" indent="0" algn="l" rtl="0">
              <a:lnSpc>
                <a:spcPct val="100000"/>
              </a:lnSpc>
              <a:spcBef>
                <a:spcPts val="1400"/>
              </a:spcBef>
              <a:spcAft>
                <a:spcPts val="0"/>
              </a:spcAft>
              <a:buSzPts val="2400"/>
              <a:buNone/>
            </a:pPr>
            <a:endParaRPr b="1">
              <a:solidFill>
                <a:srgbClr val="1A3763"/>
              </a:solidFill>
              <a:latin typeface="Calibri"/>
              <a:ea typeface="Calibri"/>
              <a:cs typeface="Calibri"/>
              <a:sym typeface="Calibri"/>
            </a:endParaRPr>
          </a:p>
          <a:p>
            <a:pPr marL="0" lvl="1" indent="0" algn="l" rtl="0">
              <a:lnSpc>
                <a:spcPct val="100000"/>
              </a:lnSpc>
              <a:spcBef>
                <a:spcPts val="400"/>
              </a:spcBef>
              <a:spcAft>
                <a:spcPts val="0"/>
              </a:spcAft>
              <a:buSzPts val="2000"/>
              <a:buNone/>
            </a:pPr>
            <a:endParaRPr>
              <a:highlight>
                <a:srgbClr val="FFFF00"/>
              </a:highlight>
            </a:endParaRPr>
          </a:p>
          <a:p>
            <a:pPr marL="383540" lvl="1" indent="-55880" algn="l" rtl="0">
              <a:lnSpc>
                <a:spcPct val="100000"/>
              </a:lnSpc>
              <a:spcBef>
                <a:spcPts val="600"/>
              </a:spcBef>
              <a:spcAft>
                <a:spcPts val="0"/>
              </a:spcAft>
              <a:buSzPts val="2000"/>
              <a:buNone/>
            </a:pPr>
            <a:endParaRPr/>
          </a:p>
        </p:txBody>
      </p:sp>
      <p:pic>
        <p:nvPicPr>
          <p:cNvPr id="452" name="Google Shape;452;p52" descr="California Commission on Teacher Credentialing seal"/>
          <p:cNvPicPr preferRelativeResize="0"/>
          <p:nvPr/>
        </p:nvPicPr>
        <p:blipFill rotWithShape="1">
          <a:blip r:embed="rId6">
            <a:alphaModFix/>
          </a:blip>
          <a:srcRect/>
          <a:stretch/>
        </p:blipFill>
        <p:spPr>
          <a:xfrm>
            <a:off x="347728" y="3176186"/>
            <a:ext cx="3073157" cy="30731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886296" y="851372"/>
            <a:ext cx="10298654" cy="1218923"/>
          </a:xfrm>
          <a:prstGeom prst="rect">
            <a:avLst/>
          </a:prstGeom>
          <a:noFill/>
          <a:ln>
            <a:noFill/>
          </a:ln>
        </p:spPr>
        <p:txBody>
          <a:bodyPr spcFirstLastPara="1" wrap="square" lIns="0" tIns="13325" rIns="0" bIns="0" anchor="t" anchorCtr="0">
            <a:spAutoFit/>
          </a:bodyPr>
          <a:lstStyle/>
          <a:p>
            <a:pPr marL="0" lvl="0" indent="0" algn="ctr" rtl="0">
              <a:lnSpc>
                <a:spcPct val="114024"/>
              </a:lnSpc>
              <a:spcBef>
                <a:spcPts val="0"/>
              </a:spcBef>
              <a:spcAft>
                <a:spcPts val="0"/>
              </a:spcAft>
              <a:buNone/>
            </a:pPr>
            <a:r>
              <a:rPr lang="en-US" sz="4100">
                <a:latin typeface="Calibri"/>
                <a:ea typeface="Calibri"/>
                <a:cs typeface="Calibri"/>
                <a:sym typeface="Calibri"/>
              </a:rPr>
              <a:t>California Standards for the Teaching Profession (CSTP) Refresh</a:t>
            </a:r>
            <a:endParaRPr/>
          </a:p>
        </p:txBody>
      </p:sp>
      <p:sp>
        <p:nvSpPr>
          <p:cNvPr id="167" name="Google Shape;167;p22"/>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8" name="Google Shape;168;p22"/>
          <p:cNvSpPr txBox="1"/>
          <p:nvPr/>
        </p:nvSpPr>
        <p:spPr>
          <a:xfrm>
            <a:off x="11793981" y="6447840"/>
            <a:ext cx="102870"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4</a:t>
            </a:r>
            <a:endParaRPr sz="1200" b="0" i="0" u="none" strike="noStrike" cap="none">
              <a:solidFill>
                <a:srgbClr val="000000"/>
              </a:solidFill>
              <a:latin typeface="Calibri"/>
              <a:ea typeface="Calibri"/>
              <a:cs typeface="Calibri"/>
              <a:sym typeface="Calibri"/>
            </a:endParaRPr>
          </a:p>
        </p:txBody>
      </p:sp>
      <p:grpSp>
        <p:nvGrpSpPr>
          <p:cNvPr id="169" name="Google Shape;169;p22"/>
          <p:cNvGrpSpPr/>
          <p:nvPr/>
        </p:nvGrpSpPr>
        <p:grpSpPr>
          <a:xfrm>
            <a:off x="918532" y="2282657"/>
            <a:ext cx="10234182" cy="4014194"/>
            <a:chOff x="1" y="4266"/>
            <a:chExt cx="10234182" cy="4014194"/>
          </a:xfrm>
        </p:grpSpPr>
        <p:sp>
          <p:nvSpPr>
            <p:cNvPr id="170" name="Google Shape;170;p22"/>
            <p:cNvSpPr/>
            <p:nvPr/>
          </p:nvSpPr>
          <p:spPr>
            <a:xfrm rot="5400000">
              <a:off x="-187183" y="520457"/>
              <a:ext cx="1249987" cy="874990"/>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txBox="1"/>
            <p:nvPr/>
          </p:nvSpPr>
          <p:spPr>
            <a:xfrm>
              <a:off x="316" y="770453"/>
              <a:ext cx="874990" cy="37499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2020-21</a:t>
              </a:r>
              <a:endParaRPr sz="1900" b="0" i="0" u="none" strike="noStrike" cap="none">
                <a:solidFill>
                  <a:schemeClr val="lt1"/>
                </a:solidFill>
                <a:latin typeface="Calibri"/>
                <a:ea typeface="Calibri"/>
                <a:cs typeface="Calibri"/>
                <a:sym typeface="Calibri"/>
              </a:endParaRPr>
            </a:p>
          </p:txBody>
        </p:sp>
        <p:sp>
          <p:nvSpPr>
            <p:cNvPr id="172" name="Google Shape;172;p22"/>
            <p:cNvSpPr/>
            <p:nvPr/>
          </p:nvSpPr>
          <p:spPr>
            <a:xfrm rot="5400000">
              <a:off x="4631023" y="-3751767"/>
              <a:ext cx="1847126" cy="9359192"/>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txBox="1"/>
            <p:nvPr/>
          </p:nvSpPr>
          <p:spPr>
            <a:xfrm>
              <a:off x="874991" y="94434"/>
              <a:ext cx="9269023" cy="1666788"/>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Facilitated by staff from the CDE, the Commission, and the Region 15 Comprehensive Center at WestEd, expert workgroup is formed and charged with making recommendations for updating and refreshing the CSTP.</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2021 - Work is paused due to COVID-19 pandemic and priority of developing PK-3 Early Childhood Specialist Instruction Credential, revised literacy standards, and literacy-related teaching performance expectations (TPEs). </a:t>
              </a:r>
              <a:endParaRPr sz="1800" b="0" i="0" u="none" strike="noStrike" cap="none">
                <a:solidFill>
                  <a:schemeClr val="dk1"/>
                </a:solidFill>
                <a:latin typeface="Calibri"/>
                <a:ea typeface="Calibri"/>
                <a:cs typeface="Calibri"/>
                <a:sym typeface="Calibri"/>
              </a:endParaRPr>
            </a:p>
          </p:txBody>
        </p:sp>
        <p:sp>
          <p:nvSpPr>
            <p:cNvPr id="174" name="Google Shape;174;p22"/>
            <p:cNvSpPr/>
            <p:nvPr/>
          </p:nvSpPr>
          <p:spPr>
            <a:xfrm rot="5400000">
              <a:off x="-187183" y="1933298"/>
              <a:ext cx="1249987" cy="874990"/>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2"/>
            <p:cNvSpPr txBox="1"/>
            <p:nvPr/>
          </p:nvSpPr>
          <p:spPr>
            <a:xfrm>
              <a:off x="316" y="2183294"/>
              <a:ext cx="874990" cy="37499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2023</a:t>
              </a:r>
              <a:endParaRPr sz="1900" b="0" i="0" u="none" strike="noStrike" cap="none">
                <a:solidFill>
                  <a:schemeClr val="lt1"/>
                </a:solidFill>
                <a:latin typeface="Calibri"/>
                <a:ea typeface="Calibri"/>
                <a:cs typeface="Calibri"/>
                <a:sym typeface="Calibri"/>
              </a:endParaRPr>
            </a:p>
          </p:txBody>
        </p:sp>
        <p:sp>
          <p:nvSpPr>
            <p:cNvPr id="176" name="Google Shape;176;p22"/>
            <p:cNvSpPr/>
            <p:nvPr/>
          </p:nvSpPr>
          <p:spPr>
            <a:xfrm rot="5400000">
              <a:off x="5316790" y="-2341276"/>
              <a:ext cx="475591" cy="9359192"/>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2"/>
            <p:cNvSpPr txBox="1"/>
            <p:nvPr/>
          </p:nvSpPr>
          <p:spPr>
            <a:xfrm>
              <a:off x="874990" y="2123740"/>
              <a:ext cx="9335976" cy="429159"/>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Workgroup and key focus area groups reconvene and revise draft of CSTPs. </a:t>
              </a:r>
              <a:endParaRPr sz="1800" b="0" i="0" u="none" strike="noStrike" cap="none">
                <a:solidFill>
                  <a:schemeClr val="dk1"/>
                </a:solidFill>
                <a:latin typeface="Calibri"/>
                <a:ea typeface="Calibri"/>
                <a:cs typeface="Calibri"/>
                <a:sym typeface="Calibri"/>
              </a:endParaRPr>
            </a:p>
          </p:txBody>
        </p:sp>
        <p:sp>
          <p:nvSpPr>
            <p:cNvPr id="178" name="Google Shape;178;p22"/>
            <p:cNvSpPr/>
            <p:nvPr/>
          </p:nvSpPr>
          <p:spPr>
            <a:xfrm rot="5400000">
              <a:off x="-187498" y="2955971"/>
              <a:ext cx="1249987" cy="874990"/>
            </a:xfrm>
            <a:prstGeom prst="chevron">
              <a:avLst>
                <a:gd name="adj" fmla="val 5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2"/>
            <p:cNvSpPr txBox="1"/>
            <p:nvPr/>
          </p:nvSpPr>
          <p:spPr>
            <a:xfrm>
              <a:off x="1" y="3205967"/>
              <a:ext cx="874990" cy="37499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2024</a:t>
              </a:r>
              <a:endParaRPr/>
            </a:p>
          </p:txBody>
        </p:sp>
        <p:sp>
          <p:nvSpPr>
            <p:cNvPr id="180" name="Google Shape;180;p22"/>
            <p:cNvSpPr/>
            <p:nvPr/>
          </p:nvSpPr>
          <p:spPr>
            <a:xfrm rot="5400000">
              <a:off x="5194576" y="-1529593"/>
              <a:ext cx="720021" cy="9359192"/>
            </a:xfrm>
            <a:prstGeom prst="round2SameRect">
              <a:avLst>
                <a:gd name="adj1" fmla="val 16667"/>
                <a:gd name="adj2" fmla="val 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2"/>
            <p:cNvSpPr txBox="1"/>
            <p:nvPr/>
          </p:nvSpPr>
          <p:spPr>
            <a:xfrm>
              <a:off x="874991" y="2825141"/>
              <a:ext cx="9324043" cy="649723"/>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February 2024: Commission adopts revised CSTP with slight modifications. </a:t>
              </a:r>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April 2024: Commission accepts modifications and fully adopts the revised CSTPs.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86"/>
        <p:cNvGrpSpPr/>
        <p:nvPr/>
      </p:nvGrpSpPr>
      <p:grpSpPr>
        <a:xfrm>
          <a:off x="0" y="0"/>
          <a:ext cx="0" cy="0"/>
          <a:chOff x="0" y="0"/>
          <a:chExt cx="0" cy="0"/>
        </a:xfrm>
      </p:grpSpPr>
      <p:sp>
        <p:nvSpPr>
          <p:cNvPr id="187" name="Google Shape;187;p23"/>
          <p:cNvSpPr txBox="1">
            <a:spLocks noGrp="1"/>
          </p:cNvSpPr>
          <p:nvPr>
            <p:ph type="title"/>
          </p:nvPr>
        </p:nvSpPr>
        <p:spPr>
          <a:xfrm>
            <a:off x="1406591" y="851372"/>
            <a:ext cx="8507954" cy="1218923"/>
          </a:xfrm>
          <a:prstGeom prst="rect">
            <a:avLst/>
          </a:prstGeom>
          <a:noFill/>
          <a:ln>
            <a:noFill/>
          </a:ln>
        </p:spPr>
        <p:txBody>
          <a:bodyPr spcFirstLastPara="1" wrap="square" lIns="0" tIns="13325" rIns="0" bIns="0" anchor="t" anchorCtr="0">
            <a:spAutoFit/>
          </a:bodyPr>
          <a:lstStyle/>
          <a:p>
            <a:pPr marL="0" lvl="0" indent="0" algn="ctr" rtl="0">
              <a:lnSpc>
                <a:spcPct val="114024"/>
              </a:lnSpc>
              <a:spcBef>
                <a:spcPts val="0"/>
              </a:spcBef>
              <a:spcAft>
                <a:spcPts val="0"/>
              </a:spcAft>
              <a:buNone/>
            </a:pPr>
            <a:r>
              <a:rPr lang="en-US" sz="4100">
                <a:latin typeface="Calibri"/>
                <a:ea typeface="Calibri"/>
                <a:cs typeface="Calibri"/>
                <a:sym typeface="Calibri"/>
              </a:rPr>
              <a:t>California Standards for the Teaching Profession (CSTP) Refresh</a:t>
            </a:r>
            <a:endParaRPr/>
          </a:p>
        </p:txBody>
      </p:sp>
      <p:sp>
        <p:nvSpPr>
          <p:cNvPr id="188" name="Google Shape;188;p23"/>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9" name="Google Shape;189;p23"/>
          <p:cNvSpPr txBox="1"/>
          <p:nvPr/>
        </p:nvSpPr>
        <p:spPr>
          <a:xfrm>
            <a:off x="524020" y="2178825"/>
            <a:ext cx="10846674" cy="3539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Domains unchanged but standard descriptors have been updated.</a:t>
            </a:r>
            <a:endParaRPr/>
          </a:p>
          <a:p>
            <a:pPr marL="0" marR="0" lvl="0" indent="0" algn="l" rtl="0">
              <a:spcBef>
                <a:spcPts val="0"/>
              </a:spcBef>
              <a:spcAft>
                <a:spcPts val="0"/>
              </a:spcAft>
              <a:buNone/>
            </a:pPr>
            <a:r>
              <a:rPr lang="en-US" sz="2800" b="0" i="0" u="none" strike="noStrike" cap="none">
                <a:solidFill>
                  <a:srgbClr val="000000"/>
                </a:solidFill>
                <a:latin typeface="Calibri"/>
                <a:ea typeface="Calibri"/>
                <a:cs typeface="Calibri"/>
                <a:sym typeface="Calibri"/>
              </a:rPr>
              <a:t> </a:t>
            </a:r>
            <a:r>
              <a:rPr lang="en-US" sz="2400" b="0" i="0" u="none" strike="noStrike" cap="none">
                <a:solidFill>
                  <a:srgbClr val="1E5F9F"/>
                </a:solidFill>
                <a:latin typeface="Calibri"/>
                <a:ea typeface="Calibri"/>
                <a:cs typeface="Calibri"/>
                <a:sym typeface="Calibri"/>
              </a:rPr>
              <a:t>CSTP 1: Engaging and Supporting All Students in Learning</a:t>
            </a:r>
            <a:endParaRPr sz="2400" b="0" i="0" u="none" strike="noStrike" cap="none">
              <a:solidFill>
                <a:srgbClr val="1E5F9F"/>
              </a:solidFill>
              <a:latin typeface="Calibri"/>
              <a:ea typeface="Calibri"/>
              <a:cs typeface="Calibri"/>
              <a:sym typeface="Calibri"/>
            </a:endParaRPr>
          </a:p>
          <a:p>
            <a:pPr marL="383540" marR="0" lvl="1" indent="0" algn="l" rtl="0">
              <a:spcBef>
                <a:spcPts val="0"/>
              </a:spcBef>
              <a:spcAft>
                <a:spcPts val="0"/>
              </a:spcAft>
              <a:buNone/>
            </a:pPr>
            <a:r>
              <a:rPr lang="en-US" sz="2400" b="0" i="0" u="none" strike="noStrike" cap="none">
                <a:solidFill>
                  <a:srgbClr val="000000"/>
                </a:solidFill>
                <a:latin typeface="Calibri"/>
                <a:ea typeface="Calibri"/>
                <a:cs typeface="Calibri"/>
                <a:sym typeface="Calibri"/>
              </a:rPr>
              <a:t>Teachers apply knowledge about each student to activate an approach to learning that strengthens and reinforces each student’s participation, engagement, connection, and sense of belonging.</a:t>
            </a:r>
            <a:endParaRPr sz="24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en-US" sz="2400" b="0" i="0" u="none" strike="noStrike" cap="none">
                <a:solidFill>
                  <a:srgbClr val="000000"/>
                </a:solidFill>
                <a:latin typeface="Calibri"/>
                <a:ea typeface="Calibri"/>
                <a:cs typeface="Calibri"/>
                <a:sym typeface="Calibri"/>
              </a:rPr>
              <a:t> </a:t>
            </a:r>
            <a:r>
              <a:rPr lang="en-US" sz="2400" b="0" i="0" u="none" strike="noStrike" cap="none">
                <a:solidFill>
                  <a:srgbClr val="1E5F9F"/>
                </a:solidFill>
                <a:latin typeface="Calibri"/>
                <a:ea typeface="Calibri"/>
                <a:cs typeface="Calibri"/>
                <a:sym typeface="Calibri"/>
              </a:rPr>
              <a:t>CSTP 2: Creating and Maintaining Effective Environments for Student Learning </a:t>
            </a:r>
            <a:endParaRPr sz="2400" b="0" i="0" u="none" strike="noStrike" cap="none">
              <a:solidFill>
                <a:srgbClr val="1E5F9F"/>
              </a:solidFill>
              <a:latin typeface="Calibri"/>
              <a:ea typeface="Calibri"/>
              <a:cs typeface="Calibri"/>
              <a:sym typeface="Calibri"/>
            </a:endParaRPr>
          </a:p>
          <a:p>
            <a:pPr marL="383540" marR="0" lvl="1" indent="0" algn="l" rtl="0">
              <a:spcBef>
                <a:spcPts val="0"/>
              </a:spcBef>
              <a:spcAft>
                <a:spcPts val="0"/>
              </a:spcAft>
              <a:buNone/>
            </a:pPr>
            <a:r>
              <a:rPr lang="en-US" sz="2400" b="0" i="0" u="none" strike="noStrike" cap="none">
                <a:solidFill>
                  <a:srgbClr val="000000"/>
                </a:solidFill>
                <a:latin typeface="Calibri"/>
                <a:ea typeface="Calibri"/>
                <a:cs typeface="Calibri"/>
                <a:sym typeface="Calibri"/>
              </a:rPr>
              <a:t>Teachers create and uphold a safe, caring, and intellectually stimulating learning environment that affirms student agency, voice, identity, and development and promotes equity and inclusivity.</a:t>
            </a:r>
            <a:endParaRPr sz="2400" b="0" i="0" u="none" strike="noStrike" cap="none">
              <a:solidFill>
                <a:srgbClr val="000000"/>
              </a:solidFill>
              <a:latin typeface="Calibri"/>
              <a:ea typeface="Calibri"/>
              <a:cs typeface="Calibri"/>
              <a:sym typeface="Calibri"/>
            </a:endParaRPr>
          </a:p>
        </p:txBody>
      </p:sp>
      <p:sp>
        <p:nvSpPr>
          <p:cNvPr id="190" name="Google Shape;190;p23"/>
          <p:cNvSpPr txBox="1"/>
          <p:nvPr/>
        </p:nvSpPr>
        <p:spPr>
          <a:xfrm>
            <a:off x="11793981" y="6447840"/>
            <a:ext cx="102870"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5</a:t>
            </a:r>
            <a:endParaRPr sz="12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95"/>
        <p:cNvGrpSpPr/>
        <p:nvPr/>
      </p:nvGrpSpPr>
      <p:grpSpPr>
        <a:xfrm>
          <a:off x="0" y="0"/>
          <a:ext cx="0" cy="0"/>
          <a:chOff x="0" y="0"/>
          <a:chExt cx="0" cy="0"/>
        </a:xfrm>
      </p:grpSpPr>
      <p:sp>
        <p:nvSpPr>
          <p:cNvPr id="196" name="Google Shape;196;p24"/>
          <p:cNvSpPr txBox="1">
            <a:spLocks noGrp="1"/>
          </p:cNvSpPr>
          <p:nvPr>
            <p:ph type="title"/>
          </p:nvPr>
        </p:nvSpPr>
        <p:spPr>
          <a:xfrm>
            <a:off x="1406591" y="851372"/>
            <a:ext cx="8507954" cy="1218923"/>
          </a:xfrm>
          <a:prstGeom prst="rect">
            <a:avLst/>
          </a:prstGeom>
          <a:noFill/>
          <a:ln>
            <a:noFill/>
          </a:ln>
        </p:spPr>
        <p:txBody>
          <a:bodyPr spcFirstLastPara="1" wrap="square" lIns="0" tIns="13325" rIns="0" bIns="0" anchor="t" anchorCtr="0">
            <a:spAutoFit/>
          </a:bodyPr>
          <a:lstStyle/>
          <a:p>
            <a:pPr marL="0" lvl="0" indent="0" algn="ctr" rtl="0">
              <a:lnSpc>
                <a:spcPct val="114024"/>
              </a:lnSpc>
              <a:spcBef>
                <a:spcPts val="0"/>
              </a:spcBef>
              <a:spcAft>
                <a:spcPts val="0"/>
              </a:spcAft>
              <a:buNone/>
            </a:pPr>
            <a:r>
              <a:rPr lang="en-US" sz="4100">
                <a:latin typeface="Calibri"/>
                <a:ea typeface="Calibri"/>
                <a:cs typeface="Calibri"/>
                <a:sym typeface="Calibri"/>
              </a:rPr>
              <a:t>California Standards for the Teaching Profession (CSTP) Refresh</a:t>
            </a:r>
            <a:endParaRPr/>
          </a:p>
        </p:txBody>
      </p:sp>
      <p:sp>
        <p:nvSpPr>
          <p:cNvPr id="197" name="Google Shape;197;p24"/>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8" name="Google Shape;198;p24"/>
          <p:cNvSpPr txBox="1"/>
          <p:nvPr/>
        </p:nvSpPr>
        <p:spPr>
          <a:xfrm>
            <a:off x="11793981" y="6447840"/>
            <a:ext cx="102870"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6</a:t>
            </a:r>
            <a:endParaRPr sz="1200" b="0" i="0" u="none" strike="noStrike" cap="none">
              <a:solidFill>
                <a:srgbClr val="000000"/>
              </a:solidFill>
              <a:latin typeface="Calibri"/>
              <a:ea typeface="Calibri"/>
              <a:cs typeface="Calibri"/>
              <a:sym typeface="Calibri"/>
            </a:endParaRPr>
          </a:p>
        </p:txBody>
      </p:sp>
      <p:sp>
        <p:nvSpPr>
          <p:cNvPr id="199" name="Google Shape;199;p24"/>
          <p:cNvSpPr txBox="1"/>
          <p:nvPr/>
        </p:nvSpPr>
        <p:spPr>
          <a:xfrm>
            <a:off x="656492" y="2214201"/>
            <a:ext cx="10714894"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1E5F9F"/>
                </a:solidFill>
                <a:latin typeface="Calibri"/>
                <a:ea typeface="Calibri"/>
                <a:cs typeface="Calibri"/>
                <a:sym typeface="Calibri"/>
              </a:rPr>
              <a:t>CSTP 3: Understanding and Organizing Subject Matter for Student Learning </a:t>
            </a:r>
            <a:endParaRPr/>
          </a:p>
          <a:p>
            <a:pPr marL="457200" marR="0" lvl="1" indent="0" algn="l" rtl="0">
              <a:spcBef>
                <a:spcPts val="0"/>
              </a:spcBef>
              <a:spcAft>
                <a:spcPts val="0"/>
              </a:spcAft>
              <a:buNone/>
            </a:pPr>
            <a:r>
              <a:rPr lang="en-US" sz="2400" b="0" i="0" u="none" strike="noStrike" cap="none">
                <a:solidFill>
                  <a:srgbClr val="000000"/>
                </a:solidFill>
                <a:latin typeface="Calibri"/>
                <a:ea typeface="Calibri"/>
                <a:cs typeface="Calibri"/>
                <a:sym typeface="Calibri"/>
              </a:rPr>
              <a:t>Teachers integrate content, processes, materials, and resources into a coherent, culturally relevant, and equitable curriculum that engages and challenges learners to develop the academic and social– emotional knowledge and skills required to become competent and resourceful learners.</a:t>
            </a:r>
            <a:endParaRPr/>
          </a:p>
          <a:p>
            <a:pPr marL="0" marR="0" lvl="0" indent="0" algn="l" rtl="0">
              <a:spcBef>
                <a:spcPts val="0"/>
              </a:spcBef>
              <a:spcAft>
                <a:spcPts val="0"/>
              </a:spcAft>
              <a:buNone/>
            </a:pPr>
            <a:r>
              <a:rPr lang="en-US" sz="2400" b="0" i="0" u="none" strike="noStrike" cap="none">
                <a:solidFill>
                  <a:srgbClr val="000000"/>
                </a:solidFill>
                <a:latin typeface="Calibri"/>
                <a:ea typeface="Calibri"/>
                <a:cs typeface="Calibri"/>
                <a:sym typeface="Calibri"/>
              </a:rPr>
              <a:t> </a:t>
            </a:r>
            <a:r>
              <a:rPr lang="en-US" sz="2400" b="0" i="0" u="none" strike="noStrike" cap="none">
                <a:solidFill>
                  <a:srgbClr val="1E5F9F"/>
                </a:solidFill>
                <a:latin typeface="Calibri"/>
                <a:ea typeface="Calibri"/>
                <a:cs typeface="Calibri"/>
                <a:sym typeface="Calibri"/>
              </a:rPr>
              <a:t>CSTP 4: Planning Instruction and Designing Learning Experiences for All Students </a:t>
            </a:r>
            <a:endParaRPr/>
          </a:p>
          <a:p>
            <a:pPr marL="457200" marR="0" lvl="1" indent="0" algn="l" rtl="0">
              <a:spcBef>
                <a:spcPts val="0"/>
              </a:spcBef>
              <a:spcAft>
                <a:spcPts val="0"/>
              </a:spcAft>
              <a:buNone/>
            </a:pPr>
            <a:r>
              <a:rPr lang="en-US" sz="2400" b="0" i="0" u="none" strike="noStrike" cap="none">
                <a:solidFill>
                  <a:srgbClr val="000000"/>
                </a:solidFill>
                <a:latin typeface="Calibri"/>
                <a:ea typeface="Calibri"/>
                <a:cs typeface="Calibri"/>
                <a:sym typeface="Calibri"/>
              </a:rPr>
              <a:t>Teachers set a purposeful direction for instruction and learning activities, intentionally planning, and enacting challenging and relevant learning experiences that foster each student’s academic and social–emotional development.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04"/>
        <p:cNvGrpSpPr/>
        <p:nvPr/>
      </p:nvGrpSpPr>
      <p:grpSpPr>
        <a:xfrm>
          <a:off x="0" y="0"/>
          <a:ext cx="0" cy="0"/>
          <a:chOff x="0" y="0"/>
          <a:chExt cx="0" cy="0"/>
        </a:xfrm>
      </p:grpSpPr>
      <p:sp>
        <p:nvSpPr>
          <p:cNvPr id="205" name="Google Shape;205;p25"/>
          <p:cNvSpPr txBox="1">
            <a:spLocks noGrp="1"/>
          </p:cNvSpPr>
          <p:nvPr>
            <p:ph type="title"/>
          </p:nvPr>
        </p:nvSpPr>
        <p:spPr>
          <a:xfrm>
            <a:off x="1406591" y="851372"/>
            <a:ext cx="8507954" cy="1218923"/>
          </a:xfrm>
          <a:prstGeom prst="rect">
            <a:avLst/>
          </a:prstGeom>
          <a:noFill/>
          <a:ln>
            <a:noFill/>
          </a:ln>
        </p:spPr>
        <p:txBody>
          <a:bodyPr spcFirstLastPara="1" wrap="square" lIns="0" tIns="13325" rIns="0" bIns="0" anchor="t" anchorCtr="0">
            <a:spAutoFit/>
          </a:bodyPr>
          <a:lstStyle/>
          <a:p>
            <a:pPr marL="0" lvl="0" indent="0" algn="ctr" rtl="0">
              <a:lnSpc>
                <a:spcPct val="114024"/>
              </a:lnSpc>
              <a:spcBef>
                <a:spcPts val="0"/>
              </a:spcBef>
              <a:spcAft>
                <a:spcPts val="0"/>
              </a:spcAft>
              <a:buNone/>
            </a:pPr>
            <a:r>
              <a:rPr lang="en-US" sz="4100">
                <a:latin typeface="Calibri"/>
                <a:ea typeface="Calibri"/>
                <a:cs typeface="Calibri"/>
                <a:sym typeface="Calibri"/>
              </a:rPr>
              <a:t>California Standards for the Teaching Profession (CSTP) Refresh</a:t>
            </a:r>
            <a:endParaRPr/>
          </a:p>
        </p:txBody>
      </p:sp>
      <p:sp>
        <p:nvSpPr>
          <p:cNvPr id="206" name="Google Shape;206;p25"/>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7" name="Google Shape;207;p25"/>
          <p:cNvSpPr txBox="1"/>
          <p:nvPr/>
        </p:nvSpPr>
        <p:spPr>
          <a:xfrm>
            <a:off x="11793981" y="6447840"/>
            <a:ext cx="102870"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7</a:t>
            </a:r>
            <a:endParaRPr sz="1200" b="0" i="0" u="none" strike="noStrike" cap="none">
              <a:solidFill>
                <a:srgbClr val="000000"/>
              </a:solidFill>
              <a:latin typeface="Calibri"/>
              <a:ea typeface="Calibri"/>
              <a:cs typeface="Calibri"/>
              <a:sym typeface="Calibri"/>
            </a:endParaRPr>
          </a:p>
        </p:txBody>
      </p:sp>
      <p:sp>
        <p:nvSpPr>
          <p:cNvPr id="208" name="Google Shape;208;p25"/>
          <p:cNvSpPr txBox="1"/>
          <p:nvPr/>
        </p:nvSpPr>
        <p:spPr>
          <a:xfrm>
            <a:off x="656492" y="2214201"/>
            <a:ext cx="10714894"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0000"/>
                </a:solidFill>
                <a:latin typeface="Calibri"/>
                <a:ea typeface="Calibri"/>
                <a:cs typeface="Calibri"/>
                <a:sym typeface="Calibri"/>
              </a:rPr>
              <a:t> </a:t>
            </a:r>
            <a:r>
              <a:rPr lang="en-US" sz="2400" b="0" i="0" u="none" strike="noStrike" cap="none">
                <a:solidFill>
                  <a:srgbClr val="1E5F9F"/>
                </a:solidFill>
                <a:latin typeface="Calibri"/>
                <a:ea typeface="Calibri"/>
                <a:cs typeface="Calibri"/>
                <a:sym typeface="Calibri"/>
              </a:rPr>
              <a:t>CSTP 5: Assessing Students for Learning </a:t>
            </a:r>
            <a:endParaRPr/>
          </a:p>
          <a:p>
            <a:pPr marL="457200" marR="0" lvl="1" indent="0" algn="l" rtl="0">
              <a:spcBef>
                <a:spcPts val="0"/>
              </a:spcBef>
              <a:spcAft>
                <a:spcPts val="0"/>
              </a:spcAft>
              <a:buNone/>
            </a:pPr>
            <a:r>
              <a:rPr lang="en-US" sz="2400" b="0" i="0" u="none" strike="noStrike" cap="none">
                <a:solidFill>
                  <a:srgbClr val="000000"/>
                </a:solidFill>
                <a:latin typeface="Calibri"/>
                <a:ea typeface="Calibri"/>
                <a:cs typeface="Calibri"/>
                <a:sym typeface="Calibri"/>
              </a:rPr>
              <a:t>Teachers employ equitable assessment practices to help identify students’ interests and abilities, to reveal what students know and can do, and to determine what they need to learn. Teachers use that information to advance and monitor student progress as well as to guide teachers’ and students’ actions to improve learning experiences and outcomes.</a:t>
            </a:r>
            <a:endParaRPr/>
          </a:p>
          <a:p>
            <a:pPr marL="0" marR="0" lvl="0" indent="0" algn="l" rtl="0">
              <a:spcBef>
                <a:spcPts val="0"/>
              </a:spcBef>
              <a:spcAft>
                <a:spcPts val="0"/>
              </a:spcAft>
              <a:buNone/>
            </a:pPr>
            <a:r>
              <a:rPr lang="en-US" sz="2400" b="0" i="0" u="none" strike="noStrike" cap="none">
                <a:solidFill>
                  <a:srgbClr val="000000"/>
                </a:solidFill>
                <a:latin typeface="Calibri"/>
                <a:ea typeface="Calibri"/>
                <a:cs typeface="Calibri"/>
                <a:sym typeface="Calibri"/>
              </a:rPr>
              <a:t> </a:t>
            </a:r>
            <a:r>
              <a:rPr lang="en-US" sz="2400" b="0" i="0" u="none" strike="noStrike" cap="none">
                <a:solidFill>
                  <a:srgbClr val="1E5F9F"/>
                </a:solidFill>
                <a:latin typeface="Calibri"/>
                <a:ea typeface="Calibri"/>
                <a:cs typeface="Calibri"/>
                <a:sym typeface="Calibri"/>
              </a:rPr>
              <a:t>CSTP 6: Developing as a Professional Educator </a:t>
            </a:r>
            <a:endParaRPr/>
          </a:p>
          <a:p>
            <a:pPr marL="457200" marR="0" lvl="1" indent="0" algn="l" rtl="0">
              <a:spcBef>
                <a:spcPts val="0"/>
              </a:spcBef>
              <a:spcAft>
                <a:spcPts val="0"/>
              </a:spcAft>
              <a:buNone/>
            </a:pPr>
            <a:r>
              <a:rPr lang="en-US" sz="2400" b="0" i="0" u="none" strike="noStrike" cap="none">
                <a:solidFill>
                  <a:srgbClr val="000000"/>
                </a:solidFill>
                <a:latin typeface="Calibri"/>
                <a:ea typeface="Calibri"/>
                <a:cs typeface="Calibri"/>
                <a:sym typeface="Calibri"/>
              </a:rPr>
              <a:t>Teachers develop as effective and caring professional educators by engaging in relevant and high-quality professional learning experiences that increase their teaching capacity, leadership development, and personal well-being. Doing so enables teachers to support each student to learn and thrive.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13"/>
        <p:cNvGrpSpPr/>
        <p:nvPr/>
      </p:nvGrpSpPr>
      <p:grpSpPr>
        <a:xfrm>
          <a:off x="0" y="0"/>
          <a:ext cx="0" cy="0"/>
          <a:chOff x="0" y="0"/>
          <a:chExt cx="0" cy="0"/>
        </a:xfrm>
      </p:grpSpPr>
      <p:sp>
        <p:nvSpPr>
          <p:cNvPr id="214" name="Google Shape;214;p26"/>
          <p:cNvSpPr txBox="1">
            <a:spLocks noGrp="1"/>
          </p:cNvSpPr>
          <p:nvPr>
            <p:ph type="title"/>
          </p:nvPr>
        </p:nvSpPr>
        <p:spPr>
          <a:xfrm>
            <a:off x="1406591" y="851372"/>
            <a:ext cx="8507954" cy="1218923"/>
          </a:xfrm>
          <a:prstGeom prst="rect">
            <a:avLst/>
          </a:prstGeom>
          <a:noFill/>
          <a:ln>
            <a:noFill/>
          </a:ln>
        </p:spPr>
        <p:txBody>
          <a:bodyPr spcFirstLastPara="1" wrap="square" lIns="0" tIns="13325" rIns="0" bIns="0" anchor="t" anchorCtr="0">
            <a:spAutoFit/>
          </a:bodyPr>
          <a:lstStyle/>
          <a:p>
            <a:pPr marL="0" lvl="0" indent="0" algn="ctr" rtl="0">
              <a:lnSpc>
                <a:spcPct val="114024"/>
              </a:lnSpc>
              <a:spcBef>
                <a:spcPts val="0"/>
              </a:spcBef>
              <a:spcAft>
                <a:spcPts val="0"/>
              </a:spcAft>
              <a:buNone/>
            </a:pPr>
            <a:r>
              <a:rPr lang="en-US" sz="4100">
                <a:latin typeface="Calibri"/>
                <a:ea typeface="Calibri"/>
                <a:cs typeface="Calibri"/>
                <a:sym typeface="Calibri"/>
              </a:rPr>
              <a:t>California Standards for the Teaching Profession (CSTP) Refresh</a:t>
            </a:r>
            <a:endParaRPr/>
          </a:p>
        </p:txBody>
      </p:sp>
      <p:sp>
        <p:nvSpPr>
          <p:cNvPr id="215" name="Google Shape;215;p26"/>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6" name="Google Shape;216;p26"/>
          <p:cNvSpPr txBox="1"/>
          <p:nvPr/>
        </p:nvSpPr>
        <p:spPr>
          <a:xfrm>
            <a:off x="11793981" y="6447840"/>
            <a:ext cx="102870"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8</a:t>
            </a:r>
            <a:endParaRPr sz="1200" b="0" i="0" u="none" strike="noStrike" cap="none">
              <a:solidFill>
                <a:srgbClr val="000000"/>
              </a:solidFill>
              <a:latin typeface="Calibri"/>
              <a:ea typeface="Calibri"/>
              <a:cs typeface="Calibri"/>
              <a:sym typeface="Calibri"/>
            </a:endParaRPr>
          </a:p>
        </p:txBody>
      </p:sp>
      <p:sp>
        <p:nvSpPr>
          <p:cNvPr id="217" name="Google Shape;217;p26"/>
          <p:cNvSpPr txBox="1"/>
          <p:nvPr/>
        </p:nvSpPr>
        <p:spPr>
          <a:xfrm>
            <a:off x="4380272" y="2214201"/>
            <a:ext cx="6991114"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0000"/>
                </a:solidFill>
                <a:latin typeface="Calibri"/>
                <a:ea typeface="Calibri"/>
                <a:cs typeface="Calibri"/>
                <a:sym typeface="Calibri"/>
              </a:rPr>
              <a:t>Revised Standards, Elements, and Indicators of Practice.</a:t>
            </a:r>
            <a:endParaRPr/>
          </a:p>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en-US" sz="2400" b="0" i="0" u="none" strike="noStrike" cap="none">
                <a:solidFill>
                  <a:srgbClr val="000000"/>
                </a:solidFill>
                <a:latin typeface="Calibri"/>
                <a:ea typeface="Calibri"/>
                <a:cs typeface="Calibri"/>
                <a:sym typeface="Calibri"/>
              </a:rPr>
              <a:t>Focal areas include: </a:t>
            </a:r>
            <a:endParaRPr sz="2400" b="0" i="0" u="none" strike="noStrike" cap="none">
              <a:solidFill>
                <a:srgbClr val="000000"/>
              </a:solidFill>
              <a:latin typeface="Calibri"/>
              <a:ea typeface="Calibri"/>
              <a:cs typeface="Calibri"/>
              <a:sym typeface="Calibri"/>
            </a:endParaRPr>
          </a:p>
          <a:p>
            <a:pPr marL="342900" marR="0" lvl="0" indent="-342900" algn="l" rtl="0">
              <a:spcBef>
                <a:spcPts val="0"/>
              </a:spcBef>
              <a:spcAft>
                <a:spcPts val="0"/>
              </a:spcAft>
              <a:buClr>
                <a:srgbClr val="333333"/>
              </a:buClr>
              <a:buSzPts val="2400"/>
              <a:buFont typeface="Arial"/>
              <a:buChar char="•"/>
            </a:pPr>
            <a:r>
              <a:rPr lang="en-US" sz="2400" b="0" i="0" u="none" strike="noStrike" cap="none">
                <a:solidFill>
                  <a:srgbClr val="333333"/>
                </a:solidFill>
                <a:latin typeface="Calibri"/>
                <a:ea typeface="Calibri"/>
                <a:cs typeface="Calibri"/>
                <a:sym typeface="Calibri"/>
              </a:rPr>
              <a:t>Literacy</a:t>
            </a:r>
            <a:endParaRPr sz="2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2400"/>
              <a:buFont typeface="Arial"/>
              <a:buChar char="•"/>
            </a:pPr>
            <a:r>
              <a:rPr lang="en-US" sz="2400" b="0" i="0" u="none" strike="noStrike" cap="none">
                <a:solidFill>
                  <a:srgbClr val="333333"/>
                </a:solidFill>
                <a:latin typeface="Calibri"/>
                <a:ea typeface="Calibri"/>
                <a:cs typeface="Calibri"/>
                <a:sym typeface="Calibri"/>
              </a:rPr>
              <a:t>English learners</a:t>
            </a:r>
            <a:endParaRPr sz="2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2400"/>
              <a:buFont typeface="Arial"/>
              <a:buChar char="•"/>
            </a:pPr>
            <a:r>
              <a:rPr lang="en-US" sz="2400" b="0" i="0" u="none" strike="noStrike" cap="none">
                <a:solidFill>
                  <a:srgbClr val="333333"/>
                </a:solidFill>
                <a:latin typeface="Calibri"/>
                <a:ea typeface="Calibri"/>
                <a:cs typeface="Calibri"/>
                <a:sym typeface="Calibri"/>
              </a:rPr>
              <a:t>Special education/students with disabilities</a:t>
            </a:r>
            <a:endParaRPr sz="2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2400"/>
              <a:buFont typeface="Arial"/>
              <a:buChar char="•"/>
            </a:pPr>
            <a:r>
              <a:rPr lang="en-US" sz="2400" b="0" i="0" u="none" strike="noStrike" cap="none">
                <a:solidFill>
                  <a:srgbClr val="333333"/>
                </a:solidFill>
                <a:latin typeface="Calibri"/>
                <a:ea typeface="Calibri"/>
                <a:cs typeface="Calibri"/>
                <a:sym typeface="Calibri"/>
              </a:rPr>
              <a:t>Cultural responsiveness</a:t>
            </a:r>
            <a:endParaRPr sz="2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2400"/>
              <a:buFont typeface="Arial"/>
              <a:buChar char="•"/>
            </a:pPr>
            <a:r>
              <a:rPr lang="en-US" sz="2400" b="0" i="0" u="none" strike="noStrike" cap="none">
                <a:solidFill>
                  <a:srgbClr val="333333"/>
                </a:solidFill>
                <a:latin typeface="Calibri"/>
                <a:ea typeface="Calibri"/>
                <a:cs typeface="Calibri"/>
                <a:sym typeface="Calibri"/>
              </a:rPr>
              <a:t>Social emotional wellness and learning </a:t>
            </a:r>
            <a:endParaRPr sz="2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2400"/>
              <a:buFont typeface="Arial"/>
              <a:buChar char="•"/>
            </a:pPr>
            <a:r>
              <a:rPr lang="en-US" sz="2400" b="0" i="0" u="none" strike="noStrike" cap="none">
                <a:solidFill>
                  <a:srgbClr val="333333"/>
                </a:solidFill>
                <a:latin typeface="Calibri"/>
                <a:ea typeface="Calibri"/>
                <a:cs typeface="Calibri"/>
                <a:sym typeface="Calibri"/>
              </a:rPr>
              <a:t>Parent engagement</a:t>
            </a:r>
            <a:endParaRPr sz="24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rgbClr val="000000"/>
              </a:buClr>
              <a:buSzPts val="2400"/>
              <a:buFont typeface="Arial"/>
              <a:buChar char="•"/>
            </a:pPr>
            <a:r>
              <a:rPr lang="en-US" sz="2400" b="0" i="0" u="none" strike="noStrike" cap="none">
                <a:solidFill>
                  <a:srgbClr val="333333"/>
                </a:solidFill>
                <a:latin typeface="Calibri"/>
                <a:ea typeface="Calibri"/>
                <a:cs typeface="Calibri"/>
                <a:sym typeface="Calibri"/>
              </a:rPr>
              <a:t>Diversity, equity, and inclusion</a:t>
            </a:r>
            <a:endParaRPr sz="2400" b="0" i="0" u="none" strike="noStrike" cap="none">
              <a:solidFill>
                <a:srgbClr val="000000"/>
              </a:solidFill>
              <a:latin typeface="Calibri"/>
              <a:ea typeface="Calibri"/>
              <a:cs typeface="Calibri"/>
              <a:sym typeface="Calibri"/>
            </a:endParaRPr>
          </a:p>
        </p:txBody>
      </p:sp>
      <p:pic>
        <p:nvPicPr>
          <p:cNvPr id="218" name="Google Shape;218;p26"/>
          <p:cNvPicPr preferRelativeResize="0"/>
          <p:nvPr/>
        </p:nvPicPr>
        <p:blipFill rotWithShape="1">
          <a:blip r:embed="rId3">
            <a:alphaModFix/>
          </a:blip>
          <a:srcRect/>
          <a:stretch/>
        </p:blipFill>
        <p:spPr>
          <a:xfrm>
            <a:off x="886296" y="2741240"/>
            <a:ext cx="3194581" cy="21276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Google Shape;224;p27"/>
          <p:cNvSpPr txBox="1">
            <a:spLocks noGrp="1"/>
          </p:cNvSpPr>
          <p:nvPr>
            <p:ph type="title"/>
          </p:nvPr>
        </p:nvSpPr>
        <p:spPr>
          <a:xfrm>
            <a:off x="1406591" y="851372"/>
            <a:ext cx="8507954" cy="1218923"/>
          </a:xfrm>
          <a:prstGeom prst="rect">
            <a:avLst/>
          </a:prstGeom>
          <a:noFill/>
          <a:ln>
            <a:noFill/>
          </a:ln>
        </p:spPr>
        <p:txBody>
          <a:bodyPr spcFirstLastPara="1" wrap="square" lIns="0" tIns="13325" rIns="0" bIns="0" anchor="t" anchorCtr="0">
            <a:spAutoFit/>
          </a:bodyPr>
          <a:lstStyle/>
          <a:p>
            <a:pPr marL="0" lvl="0" indent="0" algn="ctr" rtl="0">
              <a:lnSpc>
                <a:spcPct val="114024"/>
              </a:lnSpc>
              <a:spcBef>
                <a:spcPts val="0"/>
              </a:spcBef>
              <a:spcAft>
                <a:spcPts val="0"/>
              </a:spcAft>
              <a:buNone/>
            </a:pPr>
            <a:r>
              <a:rPr lang="en-US" sz="4100">
                <a:latin typeface="Calibri"/>
                <a:ea typeface="Calibri"/>
                <a:cs typeface="Calibri"/>
                <a:sym typeface="Calibri"/>
              </a:rPr>
              <a:t>California Standards for the Teaching Profession (CSTP) Refresh</a:t>
            </a:r>
            <a:endParaRPr/>
          </a:p>
        </p:txBody>
      </p:sp>
      <p:sp>
        <p:nvSpPr>
          <p:cNvPr id="225" name="Google Shape;225;p27"/>
          <p:cNvSpPr/>
          <p:nvPr/>
        </p:nvSpPr>
        <p:spPr>
          <a:xfrm rot="10800000" flipH="1">
            <a:off x="886296" y="2169861"/>
            <a:ext cx="10298654" cy="8964"/>
          </a:xfrm>
          <a:custGeom>
            <a:avLst/>
            <a:gdLst/>
            <a:ahLst/>
            <a:cxnLst/>
            <a:rect l="l" t="t" r="r" b="b"/>
            <a:pathLst>
              <a:path w="6309359" h="120000" extrusionOk="0">
                <a:moveTo>
                  <a:pt x="0" y="0"/>
                </a:moveTo>
                <a:lnTo>
                  <a:pt x="6309360" y="0"/>
                </a:lnTo>
              </a:path>
            </a:pathLst>
          </a:custGeom>
          <a:noFill/>
          <a:ln w="19050" cap="flat" cmpd="sng">
            <a:solidFill>
              <a:srgbClr val="FFAA2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6" name="Google Shape;226;p27"/>
          <p:cNvSpPr txBox="1"/>
          <p:nvPr/>
        </p:nvSpPr>
        <p:spPr>
          <a:xfrm>
            <a:off x="11793981" y="6447840"/>
            <a:ext cx="102870"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9</a:t>
            </a:r>
            <a:endParaRPr sz="1200" b="0" i="0" u="none" strike="noStrike" cap="none">
              <a:solidFill>
                <a:srgbClr val="000000"/>
              </a:solidFill>
              <a:latin typeface="Calibri"/>
              <a:ea typeface="Calibri"/>
              <a:cs typeface="Calibri"/>
              <a:sym typeface="Calibri"/>
            </a:endParaRPr>
          </a:p>
        </p:txBody>
      </p:sp>
      <p:sp>
        <p:nvSpPr>
          <p:cNvPr id="227" name="Google Shape;227;p27"/>
          <p:cNvSpPr txBox="1"/>
          <p:nvPr/>
        </p:nvSpPr>
        <p:spPr>
          <a:xfrm>
            <a:off x="886296" y="2214201"/>
            <a:ext cx="1048509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graphicFrame>
        <p:nvGraphicFramePr>
          <p:cNvPr id="228" name="Google Shape;228;p27"/>
          <p:cNvGraphicFramePr/>
          <p:nvPr/>
        </p:nvGraphicFramePr>
        <p:xfrm>
          <a:off x="700548" y="2214201"/>
          <a:ext cx="3000000" cy="3000000"/>
        </p:xfrm>
        <a:graphic>
          <a:graphicData uri="http://schemas.openxmlformats.org/drawingml/2006/table">
            <a:tbl>
              <a:tblPr firstRow="1" bandRow="1">
                <a:noFill/>
                <a:tableStyleId>{55B5AE03-9B3E-407E-8E11-9BB34ECB177B}</a:tableStyleId>
              </a:tblPr>
              <a:tblGrid>
                <a:gridCol w="3219975">
                  <a:extLst>
                    <a:ext uri="{9D8B030D-6E8A-4147-A177-3AD203B41FA5}">
                      <a16:colId xmlns:a16="http://schemas.microsoft.com/office/drawing/2014/main" val="20000"/>
                    </a:ext>
                  </a:extLst>
                </a:gridCol>
                <a:gridCol w="7524225">
                  <a:extLst>
                    <a:ext uri="{9D8B030D-6E8A-4147-A177-3AD203B41FA5}">
                      <a16:colId xmlns:a16="http://schemas.microsoft.com/office/drawing/2014/main" val="20001"/>
                    </a:ext>
                  </a:extLst>
                </a:gridCol>
              </a:tblGrid>
              <a:tr h="475200">
                <a:tc>
                  <a:txBody>
                    <a:bodyPr/>
                    <a:lstStyle/>
                    <a:p>
                      <a:pPr marL="0" marR="0" lvl="0" indent="0" algn="l" rtl="0">
                        <a:spcBef>
                          <a:spcPts val="0"/>
                        </a:spcBef>
                        <a:spcAft>
                          <a:spcPts val="0"/>
                        </a:spcAft>
                        <a:buNone/>
                      </a:pPr>
                      <a:r>
                        <a:rPr lang="en-US" sz="2000" u="none" strike="noStrike" cap="none"/>
                        <a:t>Timeline</a:t>
                      </a:r>
                      <a:endParaRPr/>
                    </a:p>
                  </a:txBody>
                  <a:tcPr marL="91450" marR="91450" marT="45725" marB="45725"/>
                </a:tc>
                <a:tc>
                  <a:txBody>
                    <a:bodyPr/>
                    <a:lstStyle/>
                    <a:p>
                      <a:pPr marL="0" marR="0" lvl="0" indent="0" algn="l" rtl="0">
                        <a:spcBef>
                          <a:spcPts val="0"/>
                        </a:spcBef>
                        <a:spcAft>
                          <a:spcPts val="0"/>
                        </a:spcAft>
                        <a:buNone/>
                      </a:pPr>
                      <a:r>
                        <a:rPr lang="en-US" sz="2000"/>
                        <a:t>Action</a:t>
                      </a:r>
                      <a:endParaRPr/>
                    </a:p>
                  </a:txBody>
                  <a:tcPr marL="91450" marR="91450" marT="45725" marB="45725"/>
                </a:tc>
                <a:extLst>
                  <a:ext uri="{0D108BD9-81ED-4DB2-BD59-A6C34878D82A}">
                    <a16:rowId xmlns:a16="http://schemas.microsoft.com/office/drawing/2014/main" val="10000"/>
                  </a:ext>
                </a:extLst>
              </a:tr>
              <a:tr h="475200">
                <a:tc>
                  <a:txBody>
                    <a:bodyPr/>
                    <a:lstStyle/>
                    <a:p>
                      <a:pPr marL="0" marR="0" lvl="0" indent="0" algn="l" rtl="0">
                        <a:spcBef>
                          <a:spcPts val="0"/>
                        </a:spcBef>
                        <a:spcAft>
                          <a:spcPts val="0"/>
                        </a:spcAft>
                        <a:buNone/>
                      </a:pPr>
                      <a:r>
                        <a:rPr lang="en-US" sz="2000" b="1"/>
                        <a:t>April 2024 </a:t>
                      </a:r>
                      <a:endParaRPr/>
                    </a:p>
                  </a:txBody>
                  <a:tcPr marL="91450" marR="91450" marT="45725" marB="45725"/>
                </a:tc>
                <a:tc>
                  <a:txBody>
                    <a:bodyPr/>
                    <a:lstStyle/>
                    <a:p>
                      <a:pPr marL="0" marR="0" lvl="0" indent="0" algn="l" rtl="0">
                        <a:spcBef>
                          <a:spcPts val="0"/>
                        </a:spcBef>
                        <a:spcAft>
                          <a:spcPts val="0"/>
                        </a:spcAft>
                        <a:buNone/>
                      </a:pPr>
                      <a:r>
                        <a:rPr lang="en-US" sz="2000"/>
                        <a:t>Commission adopts proposed revisions to the 2024 CSTP.</a:t>
                      </a:r>
                      <a:endParaRPr/>
                    </a:p>
                  </a:txBody>
                  <a:tcPr marL="91450" marR="91450" marT="45725" marB="45725"/>
                </a:tc>
                <a:extLst>
                  <a:ext uri="{0D108BD9-81ED-4DB2-BD59-A6C34878D82A}">
                    <a16:rowId xmlns:a16="http://schemas.microsoft.com/office/drawing/2014/main" val="10001"/>
                  </a:ext>
                </a:extLst>
              </a:tr>
              <a:tr h="688775">
                <a:tc>
                  <a:txBody>
                    <a:bodyPr/>
                    <a:lstStyle/>
                    <a:p>
                      <a:pPr marL="0" marR="0" lvl="0" indent="0" algn="l" rtl="0">
                        <a:spcBef>
                          <a:spcPts val="0"/>
                        </a:spcBef>
                        <a:spcAft>
                          <a:spcPts val="0"/>
                        </a:spcAft>
                        <a:buNone/>
                      </a:pPr>
                      <a:r>
                        <a:rPr lang="en-US" sz="2000" b="1"/>
                        <a:t>Spring/Summer 2024</a:t>
                      </a:r>
                      <a:endParaRPr/>
                    </a:p>
                  </a:txBody>
                  <a:tcPr marL="91450" marR="91450" marT="45725" marB="45725"/>
                </a:tc>
                <a:tc>
                  <a:txBody>
                    <a:bodyPr/>
                    <a:lstStyle/>
                    <a:p>
                      <a:pPr marL="0" marR="0" lvl="0" indent="0" algn="l" rtl="0">
                        <a:spcBef>
                          <a:spcPts val="0"/>
                        </a:spcBef>
                        <a:spcAft>
                          <a:spcPts val="0"/>
                        </a:spcAft>
                        <a:buNone/>
                      </a:pPr>
                      <a:r>
                        <a:rPr lang="en-US" sz="2000"/>
                        <a:t>Expert workgroup convened to develop the Continuum of Teaching Practice.</a:t>
                      </a:r>
                      <a:endParaRPr/>
                    </a:p>
                  </a:txBody>
                  <a:tcPr marL="91450" marR="91450" marT="45725" marB="45725"/>
                </a:tc>
                <a:extLst>
                  <a:ext uri="{0D108BD9-81ED-4DB2-BD59-A6C34878D82A}">
                    <a16:rowId xmlns:a16="http://schemas.microsoft.com/office/drawing/2014/main" val="10002"/>
                  </a:ext>
                </a:extLst>
              </a:tr>
              <a:tr h="831575">
                <a:tc>
                  <a:txBody>
                    <a:bodyPr/>
                    <a:lstStyle/>
                    <a:p>
                      <a:pPr marL="0" marR="0" lvl="0" indent="0" algn="l" rtl="0">
                        <a:spcBef>
                          <a:spcPts val="0"/>
                        </a:spcBef>
                        <a:spcAft>
                          <a:spcPts val="0"/>
                        </a:spcAft>
                        <a:buNone/>
                      </a:pPr>
                      <a:r>
                        <a:rPr lang="en-US" sz="2000" b="1"/>
                        <a:t>April 2024 through July 2026</a:t>
                      </a:r>
                      <a:endParaRPr/>
                    </a:p>
                  </a:txBody>
                  <a:tcPr marL="91450" marR="91450" marT="45725" marB="45725"/>
                </a:tc>
                <a:tc>
                  <a:txBody>
                    <a:bodyPr/>
                    <a:lstStyle/>
                    <a:p>
                      <a:pPr marL="0" marR="0" lvl="0" indent="0" algn="l" rtl="0">
                        <a:spcBef>
                          <a:spcPts val="0"/>
                        </a:spcBef>
                        <a:spcAft>
                          <a:spcPts val="0"/>
                        </a:spcAft>
                        <a:buNone/>
                      </a:pPr>
                      <a:r>
                        <a:rPr lang="en-US" sz="2000"/>
                        <a:t>PSD staff provide targeted Technical Assistance for the Teacher Induction programs as they align to the 2024 CSTPs.</a:t>
                      </a:r>
                      <a:endParaRPr/>
                    </a:p>
                  </a:txBody>
                  <a:tcPr marL="91450" marR="91450" marT="45725" marB="45725"/>
                </a:tc>
                <a:extLst>
                  <a:ext uri="{0D108BD9-81ED-4DB2-BD59-A6C34878D82A}">
                    <a16:rowId xmlns:a16="http://schemas.microsoft.com/office/drawing/2014/main" val="10003"/>
                  </a:ext>
                </a:extLst>
              </a:tr>
              <a:tr h="1287700">
                <a:tc>
                  <a:txBody>
                    <a:bodyPr/>
                    <a:lstStyle/>
                    <a:p>
                      <a:pPr marL="0" marR="0" lvl="0" indent="0" algn="l" rtl="0">
                        <a:spcBef>
                          <a:spcPts val="0"/>
                        </a:spcBef>
                        <a:spcAft>
                          <a:spcPts val="0"/>
                        </a:spcAft>
                        <a:buNone/>
                      </a:pPr>
                      <a:r>
                        <a:rPr lang="en-US" sz="2000" b="1"/>
                        <a:t>Fall 2026</a:t>
                      </a:r>
                      <a:endParaRPr/>
                    </a:p>
                  </a:txBody>
                  <a:tcPr marL="91450" marR="91450" marT="45725" marB="45725"/>
                </a:tc>
                <a:tc>
                  <a:txBody>
                    <a:bodyPr/>
                    <a:lstStyle/>
                    <a:p>
                      <a:pPr marL="0" marR="0" lvl="0" indent="0" algn="l" rtl="0">
                        <a:spcBef>
                          <a:spcPts val="0"/>
                        </a:spcBef>
                        <a:spcAft>
                          <a:spcPts val="0"/>
                        </a:spcAft>
                        <a:buNone/>
                      </a:pPr>
                      <a:r>
                        <a:rPr lang="en-US" sz="2000"/>
                        <a:t>All Teacher Induction programs are aligned with the 2024 CSTP. Approved programs have submitted an assurance statement to the Commission verifying full CSTP 2024 implementation within their Teacher Induction programs. </a:t>
                      </a:r>
                      <a:endParaRPr/>
                    </a:p>
                  </a:txBody>
                  <a:tcPr marL="91450" marR="91450" marT="45725" marB="45725"/>
                </a:tc>
                <a:extLst>
                  <a:ext uri="{0D108BD9-81ED-4DB2-BD59-A6C34878D82A}">
                    <a16:rowId xmlns:a16="http://schemas.microsoft.com/office/drawing/2014/main" val="10004"/>
                  </a:ext>
                </a:extLst>
              </a:tr>
              <a:tr h="831575">
                <a:tc>
                  <a:txBody>
                    <a:bodyPr/>
                    <a:lstStyle/>
                    <a:p>
                      <a:pPr marL="0" marR="0" lvl="0" indent="0" algn="l" rtl="0">
                        <a:spcBef>
                          <a:spcPts val="0"/>
                        </a:spcBef>
                        <a:spcAft>
                          <a:spcPts val="0"/>
                        </a:spcAft>
                        <a:buNone/>
                      </a:pPr>
                      <a:r>
                        <a:rPr lang="en-US" sz="2000" b="1"/>
                        <a:t>January 2026</a:t>
                      </a:r>
                      <a:endParaRPr/>
                    </a:p>
                  </a:txBody>
                  <a:tcPr marL="91450" marR="91450" marT="45725" marB="45725"/>
                </a:tc>
                <a:tc>
                  <a:txBody>
                    <a:bodyPr/>
                    <a:lstStyle/>
                    <a:p>
                      <a:pPr marL="0" marR="0" lvl="0" indent="0" algn="l" rtl="0">
                        <a:spcBef>
                          <a:spcPts val="0"/>
                        </a:spcBef>
                        <a:spcAft>
                          <a:spcPts val="0"/>
                        </a:spcAft>
                        <a:buNone/>
                      </a:pPr>
                      <a:r>
                        <a:rPr lang="en-US" sz="2000"/>
                        <a:t>Approved Teacher Induction Programs notify the Commission of their intended date for full implementation of the revised CSTP* </a:t>
                      </a:r>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2589</Words>
  <Application>Microsoft Office PowerPoint</Application>
  <PresentationFormat>Widescreen</PresentationFormat>
  <Paragraphs>337</Paragraphs>
  <Slides>34</Slides>
  <Notes>34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Calibri</vt:lpstr>
      <vt:lpstr>Arial</vt:lpstr>
      <vt:lpstr>Quattrocento Sans</vt:lpstr>
      <vt:lpstr>Office Theme</vt:lpstr>
      <vt:lpstr>Retrospect</vt:lpstr>
      <vt:lpstr>CCTE Conference</vt:lpstr>
      <vt:lpstr> Agenda</vt:lpstr>
      <vt:lpstr>California Standards for the Teaching Profession (CSTP) Refresh</vt:lpstr>
      <vt:lpstr>California Standards for the Teaching Profession (CSTP) Refresh</vt:lpstr>
      <vt:lpstr>California Standards for the Teaching Profession (CSTP) Refresh</vt:lpstr>
      <vt:lpstr>California Standards for the Teaching Profession (CSTP) Refresh</vt:lpstr>
      <vt:lpstr>California Standards for the Teaching Profession (CSTP) Refresh</vt:lpstr>
      <vt:lpstr>California Standards for the Teaching Profession (CSTP) Refresh</vt:lpstr>
      <vt:lpstr>California Standards for the Teaching Profession (CSTP) Refresh</vt:lpstr>
      <vt:lpstr>California Standards for the Teaching Profession (CSTP) Refresh</vt:lpstr>
      <vt:lpstr>Child Welfare and Attendance (CWA) Standard and Precondition</vt:lpstr>
      <vt:lpstr>Update On Implementation of SB 488: Reading and Literacy Instruction</vt:lpstr>
      <vt:lpstr>Update On Implementation of SB 488: Reading and Literacy Instruction</vt:lpstr>
      <vt:lpstr>Update On Implementation of SB 488: Reading and Literacy Instruction</vt:lpstr>
      <vt:lpstr>Update On Implementation of SB 488: Reading and Literacy Instruction</vt:lpstr>
      <vt:lpstr>Update On Implementation of SB 488: Reading and Literacy Instruction</vt:lpstr>
      <vt:lpstr>Update On Implementation of SB 488: Reading and Literacy Instruction</vt:lpstr>
      <vt:lpstr>Literacy Performance Assessment</vt:lpstr>
      <vt:lpstr>Literacy Performance Assessment</vt:lpstr>
      <vt:lpstr>Also, Performance Assessment – Reminder</vt:lpstr>
      <vt:lpstr>PK-3 ECE Credential</vt:lpstr>
      <vt:lpstr>PK-3 ECE Credential</vt:lpstr>
      <vt:lpstr>Child Development Permit Work</vt:lpstr>
      <vt:lpstr>Speech-Language Pathology (SLP) Standards</vt:lpstr>
      <vt:lpstr>Workgroup to Review the Design and Implementation of the  Teaching Performance Assessments (RDI-TPA)</vt:lpstr>
      <vt:lpstr>RDI-TPA Workgroup</vt:lpstr>
      <vt:lpstr>PowerPoint Presentation</vt:lpstr>
      <vt:lpstr>RDI-TPA Workgroup Meeting Dates</vt:lpstr>
      <vt:lpstr>Updates on Grants</vt:lpstr>
      <vt:lpstr>Updates on Grants</vt:lpstr>
      <vt:lpstr>Roadmap to Teaching</vt:lpstr>
      <vt:lpstr>Thank you!!</vt:lpstr>
      <vt:lpstr>Questions?</vt:lpstr>
      <vt:lpstr>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Alan Jones</dc:creator>
  <cp:lastModifiedBy>Alan Jones</cp:lastModifiedBy>
  <cp:revision>1</cp:revision>
  <dcterms:modified xsi:type="dcterms:W3CDTF">2024-10-21T17:43:29Z</dcterms:modified>
</cp:coreProperties>
</file>