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Open Sans" panose="020B0606030504020204" pitchFamily="34" charset="0"/>
      <p:regular r:id="rId18"/>
      <p:bold r:id="rId19"/>
      <p:italic r:id="rId20"/>
      <p:boldItalic r:id="rId21"/>
    </p:embeddedFont>
    <p:embeddedFont>
      <p:font typeface="PT Sans Narrow" panose="020B0506020203020204" pitchFamily="34" charset="77"/>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snapToGrid="0">
      <p:cViewPr varScale="1">
        <p:scale>
          <a:sx n="139" d="100"/>
          <a:sy n="139" d="100"/>
        </p:scale>
        <p:origin x="176" y="5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Introductions</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1a278f508d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1a278f508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15a413d75a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15a413d75a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Jennifer</a:t>
            </a:r>
            <a:endParaRPr dirty="0"/>
          </a:p>
          <a:p>
            <a:pPr marL="0" lvl="0" indent="0" algn="l" rtl="0">
              <a:spcBef>
                <a:spcPts val="0"/>
              </a:spcBef>
              <a:spcAft>
                <a:spcPts val="0"/>
              </a:spcAft>
              <a:buNone/>
            </a:pPr>
            <a:r>
              <a:rPr lang="en" dirty="0"/>
              <a:t>Nice slide, Jennifer! (Soleste)</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15a413d75a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15a413d75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Soleste</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15a413d75a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15a413d75a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sz="1400">
                <a:solidFill>
                  <a:srgbClr val="695D46"/>
                </a:solidFill>
                <a:latin typeface="PT Sans Narrow"/>
                <a:ea typeface="PT Sans Narrow"/>
                <a:cs typeface="PT Sans Narrow"/>
                <a:sym typeface="PT Sans Narrow"/>
              </a:rPr>
              <a:t>Student teaching is central to teacher preparation. </a:t>
            </a:r>
            <a:r>
              <a:rPr lang="en" sz="1200">
                <a:solidFill>
                  <a:schemeClr val="dk1"/>
                </a:solidFill>
                <a:latin typeface="Calibri"/>
                <a:ea typeface="Calibri"/>
                <a:cs typeface="Calibri"/>
                <a:sym typeface="Calibri"/>
              </a:rPr>
              <a:t>Student teaching, providing the opportunity to practice the art of teacher, with feedback and support, and to apply the key constructs that are central to courses on the foundation, research, theory, and methods of teaching, is inarguably a central component of the teacher education program experience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18f41c971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18f41c97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15a413d75a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15a413d75a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Johnnie</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15a413d75a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15a413d75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JOhnnie</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15a413d75a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15a413d75a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Jennifer</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17691ee1a8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17691ee1a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Jennifer</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1a278f508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1a278f508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hyperlink" Target="mailto:soleste@ucsc.edu" TargetMode="External"/><Relationship Id="rId3" Type="http://schemas.openxmlformats.org/officeDocument/2006/relationships/hyperlink" Target="https://tinyurl.com/CTERIN-CCI-2022" TargetMode="External"/><Relationship Id="rId7" Type="http://schemas.openxmlformats.org/officeDocument/2006/relationships/hyperlink" Target="mailto:jhinz@ucsc.edu"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mailto:jobwilso@ucsc.edu" TargetMode="External"/><Relationship Id="rId5" Type="http://schemas.openxmlformats.org/officeDocument/2006/relationships/hyperlink" Target="https://tinyurl.com/CCIJennifersCase" TargetMode="External"/><Relationship Id="rId4" Type="http://schemas.openxmlformats.org/officeDocument/2006/relationships/hyperlink" Target="https://tinyurl.com/CCIProtocol202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dirty="0"/>
              <a:t>Collaborative Case Inquiry (CCI): A Promising Model for Preservice Teacher and Teacher Supervisor Learning and Development</a:t>
            </a:r>
            <a:endParaRPr sz="3200" dirty="0"/>
          </a:p>
        </p:txBody>
      </p:sp>
      <p:sp>
        <p:nvSpPr>
          <p:cNvPr id="67" name="Google Shape;67;p1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688"/>
              <a:buNone/>
            </a:pPr>
            <a:r>
              <a:rPr lang="en" sz="1700" b="1" dirty="0">
                <a:solidFill>
                  <a:srgbClr val="76A5AF"/>
                </a:solidFill>
              </a:rPr>
              <a:t>Johnnie Wilson, UCSC</a:t>
            </a:r>
            <a:endParaRPr sz="1700" b="1" dirty="0">
              <a:solidFill>
                <a:srgbClr val="76A5AF"/>
              </a:solidFill>
            </a:endParaRPr>
          </a:p>
          <a:p>
            <a:pPr marL="0" lvl="0" indent="0" algn="ctr" rtl="0">
              <a:lnSpc>
                <a:spcPct val="80000"/>
              </a:lnSpc>
              <a:spcBef>
                <a:spcPts val="0"/>
              </a:spcBef>
              <a:spcAft>
                <a:spcPts val="0"/>
              </a:spcAft>
              <a:buSzPts val="688"/>
              <a:buNone/>
            </a:pPr>
            <a:r>
              <a:rPr lang="en" sz="1700" b="1" dirty="0">
                <a:solidFill>
                  <a:srgbClr val="76A5AF"/>
                </a:solidFill>
              </a:rPr>
              <a:t>Jennifer Hinz, UCSC</a:t>
            </a:r>
            <a:endParaRPr sz="1700" b="1" dirty="0">
              <a:solidFill>
                <a:srgbClr val="76A5AF"/>
              </a:solidFill>
            </a:endParaRPr>
          </a:p>
          <a:p>
            <a:pPr marL="0" lvl="0" indent="0" algn="ctr" rtl="0">
              <a:lnSpc>
                <a:spcPct val="80000"/>
              </a:lnSpc>
              <a:spcBef>
                <a:spcPts val="0"/>
              </a:spcBef>
              <a:spcAft>
                <a:spcPts val="0"/>
              </a:spcAft>
              <a:buSzPts val="688"/>
              <a:buNone/>
            </a:pPr>
            <a:r>
              <a:rPr lang="en" sz="1700" b="1" dirty="0">
                <a:solidFill>
                  <a:srgbClr val="76A5AF"/>
                </a:solidFill>
              </a:rPr>
              <a:t>Soleste Hilberg, UCSC</a:t>
            </a:r>
            <a:endParaRPr sz="1700" b="1" dirty="0">
              <a:solidFill>
                <a:srgbClr val="76A5A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Collaborative Case Inquiry Follow Up</a:t>
            </a:r>
            <a:endParaRPr dirty="0"/>
          </a:p>
        </p:txBody>
      </p:sp>
      <p:pic>
        <p:nvPicPr>
          <p:cNvPr id="132" name="Google Shape;132;p22"/>
          <p:cNvPicPr preferRelativeResize="0"/>
          <p:nvPr/>
        </p:nvPicPr>
        <p:blipFill>
          <a:blip r:embed="rId3">
            <a:alphaModFix/>
          </a:blip>
          <a:stretch>
            <a:fillRect/>
          </a:stretch>
        </p:blipFill>
        <p:spPr>
          <a:xfrm>
            <a:off x="2966850" y="1619325"/>
            <a:ext cx="5313525" cy="1725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Thank you!</a:t>
            </a:r>
            <a:endParaRPr dirty="0"/>
          </a:p>
        </p:txBody>
      </p:sp>
      <p:sp>
        <p:nvSpPr>
          <p:cNvPr id="138" name="Google Shape;138;p23"/>
          <p:cNvSpPr txBox="1">
            <a:spLocks noGrp="1"/>
          </p:cNvSpPr>
          <p:nvPr>
            <p:ph type="body" idx="1"/>
          </p:nvPr>
        </p:nvSpPr>
        <p:spPr>
          <a:xfrm>
            <a:off x="311700" y="1266325"/>
            <a:ext cx="42000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dirty="0"/>
              <a:t>Resources</a:t>
            </a:r>
            <a:endParaRPr b="1" dirty="0"/>
          </a:p>
          <a:p>
            <a:pPr marL="457200" lvl="0" indent="-342900" algn="l" rtl="0">
              <a:spcBef>
                <a:spcPts val="1200"/>
              </a:spcBef>
              <a:spcAft>
                <a:spcPts val="0"/>
              </a:spcAft>
              <a:buSzPts val="1800"/>
              <a:buChar char="●"/>
            </a:pPr>
            <a:r>
              <a:rPr lang="en" dirty="0"/>
              <a:t>CTERIN Presentation</a:t>
            </a:r>
            <a:endParaRPr dirty="0"/>
          </a:p>
          <a:p>
            <a:pPr marL="914400" lvl="1" indent="-317500" algn="l" rtl="0">
              <a:spcBef>
                <a:spcPts val="0"/>
              </a:spcBef>
              <a:spcAft>
                <a:spcPts val="0"/>
              </a:spcAft>
              <a:buSzPts val="1400"/>
              <a:buChar char="○"/>
            </a:pPr>
            <a:r>
              <a:rPr lang="en" u="sng" dirty="0">
                <a:solidFill>
                  <a:schemeClr val="hlink"/>
                </a:solidFill>
                <a:hlinkClick r:id="rId3"/>
              </a:rPr>
              <a:t>https://tinyurl.com/CTERIN-CCI-2022</a:t>
            </a:r>
            <a:r>
              <a:rPr lang="en" dirty="0"/>
              <a:t> </a:t>
            </a:r>
            <a:endParaRPr dirty="0"/>
          </a:p>
          <a:p>
            <a:pPr marL="457200" lvl="0" indent="-342900" algn="l" rtl="0">
              <a:spcBef>
                <a:spcPts val="0"/>
              </a:spcBef>
              <a:spcAft>
                <a:spcPts val="0"/>
              </a:spcAft>
              <a:buSzPts val="1800"/>
              <a:buChar char="●"/>
            </a:pPr>
            <a:r>
              <a:rPr lang="en" dirty="0"/>
              <a:t>CCI Protocol</a:t>
            </a:r>
            <a:endParaRPr dirty="0"/>
          </a:p>
          <a:p>
            <a:pPr marL="914400" lvl="1" indent="-317500" algn="l" rtl="0">
              <a:spcBef>
                <a:spcPts val="0"/>
              </a:spcBef>
              <a:spcAft>
                <a:spcPts val="0"/>
              </a:spcAft>
              <a:buSzPts val="1400"/>
              <a:buChar char="○"/>
            </a:pPr>
            <a:r>
              <a:rPr lang="en" u="sng" dirty="0">
                <a:solidFill>
                  <a:schemeClr val="hlink"/>
                </a:solidFill>
                <a:hlinkClick r:id="rId4"/>
              </a:rPr>
              <a:t>https://tinyurl.com/CCIProtocol2023</a:t>
            </a:r>
            <a:r>
              <a:rPr lang="en" dirty="0"/>
              <a:t> </a:t>
            </a:r>
            <a:endParaRPr dirty="0"/>
          </a:p>
          <a:p>
            <a:pPr marL="457200" lvl="0" indent="-342900" algn="l" rtl="0">
              <a:spcBef>
                <a:spcPts val="0"/>
              </a:spcBef>
              <a:spcAft>
                <a:spcPts val="0"/>
              </a:spcAft>
              <a:buSzPts val="1800"/>
              <a:buChar char="●"/>
            </a:pPr>
            <a:r>
              <a:rPr lang="en" dirty="0"/>
              <a:t>Jennifer’s Case</a:t>
            </a:r>
            <a:endParaRPr dirty="0"/>
          </a:p>
          <a:p>
            <a:pPr marL="914400" lvl="1" indent="-317500" algn="l" rtl="0">
              <a:spcBef>
                <a:spcPts val="0"/>
              </a:spcBef>
              <a:spcAft>
                <a:spcPts val="0"/>
              </a:spcAft>
              <a:buSzPts val="1400"/>
              <a:buChar char="○"/>
            </a:pPr>
            <a:r>
              <a:rPr lang="en" u="sng" dirty="0">
                <a:solidFill>
                  <a:schemeClr val="hlink"/>
                </a:solidFill>
                <a:hlinkClick r:id="rId5"/>
              </a:rPr>
              <a:t>https://tinyurl.com/CCIJennifersCase</a:t>
            </a:r>
            <a:r>
              <a:rPr lang="en" dirty="0"/>
              <a:t> </a:t>
            </a:r>
            <a:endParaRPr dirty="0"/>
          </a:p>
        </p:txBody>
      </p:sp>
      <p:sp>
        <p:nvSpPr>
          <p:cNvPr id="139" name="Google Shape;139;p23"/>
          <p:cNvSpPr txBox="1">
            <a:spLocks noGrp="1"/>
          </p:cNvSpPr>
          <p:nvPr>
            <p:ph type="body" idx="1"/>
          </p:nvPr>
        </p:nvSpPr>
        <p:spPr>
          <a:xfrm>
            <a:off x="4763100" y="1266325"/>
            <a:ext cx="42000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dirty="0"/>
              <a:t>Contact Information</a:t>
            </a:r>
            <a:endParaRPr b="1" dirty="0"/>
          </a:p>
          <a:p>
            <a:pPr marL="457200" lvl="0" indent="-342900" algn="l" rtl="0">
              <a:spcBef>
                <a:spcPts val="1200"/>
              </a:spcBef>
              <a:spcAft>
                <a:spcPts val="0"/>
              </a:spcAft>
              <a:buSzPts val="1800"/>
              <a:buChar char="●"/>
            </a:pPr>
            <a:r>
              <a:rPr lang="en" dirty="0"/>
              <a:t>Johnnie Wilson</a:t>
            </a:r>
            <a:endParaRPr dirty="0"/>
          </a:p>
          <a:p>
            <a:pPr marL="914400" lvl="1" indent="-317500" algn="l" rtl="0">
              <a:spcBef>
                <a:spcPts val="0"/>
              </a:spcBef>
              <a:spcAft>
                <a:spcPts val="0"/>
              </a:spcAft>
              <a:buSzPts val="1400"/>
              <a:buChar char="○"/>
            </a:pPr>
            <a:r>
              <a:rPr lang="en" u="sng" dirty="0">
                <a:solidFill>
                  <a:schemeClr val="hlink"/>
                </a:solidFill>
                <a:hlinkClick r:id="rId6"/>
              </a:rPr>
              <a:t>jobwilso@ucsc.edu</a:t>
            </a:r>
            <a:r>
              <a:rPr lang="en" dirty="0"/>
              <a:t> </a:t>
            </a:r>
            <a:endParaRPr dirty="0"/>
          </a:p>
          <a:p>
            <a:pPr marL="457200" lvl="0" indent="-342900" algn="l" rtl="0">
              <a:spcBef>
                <a:spcPts val="0"/>
              </a:spcBef>
              <a:spcAft>
                <a:spcPts val="0"/>
              </a:spcAft>
              <a:buSzPts val="1800"/>
              <a:buChar char="●"/>
            </a:pPr>
            <a:r>
              <a:rPr lang="en" dirty="0"/>
              <a:t>Jennifer Jones Hinz</a:t>
            </a:r>
            <a:endParaRPr dirty="0"/>
          </a:p>
          <a:p>
            <a:pPr marL="914400" lvl="1" indent="-317500" algn="l" rtl="0">
              <a:spcBef>
                <a:spcPts val="0"/>
              </a:spcBef>
              <a:spcAft>
                <a:spcPts val="0"/>
              </a:spcAft>
              <a:buSzPts val="1400"/>
              <a:buChar char="○"/>
            </a:pPr>
            <a:r>
              <a:rPr lang="en" u="sng" dirty="0">
                <a:solidFill>
                  <a:schemeClr val="hlink"/>
                </a:solidFill>
                <a:hlinkClick r:id="rId7"/>
              </a:rPr>
              <a:t>jhinz@ucsc.edu</a:t>
            </a:r>
            <a:r>
              <a:rPr lang="en" dirty="0"/>
              <a:t> </a:t>
            </a:r>
            <a:endParaRPr dirty="0"/>
          </a:p>
          <a:p>
            <a:pPr marL="457200" lvl="0" indent="-342900" algn="l" rtl="0">
              <a:spcBef>
                <a:spcPts val="0"/>
              </a:spcBef>
              <a:spcAft>
                <a:spcPts val="0"/>
              </a:spcAft>
              <a:buSzPts val="1800"/>
              <a:buChar char="●"/>
            </a:pPr>
            <a:r>
              <a:rPr lang="en" dirty="0"/>
              <a:t>Soleste Hilberg</a:t>
            </a:r>
            <a:endParaRPr dirty="0"/>
          </a:p>
          <a:p>
            <a:pPr marL="914400" lvl="1" indent="-317500" algn="l" rtl="0">
              <a:spcBef>
                <a:spcPts val="0"/>
              </a:spcBef>
              <a:spcAft>
                <a:spcPts val="0"/>
              </a:spcAft>
              <a:buSzPts val="1400"/>
              <a:buChar char="○"/>
            </a:pPr>
            <a:r>
              <a:rPr lang="en" u="sng" dirty="0">
                <a:solidFill>
                  <a:schemeClr val="hlink"/>
                </a:solidFill>
                <a:hlinkClick r:id="rId8"/>
              </a:rPr>
              <a:t>soleste@ucsc.edu</a:t>
            </a:r>
            <a:r>
              <a:rPr lang="en" dirty="0"/>
              <a:t>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Overview</a:t>
            </a:r>
            <a:endParaRPr dirty="0"/>
          </a:p>
        </p:txBody>
      </p:sp>
      <p:sp>
        <p:nvSpPr>
          <p:cNvPr id="73" name="Google Shape;73;p1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b="1" dirty="0"/>
              <a:t>Literature on Preservice Teacher (PST) Supervision</a:t>
            </a:r>
            <a:endParaRPr sz="2000" b="1" dirty="0"/>
          </a:p>
          <a:p>
            <a:pPr marL="457200" lvl="0" indent="-355600" algn="l" rtl="0">
              <a:spcBef>
                <a:spcPts val="0"/>
              </a:spcBef>
              <a:spcAft>
                <a:spcPts val="0"/>
              </a:spcAft>
              <a:buSzPts val="2000"/>
              <a:buChar char="-"/>
            </a:pPr>
            <a:r>
              <a:rPr lang="en" sz="2000" b="1" dirty="0"/>
              <a:t>Collaborative Case Inquiry (CCI) with Preservice Teachers</a:t>
            </a:r>
            <a:endParaRPr sz="2000" b="1" dirty="0"/>
          </a:p>
          <a:p>
            <a:pPr marL="457200" lvl="0" indent="-355600" algn="l" rtl="0">
              <a:spcBef>
                <a:spcPts val="0"/>
              </a:spcBef>
              <a:spcAft>
                <a:spcPts val="0"/>
              </a:spcAft>
              <a:buSzPts val="2000"/>
              <a:buChar char="-"/>
            </a:pPr>
            <a:r>
              <a:rPr lang="en" sz="2000" b="1" dirty="0"/>
              <a:t>CCI Protocol</a:t>
            </a:r>
            <a:endParaRPr sz="2000" b="1" dirty="0"/>
          </a:p>
          <a:p>
            <a:pPr marL="457200" lvl="0" indent="-355600" algn="l" rtl="0">
              <a:spcBef>
                <a:spcPts val="0"/>
              </a:spcBef>
              <a:spcAft>
                <a:spcPts val="0"/>
              </a:spcAft>
              <a:buSzPts val="2000"/>
              <a:buChar char="-"/>
            </a:pPr>
            <a:r>
              <a:rPr lang="en" sz="2000" b="1" dirty="0"/>
              <a:t>CCI with Teacher Supervisors</a:t>
            </a:r>
            <a:endParaRPr sz="2000" b="1" dirty="0"/>
          </a:p>
          <a:p>
            <a:pPr marL="457200" lvl="0" indent="-355600" algn="l" rtl="0">
              <a:spcBef>
                <a:spcPts val="0"/>
              </a:spcBef>
              <a:spcAft>
                <a:spcPts val="0"/>
              </a:spcAft>
              <a:buSzPts val="2000"/>
              <a:buChar char="-"/>
            </a:pPr>
            <a:r>
              <a:rPr lang="en" sz="2000" b="1" dirty="0"/>
              <a:t>Resources and Contact Information</a:t>
            </a:r>
            <a:endParaRPr sz="2000" b="1" dirty="0"/>
          </a:p>
        </p:txBody>
      </p:sp>
      <p:pic>
        <p:nvPicPr>
          <p:cNvPr id="74" name="Google Shape;74;p14"/>
          <p:cNvPicPr preferRelativeResize="0"/>
          <p:nvPr/>
        </p:nvPicPr>
        <p:blipFill>
          <a:blip r:embed="rId3">
            <a:alphaModFix/>
          </a:blip>
          <a:stretch>
            <a:fillRect/>
          </a:stretch>
        </p:blipFill>
        <p:spPr>
          <a:xfrm>
            <a:off x="2556800" y="3321475"/>
            <a:ext cx="3820500" cy="14637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620050" y="36125"/>
            <a:ext cx="7397400" cy="707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200" dirty="0"/>
              <a:t>Literature on PST Supervision: Key Findings</a:t>
            </a:r>
            <a:endParaRPr sz="3200" dirty="0"/>
          </a:p>
        </p:txBody>
      </p:sp>
      <p:sp>
        <p:nvSpPr>
          <p:cNvPr id="80" name="Google Shape;80;p15"/>
          <p:cNvSpPr txBox="1">
            <a:spLocks noGrp="1"/>
          </p:cNvSpPr>
          <p:nvPr>
            <p:ph type="body" idx="1"/>
          </p:nvPr>
        </p:nvSpPr>
        <p:spPr>
          <a:xfrm>
            <a:off x="265350" y="549575"/>
            <a:ext cx="8685900" cy="4441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dirty="0">
                <a:solidFill>
                  <a:srgbClr val="E06666"/>
                </a:solidFill>
                <a:latin typeface="PT Sans Narrow"/>
                <a:ea typeface="PT Sans Narrow"/>
                <a:cs typeface="PT Sans Narrow"/>
                <a:sym typeface="PT Sans Narrow"/>
              </a:rPr>
              <a:t>What is the purpose of teacher supervision?</a:t>
            </a:r>
            <a:endParaRPr sz="1400" dirty="0">
              <a:solidFill>
                <a:srgbClr val="E06666"/>
              </a:solidFill>
              <a:latin typeface="PT Sans Narrow"/>
              <a:ea typeface="PT Sans Narrow"/>
              <a:cs typeface="PT Sans Narrow"/>
              <a:sym typeface="PT Sans Narrow"/>
            </a:endParaRPr>
          </a:p>
          <a:p>
            <a:pPr marL="457200" lvl="0" indent="-317500" algn="l" rtl="0">
              <a:lnSpc>
                <a:spcPct val="100000"/>
              </a:lnSpc>
              <a:spcBef>
                <a:spcPts val="0"/>
              </a:spcBef>
              <a:spcAft>
                <a:spcPts val="0"/>
              </a:spcAft>
              <a:buSzPts val="1400"/>
              <a:buFont typeface="PT Sans Narrow"/>
              <a:buChar char="●"/>
            </a:pPr>
            <a:r>
              <a:rPr lang="en" sz="1400" dirty="0">
                <a:latin typeface="PT Sans Narrow"/>
                <a:ea typeface="PT Sans Narrow"/>
                <a:cs typeface="PT Sans Narrow"/>
                <a:sym typeface="PT Sans Narrow"/>
              </a:rPr>
              <a:t>Support preservice teacher learning in field placements (Burns, Jacobs, &amp; Yendol-Hoppey (2016)</a:t>
            </a:r>
            <a:endParaRPr sz="1400" dirty="0">
              <a:latin typeface="PT Sans Narrow"/>
              <a:ea typeface="PT Sans Narrow"/>
              <a:cs typeface="PT Sans Narrow"/>
              <a:sym typeface="PT Sans Narrow"/>
            </a:endParaRPr>
          </a:p>
          <a:p>
            <a:pPr marL="0" lvl="0" indent="0" algn="l" rtl="0">
              <a:lnSpc>
                <a:spcPct val="100000"/>
              </a:lnSpc>
              <a:spcBef>
                <a:spcPts val="0"/>
              </a:spcBef>
              <a:spcAft>
                <a:spcPts val="0"/>
              </a:spcAft>
              <a:buNone/>
            </a:pPr>
            <a:endParaRPr sz="400" dirty="0">
              <a:solidFill>
                <a:srgbClr val="E06666"/>
              </a:solidFill>
              <a:latin typeface="PT Sans Narrow"/>
              <a:ea typeface="PT Sans Narrow"/>
              <a:cs typeface="PT Sans Narrow"/>
              <a:sym typeface="PT Sans Narrow"/>
            </a:endParaRPr>
          </a:p>
          <a:p>
            <a:pPr marL="0" lvl="0" indent="0" algn="l" rtl="0">
              <a:lnSpc>
                <a:spcPct val="100000"/>
              </a:lnSpc>
              <a:spcBef>
                <a:spcPts val="0"/>
              </a:spcBef>
              <a:spcAft>
                <a:spcPts val="0"/>
              </a:spcAft>
              <a:buNone/>
            </a:pPr>
            <a:r>
              <a:rPr lang="en" sz="1400" dirty="0">
                <a:solidFill>
                  <a:srgbClr val="E06666"/>
                </a:solidFill>
                <a:latin typeface="PT Sans Narrow"/>
                <a:ea typeface="PT Sans Narrow"/>
                <a:cs typeface="PT Sans Narrow"/>
                <a:sym typeface="PT Sans Narrow"/>
              </a:rPr>
              <a:t>Why?</a:t>
            </a:r>
            <a:endParaRPr sz="1400" dirty="0">
              <a:solidFill>
                <a:srgbClr val="E06666"/>
              </a:solidFill>
              <a:latin typeface="PT Sans Narrow"/>
              <a:ea typeface="PT Sans Narrow"/>
              <a:cs typeface="PT Sans Narrow"/>
              <a:sym typeface="PT Sans Narrow"/>
            </a:endParaRPr>
          </a:p>
          <a:p>
            <a:pPr marL="457200" lvl="0" indent="-317500" algn="l" rtl="0">
              <a:lnSpc>
                <a:spcPct val="100000"/>
              </a:lnSpc>
              <a:spcBef>
                <a:spcPts val="0"/>
              </a:spcBef>
              <a:spcAft>
                <a:spcPts val="0"/>
              </a:spcAft>
              <a:buSzPts val="1400"/>
              <a:buFont typeface="PT Sans Narrow"/>
              <a:buChar char="●"/>
            </a:pPr>
            <a:r>
              <a:rPr lang="en" sz="1400" dirty="0">
                <a:latin typeface="PT Sans Narrow"/>
                <a:ea typeface="PT Sans Narrow"/>
                <a:cs typeface="PT Sans Narrow"/>
                <a:sym typeface="PT Sans Narrow"/>
              </a:rPr>
              <a:t>Student teaching is arguably the most important aspect of learning to teach (Cuenca, 2010)</a:t>
            </a:r>
            <a:endParaRPr sz="1400" dirty="0">
              <a:latin typeface="PT Sans Narrow"/>
              <a:ea typeface="PT Sans Narrow"/>
              <a:cs typeface="PT Sans Narrow"/>
              <a:sym typeface="PT Sans Narrow"/>
            </a:endParaRPr>
          </a:p>
          <a:p>
            <a:pPr marL="457200" lvl="0" indent="-317500" algn="l" rtl="0">
              <a:lnSpc>
                <a:spcPct val="100000"/>
              </a:lnSpc>
              <a:spcBef>
                <a:spcPts val="0"/>
              </a:spcBef>
              <a:spcAft>
                <a:spcPts val="0"/>
              </a:spcAft>
              <a:buSzPts val="1400"/>
              <a:buFont typeface="PT Sans Narrow"/>
              <a:buChar char="●"/>
            </a:pPr>
            <a:r>
              <a:rPr lang="en" sz="1400" dirty="0">
                <a:latin typeface="PT Sans Narrow"/>
                <a:ea typeface="PT Sans Narrow"/>
                <a:cs typeface="PT Sans Narrow"/>
                <a:sym typeface="PT Sans Narrow"/>
              </a:rPr>
              <a:t>Supervisors are vital in supporting the translation of theory into practice in field placements (Cohen, </a:t>
            </a:r>
            <a:r>
              <a:rPr lang="en" sz="1400" dirty="0" err="1">
                <a:latin typeface="PT Sans Narrow"/>
                <a:ea typeface="PT Sans Narrow"/>
                <a:cs typeface="PT Sans Narrow"/>
                <a:sym typeface="PT Sans Narrow"/>
              </a:rPr>
              <a:t>Hoz</a:t>
            </a:r>
            <a:r>
              <a:rPr lang="en" sz="1400" dirty="0">
                <a:latin typeface="PT Sans Narrow"/>
                <a:ea typeface="PT Sans Narrow"/>
                <a:cs typeface="PT Sans Narrow"/>
                <a:sym typeface="PT Sans Narrow"/>
              </a:rPr>
              <a:t>, &amp; Kaplan (2013)</a:t>
            </a:r>
            <a:endParaRPr sz="1400" dirty="0">
              <a:latin typeface="PT Sans Narrow"/>
              <a:ea typeface="PT Sans Narrow"/>
              <a:cs typeface="PT Sans Narrow"/>
              <a:sym typeface="PT Sans Narrow"/>
            </a:endParaRPr>
          </a:p>
          <a:p>
            <a:pPr marL="457200" lvl="0" indent="-317500" algn="l" rtl="0">
              <a:lnSpc>
                <a:spcPct val="100000"/>
              </a:lnSpc>
              <a:spcBef>
                <a:spcPts val="0"/>
              </a:spcBef>
              <a:spcAft>
                <a:spcPts val="0"/>
              </a:spcAft>
              <a:buSzPts val="1400"/>
              <a:buFont typeface="PT Sans Narrow"/>
              <a:buChar char="●"/>
            </a:pPr>
            <a:r>
              <a:rPr lang="en" sz="1400" dirty="0">
                <a:latin typeface="PT Sans Narrow"/>
                <a:ea typeface="PT Sans Narrow"/>
                <a:cs typeface="PT Sans Narrow"/>
                <a:sym typeface="PT Sans Narrow"/>
              </a:rPr>
              <a:t>“Boundary spanners” bridging university learning (theory, research) with field placement (practice) (Cuenca, 2010)</a:t>
            </a:r>
            <a:endParaRPr sz="1400" dirty="0">
              <a:latin typeface="PT Sans Narrow"/>
              <a:ea typeface="PT Sans Narrow"/>
              <a:cs typeface="PT Sans Narrow"/>
              <a:sym typeface="PT Sans Narrow"/>
            </a:endParaRPr>
          </a:p>
          <a:p>
            <a:pPr marL="0" lvl="0" indent="0" algn="l" rtl="0">
              <a:lnSpc>
                <a:spcPct val="100000"/>
              </a:lnSpc>
              <a:spcBef>
                <a:spcPts val="0"/>
              </a:spcBef>
              <a:spcAft>
                <a:spcPts val="0"/>
              </a:spcAft>
              <a:buNone/>
            </a:pPr>
            <a:endParaRPr sz="400" dirty="0">
              <a:solidFill>
                <a:srgbClr val="E06666"/>
              </a:solidFill>
              <a:latin typeface="PT Sans Narrow"/>
              <a:ea typeface="PT Sans Narrow"/>
              <a:cs typeface="PT Sans Narrow"/>
              <a:sym typeface="PT Sans Narrow"/>
            </a:endParaRPr>
          </a:p>
          <a:p>
            <a:pPr marL="0" lvl="0" indent="0" algn="l" rtl="0">
              <a:lnSpc>
                <a:spcPct val="100000"/>
              </a:lnSpc>
              <a:spcBef>
                <a:spcPts val="0"/>
              </a:spcBef>
              <a:spcAft>
                <a:spcPts val="0"/>
              </a:spcAft>
              <a:buNone/>
            </a:pPr>
            <a:r>
              <a:rPr lang="en" sz="1400" dirty="0">
                <a:solidFill>
                  <a:srgbClr val="E06666"/>
                </a:solidFill>
                <a:latin typeface="PT Sans Narrow"/>
                <a:ea typeface="PT Sans Narrow"/>
                <a:cs typeface="PT Sans Narrow"/>
                <a:sym typeface="PT Sans Narrow"/>
              </a:rPr>
              <a:t>Who do we know about who teacher supervisors are?</a:t>
            </a:r>
            <a:endParaRPr sz="1400" dirty="0">
              <a:solidFill>
                <a:srgbClr val="E06666"/>
              </a:solidFill>
              <a:latin typeface="PT Sans Narrow"/>
              <a:ea typeface="PT Sans Narrow"/>
              <a:cs typeface="PT Sans Narrow"/>
              <a:sym typeface="PT Sans Narrow"/>
            </a:endParaRPr>
          </a:p>
          <a:p>
            <a:pPr marL="457200" lvl="0" indent="-317500" algn="l" rtl="0">
              <a:lnSpc>
                <a:spcPct val="100000"/>
              </a:lnSpc>
              <a:spcBef>
                <a:spcPts val="0"/>
              </a:spcBef>
              <a:spcAft>
                <a:spcPts val="0"/>
              </a:spcAft>
              <a:buSzPts val="1400"/>
              <a:buFont typeface="PT Sans Narrow"/>
              <a:buChar char="●"/>
            </a:pPr>
            <a:r>
              <a:rPr lang="en" sz="1400" dirty="0">
                <a:latin typeface="PT Sans Narrow"/>
                <a:ea typeface="PT Sans Narrow"/>
                <a:cs typeface="PT Sans Narrow"/>
                <a:sym typeface="PT Sans Narrow"/>
              </a:rPr>
              <a:t>We know that in California, it is uncommon for preservice teacher supervisors afforded guaranteed full-time positions</a:t>
            </a:r>
            <a:endParaRPr sz="1400" dirty="0">
              <a:latin typeface="PT Sans Narrow"/>
              <a:ea typeface="PT Sans Narrow"/>
              <a:cs typeface="PT Sans Narrow"/>
              <a:sym typeface="PT Sans Narrow"/>
            </a:endParaRPr>
          </a:p>
          <a:p>
            <a:pPr marL="0" lvl="0" indent="0" algn="l" rtl="0">
              <a:lnSpc>
                <a:spcPct val="100000"/>
              </a:lnSpc>
              <a:spcBef>
                <a:spcPts val="0"/>
              </a:spcBef>
              <a:spcAft>
                <a:spcPts val="0"/>
              </a:spcAft>
              <a:buNone/>
            </a:pPr>
            <a:endParaRPr sz="400" dirty="0">
              <a:solidFill>
                <a:srgbClr val="E06666"/>
              </a:solidFill>
              <a:latin typeface="PT Sans Narrow"/>
              <a:ea typeface="PT Sans Narrow"/>
              <a:cs typeface="PT Sans Narrow"/>
              <a:sym typeface="PT Sans Narrow"/>
            </a:endParaRPr>
          </a:p>
          <a:p>
            <a:pPr marL="0" lvl="0" indent="0" algn="l" rtl="0">
              <a:lnSpc>
                <a:spcPct val="100000"/>
              </a:lnSpc>
              <a:spcBef>
                <a:spcPts val="0"/>
              </a:spcBef>
              <a:spcAft>
                <a:spcPts val="0"/>
              </a:spcAft>
              <a:buNone/>
            </a:pPr>
            <a:r>
              <a:rPr lang="en" sz="1400" dirty="0">
                <a:solidFill>
                  <a:srgbClr val="E06666"/>
                </a:solidFill>
                <a:latin typeface="PT Sans Narrow"/>
                <a:ea typeface="PT Sans Narrow"/>
                <a:cs typeface="PT Sans Narrow"/>
                <a:sym typeface="PT Sans Narrow"/>
              </a:rPr>
              <a:t>What do we know about what teacher supervisors do?</a:t>
            </a:r>
            <a:endParaRPr sz="1400" dirty="0">
              <a:solidFill>
                <a:srgbClr val="E06666"/>
              </a:solidFill>
              <a:latin typeface="PT Sans Narrow"/>
              <a:ea typeface="PT Sans Narrow"/>
              <a:cs typeface="PT Sans Narrow"/>
              <a:sym typeface="PT Sans Narrow"/>
            </a:endParaRPr>
          </a:p>
          <a:p>
            <a:pPr marL="457200" lvl="0" indent="-317500" algn="l" rtl="0">
              <a:lnSpc>
                <a:spcPct val="100000"/>
              </a:lnSpc>
              <a:spcBef>
                <a:spcPts val="0"/>
              </a:spcBef>
              <a:spcAft>
                <a:spcPts val="0"/>
              </a:spcAft>
              <a:buSzPts val="1400"/>
              <a:buChar char="●"/>
            </a:pPr>
            <a:r>
              <a:rPr lang="en" sz="1400" dirty="0">
                <a:latin typeface="PT Sans Narrow"/>
                <a:ea typeface="PT Sans Narrow"/>
                <a:cs typeface="PT Sans Narrow"/>
                <a:sym typeface="PT Sans Narrow"/>
              </a:rPr>
              <a:t>Responsibilities extend far beyond simply ensuring program expectations are met: evaluate, liaisons with schools, teachers cultivating relationships than enable access to classrooms and schools, maintaining communication between ST and CT, structuring preservice teacher reflection (</a:t>
            </a:r>
            <a:r>
              <a:rPr lang="en" sz="1400" dirty="0">
                <a:solidFill>
                  <a:srgbClr val="4D3C3C"/>
                </a:solidFill>
                <a:highlight>
                  <a:schemeClr val="lt1"/>
                </a:highlight>
                <a:latin typeface="PT Sans Narrow"/>
                <a:ea typeface="PT Sans Narrow"/>
                <a:cs typeface="PT Sans Narrow"/>
                <a:sym typeface="PT Sans Narrow"/>
              </a:rPr>
              <a:t>Burns, Jacobs &amp; Yendol-Hoppey, 2016</a:t>
            </a:r>
            <a:r>
              <a:rPr lang="en" sz="1400" dirty="0">
                <a:latin typeface="PT Sans Narrow"/>
                <a:ea typeface="PT Sans Narrow"/>
                <a:cs typeface="PT Sans Narrow"/>
                <a:sym typeface="PT Sans Narrow"/>
              </a:rPr>
              <a:t>)</a:t>
            </a:r>
            <a:endParaRPr sz="1400" dirty="0">
              <a:latin typeface="PT Sans Narrow"/>
              <a:ea typeface="PT Sans Narrow"/>
              <a:cs typeface="PT Sans Narrow"/>
              <a:sym typeface="PT Sans Narrow"/>
            </a:endParaRPr>
          </a:p>
          <a:p>
            <a:pPr marL="457200" lvl="0" indent="-317500" algn="l" rtl="0">
              <a:lnSpc>
                <a:spcPct val="100000"/>
              </a:lnSpc>
              <a:spcBef>
                <a:spcPts val="0"/>
              </a:spcBef>
              <a:spcAft>
                <a:spcPts val="0"/>
              </a:spcAft>
              <a:buSzPts val="1400"/>
              <a:buFont typeface="PT Sans Narrow"/>
              <a:buChar char="●"/>
            </a:pPr>
            <a:r>
              <a:rPr lang="en" sz="1400" dirty="0">
                <a:latin typeface="PT Sans Narrow"/>
                <a:ea typeface="PT Sans Narrow"/>
                <a:cs typeface="PT Sans Narrow"/>
                <a:sym typeface="PT Sans Narrow"/>
              </a:rPr>
              <a:t>Though expectations and demands are high, requiring extensive knowledge and expertise, teacher supervisors are often peripheral members in both University and K-12 contexts (Barahona, 2019)</a:t>
            </a:r>
            <a:endParaRPr sz="1400" dirty="0">
              <a:latin typeface="PT Sans Narrow"/>
              <a:ea typeface="PT Sans Narrow"/>
              <a:cs typeface="PT Sans Narrow"/>
              <a:sym typeface="PT Sans Narrow"/>
            </a:endParaRPr>
          </a:p>
          <a:p>
            <a:pPr marL="0" lvl="0" indent="0" algn="l" rtl="0">
              <a:lnSpc>
                <a:spcPct val="100000"/>
              </a:lnSpc>
              <a:spcBef>
                <a:spcPts val="0"/>
              </a:spcBef>
              <a:spcAft>
                <a:spcPts val="0"/>
              </a:spcAft>
              <a:buNone/>
            </a:pPr>
            <a:endParaRPr sz="400" dirty="0">
              <a:solidFill>
                <a:srgbClr val="E06666"/>
              </a:solidFill>
              <a:latin typeface="PT Sans Narrow"/>
              <a:ea typeface="PT Sans Narrow"/>
              <a:cs typeface="PT Sans Narrow"/>
              <a:sym typeface="PT Sans Narrow"/>
            </a:endParaRPr>
          </a:p>
          <a:p>
            <a:pPr marL="0" lvl="0" indent="0" algn="l" rtl="0">
              <a:lnSpc>
                <a:spcPct val="100000"/>
              </a:lnSpc>
              <a:spcBef>
                <a:spcPts val="0"/>
              </a:spcBef>
              <a:spcAft>
                <a:spcPts val="0"/>
              </a:spcAft>
              <a:buNone/>
            </a:pPr>
            <a:r>
              <a:rPr lang="en" sz="1400" dirty="0">
                <a:solidFill>
                  <a:srgbClr val="E06666"/>
                </a:solidFill>
                <a:latin typeface="PT Sans Narrow"/>
                <a:ea typeface="PT Sans Narrow"/>
                <a:cs typeface="PT Sans Narrow"/>
                <a:sym typeface="PT Sans Narrow"/>
              </a:rPr>
              <a:t>What is needed?</a:t>
            </a:r>
            <a:endParaRPr sz="1400" dirty="0">
              <a:solidFill>
                <a:srgbClr val="E06666"/>
              </a:solidFill>
              <a:latin typeface="PT Sans Narrow"/>
              <a:ea typeface="PT Sans Narrow"/>
              <a:cs typeface="PT Sans Narrow"/>
              <a:sym typeface="PT Sans Narrow"/>
            </a:endParaRPr>
          </a:p>
          <a:p>
            <a:pPr marL="457200" lvl="0" indent="-317500" algn="l" rtl="0">
              <a:lnSpc>
                <a:spcPct val="100000"/>
              </a:lnSpc>
              <a:spcBef>
                <a:spcPts val="0"/>
              </a:spcBef>
              <a:spcAft>
                <a:spcPts val="0"/>
              </a:spcAft>
              <a:buSzPts val="1400"/>
              <a:buFont typeface="PT Sans Narrow"/>
              <a:buChar char="●"/>
            </a:pPr>
            <a:r>
              <a:rPr lang="en" sz="1400" dirty="0">
                <a:latin typeface="PT Sans Narrow"/>
                <a:ea typeface="PT Sans Narrow"/>
                <a:cs typeface="PT Sans Narrow"/>
                <a:sym typeface="PT Sans Narrow"/>
              </a:rPr>
              <a:t>Better understanding the effective supervision methods and moves</a:t>
            </a:r>
            <a:endParaRPr sz="1400" dirty="0">
              <a:latin typeface="PT Sans Narrow"/>
              <a:ea typeface="PT Sans Narrow"/>
              <a:cs typeface="PT Sans Narrow"/>
              <a:sym typeface="PT Sans Narrow"/>
            </a:endParaRPr>
          </a:p>
          <a:p>
            <a:pPr marL="457200" lvl="0" indent="-317500" algn="l" rtl="0">
              <a:lnSpc>
                <a:spcPct val="100000"/>
              </a:lnSpc>
              <a:spcBef>
                <a:spcPts val="0"/>
              </a:spcBef>
              <a:spcAft>
                <a:spcPts val="0"/>
              </a:spcAft>
              <a:buSzPts val="1400"/>
              <a:buFont typeface="PT Sans Narrow"/>
              <a:buChar char="●"/>
            </a:pPr>
            <a:r>
              <a:rPr lang="en" sz="1400" dirty="0">
                <a:latin typeface="PT Sans Narrow"/>
                <a:ea typeface="PT Sans Narrow"/>
                <a:cs typeface="PT Sans Narrow"/>
                <a:sym typeface="PT Sans Narrow"/>
              </a:rPr>
              <a:t>Greater recognition for the value of PST supervision</a:t>
            </a:r>
            <a:endParaRPr sz="1400" dirty="0">
              <a:latin typeface="PT Sans Narrow"/>
              <a:ea typeface="PT Sans Narrow"/>
              <a:cs typeface="PT Sans Narrow"/>
              <a:sym typeface="PT Sans Narrow"/>
            </a:endParaRPr>
          </a:p>
        </p:txBody>
      </p:sp>
      <p:pic>
        <p:nvPicPr>
          <p:cNvPr id="81" name="Google Shape;81;p15"/>
          <p:cNvPicPr preferRelativeResize="0"/>
          <p:nvPr/>
        </p:nvPicPr>
        <p:blipFill>
          <a:blip r:embed="rId3">
            <a:alphaModFix/>
          </a:blip>
          <a:stretch>
            <a:fillRect/>
          </a:stretch>
        </p:blipFill>
        <p:spPr>
          <a:xfrm>
            <a:off x="6871375" y="3583025"/>
            <a:ext cx="2007275" cy="1408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24700" y="1583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Literature on PST Supervision - </a:t>
            </a:r>
            <a:r>
              <a:rPr lang="en" i="1" dirty="0"/>
              <a:t>Why CCI?</a:t>
            </a:r>
            <a:endParaRPr i="1" dirty="0"/>
          </a:p>
        </p:txBody>
      </p:sp>
      <p:sp>
        <p:nvSpPr>
          <p:cNvPr id="87" name="Google Shape;87;p16"/>
          <p:cNvSpPr txBox="1">
            <a:spLocks noGrp="1"/>
          </p:cNvSpPr>
          <p:nvPr>
            <p:ph type="body" idx="1"/>
          </p:nvPr>
        </p:nvSpPr>
        <p:spPr>
          <a:xfrm>
            <a:off x="92450" y="992200"/>
            <a:ext cx="8925300" cy="3969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dirty="0">
                <a:latin typeface="PT Sans Narrow"/>
                <a:ea typeface="PT Sans Narrow"/>
                <a:cs typeface="PT Sans Narrow"/>
                <a:sym typeface="PT Sans Narrow"/>
              </a:rPr>
              <a:t>Burns &amp; Badiali, 2016 </a:t>
            </a:r>
            <a:endParaRPr sz="1400" dirty="0">
              <a:latin typeface="PT Sans Narrow"/>
              <a:ea typeface="PT Sans Narrow"/>
              <a:cs typeface="PT Sans Narrow"/>
              <a:sym typeface="PT Sans Narrow"/>
            </a:endParaRPr>
          </a:p>
          <a:p>
            <a:pPr marL="457200" lvl="0" indent="-317500" algn="l" rtl="0">
              <a:lnSpc>
                <a:spcPct val="100000"/>
              </a:lnSpc>
              <a:spcBef>
                <a:spcPts val="0"/>
              </a:spcBef>
              <a:spcAft>
                <a:spcPts val="0"/>
              </a:spcAft>
              <a:buSzPts val="1400"/>
              <a:buFont typeface="PT Sans Narrow"/>
              <a:buChar char="●"/>
            </a:pPr>
            <a:r>
              <a:rPr lang="en" sz="1400" dirty="0">
                <a:latin typeface="PT Sans Narrow"/>
                <a:ea typeface="PT Sans Narrow"/>
                <a:cs typeface="PT Sans Narrow"/>
                <a:sym typeface="PT Sans Narrow"/>
              </a:rPr>
              <a:t>“… the </a:t>
            </a:r>
            <a:r>
              <a:rPr lang="en" sz="1400" dirty="0">
                <a:solidFill>
                  <a:srgbClr val="E06666"/>
                </a:solidFill>
                <a:latin typeface="PT Sans Narrow"/>
                <a:ea typeface="PT Sans Narrow"/>
                <a:cs typeface="PT Sans Narrow"/>
                <a:sym typeface="PT Sans Narrow"/>
              </a:rPr>
              <a:t>role of the university supervisor is critical </a:t>
            </a:r>
            <a:r>
              <a:rPr lang="en" sz="1400" dirty="0">
                <a:latin typeface="PT Sans Narrow"/>
                <a:ea typeface="PT Sans Narrow"/>
                <a:cs typeface="PT Sans Narrow"/>
                <a:sym typeface="PT Sans Narrow"/>
              </a:rPr>
              <a:t>to developing reflective habits and promoting preservice teacher growth and development (Bates, Drits, &amp; Ramirez, 2011; Burns, Jacobs, &amp; Yendol-Hoppey, 2015; Nguyen, 2009). Yet university </a:t>
            </a:r>
            <a:r>
              <a:rPr lang="en" sz="1400" dirty="0">
                <a:solidFill>
                  <a:srgbClr val="E06666"/>
                </a:solidFill>
                <a:latin typeface="PT Sans Narrow"/>
                <a:ea typeface="PT Sans Narrow"/>
                <a:cs typeface="PT Sans Narrow"/>
                <a:sym typeface="PT Sans Narrow"/>
              </a:rPr>
              <a:t>supervisors may be the most undervalued actors in the entire teacher preparation equation</a:t>
            </a:r>
            <a:r>
              <a:rPr lang="en" sz="1400" dirty="0">
                <a:latin typeface="PT Sans Narrow"/>
                <a:ea typeface="PT Sans Narrow"/>
                <a:cs typeface="PT Sans Narrow"/>
                <a:sym typeface="PT Sans Narrow"/>
              </a:rPr>
              <a:t> when one considers the knowledge, skills, and dispositions they must have to teach about teaching in the field.”</a:t>
            </a:r>
            <a:endParaRPr sz="1400" dirty="0">
              <a:latin typeface="PT Sans Narrow"/>
              <a:ea typeface="PT Sans Narrow"/>
              <a:cs typeface="PT Sans Narrow"/>
              <a:sym typeface="PT Sans Narrow"/>
            </a:endParaRPr>
          </a:p>
          <a:p>
            <a:pPr marL="0" lvl="0" indent="0" algn="l" rtl="0">
              <a:lnSpc>
                <a:spcPct val="100000"/>
              </a:lnSpc>
              <a:spcBef>
                <a:spcPts val="0"/>
              </a:spcBef>
              <a:spcAft>
                <a:spcPts val="0"/>
              </a:spcAft>
              <a:buNone/>
            </a:pPr>
            <a:endParaRPr sz="1400" dirty="0">
              <a:solidFill>
                <a:srgbClr val="4D3C3C"/>
              </a:solidFill>
              <a:highlight>
                <a:srgbClr val="FFFFFF"/>
              </a:highlight>
              <a:latin typeface="PT Sans Narrow"/>
              <a:ea typeface="PT Sans Narrow"/>
              <a:cs typeface="PT Sans Narrow"/>
              <a:sym typeface="PT Sans Narrow"/>
            </a:endParaRPr>
          </a:p>
          <a:p>
            <a:pPr marL="0" lvl="0" indent="0" algn="l" rtl="0">
              <a:lnSpc>
                <a:spcPct val="100000"/>
              </a:lnSpc>
              <a:spcBef>
                <a:spcPts val="0"/>
              </a:spcBef>
              <a:spcAft>
                <a:spcPts val="0"/>
              </a:spcAft>
              <a:buNone/>
            </a:pPr>
            <a:r>
              <a:rPr lang="en" sz="1400" dirty="0">
                <a:solidFill>
                  <a:srgbClr val="4D3C3C"/>
                </a:solidFill>
                <a:highlight>
                  <a:srgbClr val="FFFFFF"/>
                </a:highlight>
                <a:latin typeface="PT Sans Narrow"/>
                <a:ea typeface="PT Sans Narrow"/>
                <a:cs typeface="PT Sans Narrow"/>
                <a:sym typeface="PT Sans Narrow"/>
              </a:rPr>
              <a:t>Burns, Jacobs &amp; Yendol-Hoppey, 2016</a:t>
            </a:r>
            <a:endParaRPr sz="1400" dirty="0">
              <a:solidFill>
                <a:srgbClr val="4D3C3C"/>
              </a:solidFill>
              <a:latin typeface="PT Sans Narrow"/>
              <a:ea typeface="PT Sans Narrow"/>
              <a:cs typeface="PT Sans Narrow"/>
              <a:sym typeface="PT Sans Narrow"/>
            </a:endParaRPr>
          </a:p>
          <a:p>
            <a:pPr marL="457200" lvl="0" indent="-317500" algn="l" rtl="0">
              <a:lnSpc>
                <a:spcPct val="100000"/>
              </a:lnSpc>
              <a:spcBef>
                <a:spcPts val="0"/>
              </a:spcBef>
              <a:spcAft>
                <a:spcPts val="0"/>
              </a:spcAft>
              <a:buClr>
                <a:srgbClr val="4D3C3C"/>
              </a:buClr>
              <a:buSzPts val="1400"/>
              <a:buFont typeface="PT Sans Narrow"/>
              <a:buChar char="●"/>
            </a:pPr>
            <a:r>
              <a:rPr lang="en" sz="1400" dirty="0">
                <a:solidFill>
                  <a:srgbClr val="4D3C3C"/>
                </a:solidFill>
                <a:latin typeface="PT Sans Narrow"/>
                <a:ea typeface="PT Sans Narrow"/>
                <a:cs typeface="PT Sans Narrow"/>
                <a:sym typeface="PT Sans Narrow"/>
              </a:rPr>
              <a:t>“Teacher preparation programs need to consider how they are preparing supervisors to engage in these expanded tasks [such as] </a:t>
            </a:r>
            <a:r>
              <a:rPr lang="en" sz="1400" dirty="0">
                <a:solidFill>
                  <a:srgbClr val="E06666"/>
                </a:solidFill>
                <a:latin typeface="PT Sans Narrow"/>
                <a:ea typeface="PT Sans Narrow"/>
                <a:cs typeface="PT Sans Narrow"/>
                <a:sym typeface="PT Sans Narrow"/>
              </a:rPr>
              <a:t>examining one’s practices through self-study and innovating to enhance PST supervision”.</a:t>
            </a:r>
            <a:endParaRPr sz="1400" dirty="0">
              <a:solidFill>
                <a:srgbClr val="E06666"/>
              </a:solidFill>
              <a:latin typeface="PT Sans Narrow"/>
              <a:ea typeface="PT Sans Narrow"/>
              <a:cs typeface="PT Sans Narrow"/>
              <a:sym typeface="PT Sans Narrow"/>
            </a:endParaRPr>
          </a:p>
          <a:p>
            <a:pPr marL="0" lvl="0" indent="0" algn="l" rtl="0">
              <a:lnSpc>
                <a:spcPct val="100000"/>
              </a:lnSpc>
              <a:spcBef>
                <a:spcPts val="0"/>
              </a:spcBef>
              <a:spcAft>
                <a:spcPts val="0"/>
              </a:spcAft>
              <a:buNone/>
            </a:pPr>
            <a:endParaRPr sz="1400" dirty="0">
              <a:solidFill>
                <a:srgbClr val="4D3C3C"/>
              </a:solidFill>
              <a:latin typeface="PT Sans Narrow"/>
              <a:ea typeface="PT Sans Narrow"/>
              <a:cs typeface="PT Sans Narrow"/>
              <a:sym typeface="PT Sans Narrow"/>
            </a:endParaRPr>
          </a:p>
          <a:p>
            <a:pPr marL="0" lvl="0" indent="0" algn="l" rtl="0">
              <a:lnSpc>
                <a:spcPct val="100000"/>
              </a:lnSpc>
              <a:spcBef>
                <a:spcPts val="0"/>
              </a:spcBef>
              <a:spcAft>
                <a:spcPts val="0"/>
              </a:spcAft>
              <a:buNone/>
            </a:pPr>
            <a:r>
              <a:rPr lang="en" sz="1400" dirty="0">
                <a:solidFill>
                  <a:srgbClr val="4D3C3C"/>
                </a:solidFill>
                <a:latin typeface="PT Sans Narrow"/>
                <a:ea typeface="PT Sans Narrow"/>
                <a:cs typeface="PT Sans Narrow"/>
                <a:sym typeface="PT Sans Narrow"/>
              </a:rPr>
              <a:t>McCormack, Baecher &amp;Cuenca, 2019</a:t>
            </a:r>
            <a:endParaRPr sz="1400" dirty="0">
              <a:solidFill>
                <a:srgbClr val="4D3C3C"/>
              </a:solidFill>
              <a:latin typeface="PT Sans Narrow"/>
              <a:ea typeface="PT Sans Narrow"/>
              <a:cs typeface="PT Sans Narrow"/>
              <a:sym typeface="PT Sans Narrow"/>
            </a:endParaRPr>
          </a:p>
          <a:p>
            <a:pPr marL="457200" lvl="0" indent="-317500" algn="l" rtl="0">
              <a:lnSpc>
                <a:spcPct val="100000"/>
              </a:lnSpc>
              <a:spcBef>
                <a:spcPts val="0"/>
              </a:spcBef>
              <a:spcAft>
                <a:spcPts val="0"/>
              </a:spcAft>
              <a:buClr>
                <a:srgbClr val="4D3C3C"/>
              </a:buClr>
              <a:buSzPts val="1400"/>
              <a:buFont typeface="PT Sans Narrow"/>
              <a:buChar char="●"/>
            </a:pPr>
            <a:r>
              <a:rPr lang="en" sz="1400" dirty="0">
                <a:solidFill>
                  <a:srgbClr val="4D3C3C"/>
                </a:solidFill>
                <a:latin typeface="PT Sans Narrow"/>
                <a:ea typeface="PT Sans Narrow"/>
                <a:cs typeface="PT Sans Narrow"/>
                <a:sym typeface="PT Sans Narrow"/>
              </a:rPr>
              <a:t>“...we can find models in which university-based supervisors </a:t>
            </a:r>
            <a:r>
              <a:rPr lang="en" sz="1400" dirty="0">
                <a:solidFill>
                  <a:srgbClr val="E06666"/>
                </a:solidFill>
                <a:latin typeface="PT Sans Narrow"/>
                <a:ea typeface="PT Sans Narrow"/>
                <a:cs typeface="PT Sans Narrow"/>
                <a:sym typeface="PT Sans Narrow"/>
              </a:rPr>
              <a:t>meet more intensively within communities of practice to reflect on their work with other supervisors</a:t>
            </a:r>
            <a:r>
              <a:rPr lang="en" sz="1400" dirty="0">
                <a:solidFill>
                  <a:srgbClr val="CC0000"/>
                </a:solidFill>
                <a:latin typeface="PT Sans Narrow"/>
                <a:ea typeface="PT Sans Narrow"/>
                <a:cs typeface="PT Sans Narrow"/>
                <a:sym typeface="PT Sans Narrow"/>
              </a:rPr>
              <a:t> </a:t>
            </a:r>
            <a:r>
              <a:rPr lang="en" sz="1400" dirty="0">
                <a:solidFill>
                  <a:srgbClr val="4D3C3C"/>
                </a:solidFill>
                <a:latin typeface="PT Sans Narrow"/>
                <a:ea typeface="PT Sans Narrow"/>
                <a:cs typeface="PT Sans Narrow"/>
                <a:sym typeface="PT Sans Narrow"/>
              </a:rPr>
              <a:t>(e.g. Baecher, Graves &amp; Ghailan, 2018; Dangel &amp; Tanguay, 2014)”</a:t>
            </a:r>
            <a:endParaRPr sz="1400" dirty="0">
              <a:solidFill>
                <a:srgbClr val="4D3C3C"/>
              </a:solidFill>
              <a:latin typeface="PT Sans Narrow"/>
              <a:ea typeface="PT Sans Narrow"/>
              <a:cs typeface="PT Sans Narrow"/>
              <a:sym typeface="PT Sans Narrow"/>
            </a:endParaRPr>
          </a:p>
          <a:p>
            <a:pPr marL="457200" lvl="0" indent="-317500" algn="l" rtl="0">
              <a:lnSpc>
                <a:spcPct val="100000"/>
              </a:lnSpc>
              <a:spcBef>
                <a:spcPts val="0"/>
              </a:spcBef>
              <a:spcAft>
                <a:spcPts val="0"/>
              </a:spcAft>
              <a:buClr>
                <a:srgbClr val="4D3C3C"/>
              </a:buClr>
              <a:buSzPts val="1400"/>
              <a:buFont typeface="PT Sans Narrow"/>
              <a:buChar char="●"/>
            </a:pPr>
            <a:r>
              <a:rPr lang="en" sz="1400" dirty="0">
                <a:solidFill>
                  <a:srgbClr val="4D3C3C"/>
                </a:solidFill>
                <a:latin typeface="PT Sans Narrow"/>
                <a:ea typeface="PT Sans Narrow"/>
                <a:cs typeface="PT Sans Narrow"/>
                <a:sym typeface="PT Sans Narrow"/>
              </a:rPr>
              <a:t>“institutions must provide regular opportunities for supervisors to examine and discuss the </a:t>
            </a:r>
            <a:r>
              <a:rPr lang="en" sz="1400" dirty="0">
                <a:solidFill>
                  <a:srgbClr val="E06666"/>
                </a:solidFill>
                <a:latin typeface="PT Sans Narrow"/>
                <a:ea typeface="PT Sans Narrow"/>
                <a:cs typeface="PT Sans Narrow"/>
                <a:sym typeface="PT Sans Narrow"/>
              </a:rPr>
              <a:t>dilemmas of practice </a:t>
            </a:r>
            <a:r>
              <a:rPr lang="en" sz="1400" dirty="0">
                <a:solidFill>
                  <a:srgbClr val="4D3C3C"/>
                </a:solidFill>
                <a:latin typeface="PT Sans Narrow"/>
                <a:ea typeface="PT Sans Narrow"/>
                <a:cs typeface="PT Sans Narrow"/>
                <a:sym typeface="PT Sans Narrow"/>
              </a:rPr>
              <a:t>they encounter, much as we ask our teacher candidates to actively reflect on their own teaching practice... </a:t>
            </a:r>
            <a:endParaRPr sz="1400" dirty="0">
              <a:solidFill>
                <a:srgbClr val="4D3C3C"/>
              </a:solidFill>
              <a:latin typeface="PT Sans Narrow"/>
              <a:ea typeface="PT Sans Narrow"/>
              <a:cs typeface="PT Sans Narrow"/>
              <a:sym typeface="PT Sans Narrow"/>
            </a:endParaRPr>
          </a:p>
          <a:p>
            <a:pPr marL="457200" lvl="0" indent="-317500" algn="l" rtl="0">
              <a:lnSpc>
                <a:spcPct val="100000"/>
              </a:lnSpc>
              <a:spcBef>
                <a:spcPts val="0"/>
              </a:spcBef>
              <a:spcAft>
                <a:spcPts val="0"/>
              </a:spcAft>
              <a:buClr>
                <a:srgbClr val="4D3C3C"/>
              </a:buClr>
              <a:buSzPts val="1400"/>
              <a:buFont typeface="PT Sans Narrow"/>
              <a:buChar char="●"/>
            </a:pPr>
            <a:r>
              <a:rPr lang="en" sz="1400" dirty="0">
                <a:solidFill>
                  <a:srgbClr val="4D3C3C"/>
                </a:solidFill>
                <a:latin typeface="PT Sans Narrow"/>
                <a:ea typeface="PT Sans Narrow"/>
                <a:cs typeface="PT Sans Narrow"/>
                <a:sym typeface="PT Sans Narrow"/>
              </a:rPr>
              <a:t>Supervisors in our study relished the opportunity to be asked about their experiences and come together for a </a:t>
            </a:r>
            <a:r>
              <a:rPr lang="en" sz="1400" dirty="0">
                <a:solidFill>
                  <a:srgbClr val="E06666"/>
                </a:solidFill>
                <a:latin typeface="PT Sans Narrow"/>
                <a:ea typeface="PT Sans Narrow"/>
                <a:cs typeface="PT Sans Narrow"/>
                <a:sym typeface="PT Sans Narrow"/>
              </a:rPr>
              <a:t>group discussion about the dilemmas of supervision </a:t>
            </a:r>
            <a:r>
              <a:rPr lang="en" sz="1400" dirty="0">
                <a:solidFill>
                  <a:srgbClr val="4D3C3C"/>
                </a:solidFill>
                <a:latin typeface="PT Sans Narrow"/>
                <a:ea typeface="PT Sans Narrow"/>
                <a:cs typeface="PT Sans Narrow"/>
                <a:sym typeface="PT Sans Narrow"/>
              </a:rPr>
              <a:t>they were facing.”</a:t>
            </a:r>
            <a:endParaRPr sz="1400" dirty="0">
              <a:solidFill>
                <a:srgbClr val="4D3C3C"/>
              </a:solidFill>
              <a:latin typeface="PT Sans Narrow"/>
              <a:ea typeface="PT Sans Narrow"/>
              <a:cs typeface="PT Sans Narrow"/>
              <a:sym typeface="PT Sans Narrow"/>
            </a:endParaRPr>
          </a:p>
          <a:p>
            <a:pPr marL="0" lvl="0" indent="0" algn="l" rtl="0">
              <a:lnSpc>
                <a:spcPct val="100000"/>
              </a:lnSpc>
              <a:spcBef>
                <a:spcPts val="0"/>
              </a:spcBef>
              <a:spcAft>
                <a:spcPts val="0"/>
              </a:spcAft>
              <a:buNone/>
            </a:pPr>
            <a:endParaRPr sz="1000" dirty="0">
              <a:solidFill>
                <a:srgbClr val="FF0000"/>
              </a:solidFill>
              <a:latin typeface="Times New Roman"/>
              <a:ea typeface="Times New Roman"/>
              <a:cs typeface="Times New Roman"/>
              <a:sym typeface="Times New Roman"/>
            </a:endParaRPr>
          </a:p>
        </p:txBody>
      </p:sp>
      <p:pic>
        <p:nvPicPr>
          <p:cNvPr id="88" name="Google Shape;88;p16"/>
          <p:cNvPicPr preferRelativeResize="0"/>
          <p:nvPr/>
        </p:nvPicPr>
        <p:blipFill>
          <a:blip r:embed="rId3">
            <a:alphaModFix/>
          </a:blip>
          <a:stretch>
            <a:fillRect/>
          </a:stretch>
        </p:blipFill>
        <p:spPr>
          <a:xfrm>
            <a:off x="6810250" y="79022"/>
            <a:ext cx="2289425" cy="1211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11700" y="1402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Collaborative Case Inquiry with Preservice Teachers</a:t>
            </a:r>
            <a:endParaRPr dirty="0"/>
          </a:p>
        </p:txBody>
      </p:sp>
      <p:sp>
        <p:nvSpPr>
          <p:cNvPr id="94" name="Google Shape;94;p17"/>
          <p:cNvSpPr txBox="1"/>
          <p:nvPr/>
        </p:nvSpPr>
        <p:spPr>
          <a:xfrm>
            <a:off x="554725" y="1201050"/>
            <a:ext cx="3946800" cy="34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dirty="0">
                <a:solidFill>
                  <a:srgbClr val="4D3C3C"/>
                </a:solidFill>
              </a:rPr>
              <a:t>Lesson Study Overview</a:t>
            </a:r>
            <a:endParaRPr sz="1300" dirty="0">
              <a:solidFill>
                <a:srgbClr val="4D3C3C"/>
              </a:solidFill>
            </a:endParaRPr>
          </a:p>
          <a:p>
            <a:pPr marL="0" lvl="0" indent="0" algn="l" rtl="0">
              <a:spcBef>
                <a:spcPts val="1000"/>
              </a:spcBef>
              <a:spcAft>
                <a:spcPts val="0"/>
              </a:spcAft>
              <a:buNone/>
            </a:pPr>
            <a:r>
              <a:rPr lang="en" sz="1300" dirty="0">
                <a:solidFill>
                  <a:srgbClr val="4D3C3C"/>
                </a:solidFill>
              </a:rPr>
              <a:t>Framed from Japanese Lesson Study -</a:t>
            </a:r>
            <a:endParaRPr sz="1300" dirty="0">
              <a:solidFill>
                <a:srgbClr val="4D3C3C"/>
              </a:solidFill>
            </a:endParaRPr>
          </a:p>
          <a:p>
            <a:pPr marL="0" lvl="0" indent="0" algn="l" rtl="0">
              <a:spcBef>
                <a:spcPts val="1000"/>
              </a:spcBef>
              <a:spcAft>
                <a:spcPts val="0"/>
              </a:spcAft>
              <a:buNone/>
            </a:pPr>
            <a:r>
              <a:rPr lang="en" sz="1300" dirty="0">
                <a:solidFill>
                  <a:srgbClr val="0B5394"/>
                </a:solidFill>
              </a:rPr>
              <a:t>Key elements drawn for this work-</a:t>
            </a:r>
            <a:endParaRPr sz="1300" dirty="0">
              <a:solidFill>
                <a:srgbClr val="0B5394"/>
              </a:solidFill>
            </a:endParaRPr>
          </a:p>
          <a:p>
            <a:pPr marL="457200" lvl="0" indent="-311150" algn="l" rtl="0">
              <a:spcBef>
                <a:spcPts val="1000"/>
              </a:spcBef>
              <a:spcAft>
                <a:spcPts val="0"/>
              </a:spcAft>
              <a:buClr>
                <a:srgbClr val="CC4125"/>
              </a:buClr>
              <a:buSzPts val="1300"/>
              <a:buFont typeface="Arial"/>
              <a:buChar char="●"/>
            </a:pPr>
            <a:r>
              <a:rPr lang="en" sz="1300" dirty="0">
                <a:solidFill>
                  <a:srgbClr val="CC4125"/>
                </a:solidFill>
              </a:rPr>
              <a:t>Continuous Improvement</a:t>
            </a:r>
            <a:endParaRPr sz="1300" dirty="0">
              <a:solidFill>
                <a:srgbClr val="CC4125"/>
              </a:solidFill>
            </a:endParaRPr>
          </a:p>
          <a:p>
            <a:pPr marL="457200" lvl="0" indent="-311150" algn="l" rtl="0">
              <a:spcBef>
                <a:spcPts val="0"/>
              </a:spcBef>
              <a:spcAft>
                <a:spcPts val="0"/>
              </a:spcAft>
              <a:buClr>
                <a:srgbClr val="CC4125"/>
              </a:buClr>
              <a:buSzPts val="1300"/>
              <a:buFont typeface="Arial"/>
              <a:buChar char="●"/>
            </a:pPr>
            <a:r>
              <a:rPr lang="en" sz="1300" dirty="0">
                <a:solidFill>
                  <a:srgbClr val="CC4125"/>
                </a:solidFill>
              </a:rPr>
              <a:t>Cycle of Inquiry and Reflection</a:t>
            </a:r>
            <a:endParaRPr sz="1300" dirty="0">
              <a:solidFill>
                <a:srgbClr val="CC4125"/>
              </a:solidFill>
            </a:endParaRPr>
          </a:p>
          <a:p>
            <a:pPr marL="457200" lvl="0" indent="-311150" algn="l" rtl="0">
              <a:spcBef>
                <a:spcPts val="0"/>
              </a:spcBef>
              <a:spcAft>
                <a:spcPts val="0"/>
              </a:spcAft>
              <a:buClr>
                <a:srgbClr val="CC4125"/>
              </a:buClr>
              <a:buSzPts val="1300"/>
              <a:buFont typeface="Arial"/>
              <a:buChar char="●"/>
            </a:pPr>
            <a:r>
              <a:rPr lang="en" sz="1300" dirty="0">
                <a:solidFill>
                  <a:srgbClr val="CC4125"/>
                </a:solidFill>
              </a:rPr>
              <a:t>Collegiality</a:t>
            </a:r>
            <a:endParaRPr sz="1300" dirty="0">
              <a:solidFill>
                <a:srgbClr val="CC4125"/>
              </a:solidFill>
            </a:endParaRPr>
          </a:p>
          <a:p>
            <a:pPr marL="457200" lvl="0" indent="-311150" algn="l" rtl="0">
              <a:spcBef>
                <a:spcPts val="0"/>
              </a:spcBef>
              <a:spcAft>
                <a:spcPts val="0"/>
              </a:spcAft>
              <a:buClr>
                <a:srgbClr val="CC4125"/>
              </a:buClr>
              <a:buSzPts val="1300"/>
              <a:buFont typeface="Arial"/>
              <a:buChar char="●"/>
            </a:pPr>
            <a:r>
              <a:rPr lang="en" sz="1300" dirty="0">
                <a:solidFill>
                  <a:srgbClr val="CC4125"/>
                </a:solidFill>
              </a:rPr>
              <a:t>Focus on Case of Teaching</a:t>
            </a:r>
            <a:endParaRPr sz="1300" dirty="0">
              <a:solidFill>
                <a:srgbClr val="CC4125"/>
              </a:solidFill>
            </a:endParaRPr>
          </a:p>
          <a:p>
            <a:pPr marL="0" lvl="0" indent="0" algn="l" rtl="0">
              <a:spcBef>
                <a:spcPts val="1000"/>
              </a:spcBef>
              <a:spcAft>
                <a:spcPts val="0"/>
              </a:spcAft>
              <a:buNone/>
            </a:pPr>
            <a:r>
              <a:rPr lang="en" sz="1300" dirty="0">
                <a:solidFill>
                  <a:srgbClr val="0B5394"/>
                </a:solidFill>
              </a:rPr>
              <a:t>Value for Student Teaching:</a:t>
            </a:r>
            <a:endParaRPr sz="1300" dirty="0">
              <a:solidFill>
                <a:srgbClr val="0B5394"/>
              </a:solidFill>
            </a:endParaRPr>
          </a:p>
          <a:p>
            <a:pPr marL="0" lvl="0" indent="0" algn="l" rtl="0">
              <a:spcBef>
                <a:spcPts val="1000"/>
              </a:spcBef>
              <a:spcAft>
                <a:spcPts val="0"/>
              </a:spcAft>
              <a:buNone/>
            </a:pPr>
            <a:r>
              <a:rPr lang="en" sz="1300" dirty="0">
                <a:solidFill>
                  <a:srgbClr val="CC4125"/>
                </a:solidFill>
              </a:rPr>
              <a:t>Works from premise that developing in teaching is a continuous and shared activity.</a:t>
            </a:r>
            <a:endParaRPr sz="1300" dirty="0">
              <a:solidFill>
                <a:srgbClr val="CC4125"/>
              </a:solidFill>
            </a:endParaRPr>
          </a:p>
          <a:p>
            <a:pPr marL="0" lvl="0" indent="0" algn="l" rtl="0">
              <a:spcBef>
                <a:spcPts val="1000"/>
              </a:spcBef>
              <a:spcAft>
                <a:spcPts val="0"/>
              </a:spcAft>
              <a:buNone/>
            </a:pPr>
            <a:r>
              <a:rPr lang="en" sz="1300" dirty="0">
                <a:solidFill>
                  <a:srgbClr val="CC4125"/>
                </a:solidFill>
              </a:rPr>
              <a:t>Instills a disposition towards reflective inquiry into one’s teaching practice</a:t>
            </a:r>
            <a:endParaRPr sz="1300" dirty="0">
              <a:solidFill>
                <a:srgbClr val="CC4125"/>
              </a:solidFill>
            </a:endParaRPr>
          </a:p>
          <a:p>
            <a:pPr marL="0" lvl="0" indent="0" algn="l" rtl="0">
              <a:spcBef>
                <a:spcPts val="1000"/>
              </a:spcBef>
              <a:spcAft>
                <a:spcPts val="0"/>
              </a:spcAft>
              <a:buNone/>
            </a:pPr>
            <a:r>
              <a:rPr lang="en" sz="1300" dirty="0">
                <a:solidFill>
                  <a:srgbClr val="CC4125"/>
                </a:solidFill>
              </a:rPr>
              <a:t>Holds sustaining productive collegial relationships as an expectation for professional conduct</a:t>
            </a:r>
            <a:endParaRPr sz="1300" dirty="0">
              <a:solidFill>
                <a:srgbClr val="CC4125"/>
              </a:solidFill>
            </a:endParaRPr>
          </a:p>
          <a:p>
            <a:pPr marL="0" lvl="0" indent="0" algn="l" rtl="0">
              <a:spcBef>
                <a:spcPts val="1000"/>
              </a:spcBef>
              <a:spcAft>
                <a:spcPts val="0"/>
              </a:spcAft>
              <a:buNone/>
            </a:pPr>
            <a:endParaRPr sz="1300" dirty="0">
              <a:solidFill>
                <a:srgbClr val="4D3C3C"/>
              </a:solidFill>
            </a:endParaRPr>
          </a:p>
          <a:p>
            <a:pPr marL="0" lvl="0" indent="0" algn="l" rtl="0">
              <a:spcBef>
                <a:spcPts val="1000"/>
              </a:spcBef>
              <a:spcAft>
                <a:spcPts val="0"/>
              </a:spcAft>
              <a:buNone/>
            </a:pPr>
            <a:endParaRPr sz="1300" dirty="0">
              <a:solidFill>
                <a:srgbClr val="4D3C3C"/>
              </a:solidFill>
            </a:endParaRPr>
          </a:p>
          <a:p>
            <a:pPr marL="0" lvl="0" indent="0" algn="l" rtl="0">
              <a:spcBef>
                <a:spcPts val="1000"/>
              </a:spcBef>
              <a:spcAft>
                <a:spcPts val="1000"/>
              </a:spcAft>
              <a:buNone/>
            </a:pPr>
            <a:endParaRPr sz="1300" dirty="0">
              <a:solidFill>
                <a:srgbClr val="4D3C3C"/>
              </a:solidFill>
            </a:endParaRPr>
          </a:p>
        </p:txBody>
      </p:sp>
      <p:pic>
        <p:nvPicPr>
          <p:cNvPr id="95" name="Google Shape;95;p17"/>
          <p:cNvPicPr preferRelativeResize="0"/>
          <p:nvPr/>
        </p:nvPicPr>
        <p:blipFill>
          <a:blip r:embed="rId3">
            <a:alphaModFix/>
          </a:blip>
          <a:stretch>
            <a:fillRect/>
          </a:stretch>
        </p:blipFill>
        <p:spPr>
          <a:xfrm>
            <a:off x="4501525" y="1201050"/>
            <a:ext cx="4234999" cy="2741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11700" y="64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Collaborative Case Inquiry Protocol</a:t>
            </a:r>
            <a:endParaRPr dirty="0"/>
          </a:p>
        </p:txBody>
      </p:sp>
      <p:sp>
        <p:nvSpPr>
          <p:cNvPr id="101" name="Google Shape;101;p1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dirty="0"/>
          </a:p>
        </p:txBody>
      </p:sp>
      <p:sp>
        <p:nvSpPr>
          <p:cNvPr id="102" name="Google Shape;102;p18"/>
          <p:cNvSpPr txBox="1"/>
          <p:nvPr/>
        </p:nvSpPr>
        <p:spPr>
          <a:xfrm>
            <a:off x="4234025" y="681850"/>
            <a:ext cx="4568100" cy="418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dirty="0">
                <a:solidFill>
                  <a:srgbClr val="4D3C3C"/>
                </a:solidFill>
              </a:rPr>
              <a:t>Interactive Supervision Journal:</a:t>
            </a:r>
            <a:endParaRPr sz="1300" b="1" dirty="0">
              <a:solidFill>
                <a:srgbClr val="4D3C3C"/>
              </a:solidFill>
            </a:endParaRPr>
          </a:p>
          <a:p>
            <a:pPr marL="0" lvl="0" indent="0" algn="l" rtl="0">
              <a:spcBef>
                <a:spcPts val="1000"/>
              </a:spcBef>
              <a:spcAft>
                <a:spcPts val="0"/>
              </a:spcAft>
              <a:buNone/>
            </a:pPr>
            <a:r>
              <a:rPr lang="en" sz="1300" dirty="0">
                <a:solidFill>
                  <a:srgbClr val="4D3C3C"/>
                </a:solidFill>
              </a:rPr>
              <a:t>Students represent their own teaching through the use of this tool.</a:t>
            </a:r>
            <a:endParaRPr sz="1300" dirty="0">
              <a:solidFill>
                <a:srgbClr val="4D3C3C"/>
              </a:solidFill>
            </a:endParaRPr>
          </a:p>
          <a:p>
            <a:pPr marL="0" lvl="0" indent="0" algn="l" rtl="0">
              <a:spcBef>
                <a:spcPts val="1000"/>
              </a:spcBef>
              <a:spcAft>
                <a:spcPts val="0"/>
              </a:spcAft>
              <a:buNone/>
            </a:pPr>
            <a:r>
              <a:rPr lang="en" sz="1300" dirty="0">
                <a:solidFill>
                  <a:srgbClr val="4D3C3C"/>
                </a:solidFill>
              </a:rPr>
              <a:t>Essential medium for discussions of their teaching and development.</a:t>
            </a:r>
            <a:endParaRPr sz="1300" dirty="0">
              <a:solidFill>
                <a:srgbClr val="4D3C3C"/>
              </a:solidFill>
            </a:endParaRPr>
          </a:p>
          <a:p>
            <a:pPr marL="457200" lvl="0" indent="0" algn="l" rtl="0">
              <a:spcBef>
                <a:spcPts val="1000"/>
              </a:spcBef>
              <a:spcAft>
                <a:spcPts val="0"/>
              </a:spcAft>
              <a:buNone/>
            </a:pPr>
            <a:r>
              <a:rPr lang="en" sz="1300" dirty="0">
                <a:solidFill>
                  <a:srgbClr val="CC4125"/>
                </a:solidFill>
              </a:rPr>
              <a:t>First part is a general representation of a week of teaching</a:t>
            </a:r>
            <a:endParaRPr sz="1300" dirty="0">
              <a:solidFill>
                <a:srgbClr val="CC4125"/>
              </a:solidFill>
            </a:endParaRPr>
          </a:p>
          <a:p>
            <a:pPr marL="457200" lvl="0" indent="0" algn="l" rtl="0">
              <a:spcBef>
                <a:spcPts val="1000"/>
              </a:spcBef>
              <a:spcAft>
                <a:spcPts val="0"/>
              </a:spcAft>
              <a:buNone/>
            </a:pPr>
            <a:r>
              <a:rPr lang="en" sz="1300" dirty="0">
                <a:solidFill>
                  <a:srgbClr val="CC4125"/>
                </a:solidFill>
              </a:rPr>
              <a:t>Second part a description of a case of teaching for a focused consideration.</a:t>
            </a:r>
            <a:endParaRPr sz="1300" dirty="0">
              <a:solidFill>
                <a:srgbClr val="CC4125"/>
              </a:solidFill>
            </a:endParaRPr>
          </a:p>
          <a:p>
            <a:pPr marL="457200" lvl="0" indent="0" algn="l" rtl="0">
              <a:spcBef>
                <a:spcPts val="1000"/>
              </a:spcBef>
              <a:spcAft>
                <a:spcPts val="0"/>
              </a:spcAft>
              <a:buNone/>
            </a:pPr>
            <a:r>
              <a:rPr lang="en" sz="1300" dirty="0">
                <a:solidFill>
                  <a:srgbClr val="CC4125"/>
                </a:solidFill>
              </a:rPr>
              <a:t>Third part a shared accounting of areas of strength, struggles/ things to work on, and next steps.</a:t>
            </a:r>
            <a:endParaRPr sz="1300" dirty="0">
              <a:solidFill>
                <a:srgbClr val="CC4125"/>
              </a:solidFill>
            </a:endParaRPr>
          </a:p>
          <a:p>
            <a:pPr marL="0" lvl="0" indent="0" algn="l" rtl="0">
              <a:spcBef>
                <a:spcPts val="1000"/>
              </a:spcBef>
              <a:spcAft>
                <a:spcPts val="0"/>
              </a:spcAft>
              <a:buNone/>
            </a:pPr>
            <a:endParaRPr sz="1300" dirty="0">
              <a:solidFill>
                <a:srgbClr val="4D3C3C"/>
              </a:solidFill>
            </a:endParaRPr>
          </a:p>
          <a:p>
            <a:pPr marL="0" lvl="0" indent="0" algn="l" rtl="0">
              <a:spcBef>
                <a:spcPts val="1000"/>
              </a:spcBef>
              <a:spcAft>
                <a:spcPts val="1000"/>
              </a:spcAft>
              <a:buNone/>
            </a:pPr>
            <a:endParaRPr sz="1300" dirty="0">
              <a:solidFill>
                <a:srgbClr val="4D3C3C"/>
              </a:solidFill>
            </a:endParaRPr>
          </a:p>
        </p:txBody>
      </p:sp>
      <p:pic>
        <p:nvPicPr>
          <p:cNvPr id="103" name="Google Shape;103;p18"/>
          <p:cNvPicPr preferRelativeResize="0"/>
          <p:nvPr/>
        </p:nvPicPr>
        <p:blipFill>
          <a:blip r:embed="rId3">
            <a:alphaModFix/>
          </a:blip>
          <a:stretch>
            <a:fillRect/>
          </a:stretch>
        </p:blipFill>
        <p:spPr>
          <a:xfrm>
            <a:off x="225088" y="758062"/>
            <a:ext cx="2721673" cy="2076127"/>
          </a:xfrm>
          <a:prstGeom prst="rect">
            <a:avLst/>
          </a:prstGeom>
          <a:noFill/>
          <a:ln>
            <a:noFill/>
          </a:ln>
        </p:spPr>
      </p:pic>
      <p:pic>
        <p:nvPicPr>
          <p:cNvPr id="104" name="Google Shape;104;p18"/>
          <p:cNvPicPr preferRelativeResize="0"/>
          <p:nvPr/>
        </p:nvPicPr>
        <p:blipFill>
          <a:blip r:embed="rId4">
            <a:alphaModFix/>
          </a:blip>
          <a:stretch>
            <a:fillRect/>
          </a:stretch>
        </p:blipFill>
        <p:spPr>
          <a:xfrm>
            <a:off x="955575" y="2719629"/>
            <a:ext cx="3504174" cy="3164624"/>
          </a:xfrm>
          <a:prstGeom prst="rect">
            <a:avLst/>
          </a:prstGeom>
          <a:noFill/>
          <a:ln>
            <a:noFill/>
          </a:ln>
        </p:spPr>
      </p:pic>
      <p:pic>
        <p:nvPicPr>
          <p:cNvPr id="105" name="Google Shape;105;p18"/>
          <p:cNvPicPr preferRelativeResize="0"/>
          <p:nvPr/>
        </p:nvPicPr>
        <p:blipFill>
          <a:blip r:embed="rId5">
            <a:alphaModFix/>
          </a:blip>
          <a:stretch>
            <a:fillRect/>
          </a:stretch>
        </p:blipFill>
        <p:spPr>
          <a:xfrm>
            <a:off x="4656099" y="3650586"/>
            <a:ext cx="4089526" cy="1302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311700" y="1402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Collaborative Case Inquiry with Teacher Supervisors</a:t>
            </a:r>
            <a:endParaRPr dirty="0"/>
          </a:p>
        </p:txBody>
      </p:sp>
      <p:sp>
        <p:nvSpPr>
          <p:cNvPr id="111" name="Google Shape;111;p19"/>
          <p:cNvSpPr txBox="1">
            <a:spLocks noGrp="1"/>
          </p:cNvSpPr>
          <p:nvPr>
            <p:ph type="body" idx="4294967295"/>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300" dirty="0">
              <a:latin typeface="Arial"/>
              <a:ea typeface="Arial"/>
              <a:cs typeface="Arial"/>
              <a:sym typeface="Arial"/>
            </a:endParaRPr>
          </a:p>
          <a:p>
            <a:pPr marL="457200" lvl="0" indent="-311150" algn="l" rtl="0">
              <a:spcBef>
                <a:spcPts val="1200"/>
              </a:spcBef>
              <a:spcAft>
                <a:spcPts val="0"/>
              </a:spcAft>
              <a:buSzPts val="1300"/>
              <a:buFont typeface="Arial"/>
              <a:buChar char="●"/>
            </a:pPr>
            <a:endParaRPr sz="1300" dirty="0">
              <a:latin typeface="Arial"/>
              <a:ea typeface="Arial"/>
              <a:cs typeface="Arial"/>
              <a:sym typeface="Arial"/>
            </a:endParaRPr>
          </a:p>
        </p:txBody>
      </p:sp>
      <p:pic>
        <p:nvPicPr>
          <p:cNvPr id="112" name="Google Shape;112;p19"/>
          <p:cNvPicPr preferRelativeResize="0"/>
          <p:nvPr/>
        </p:nvPicPr>
        <p:blipFill>
          <a:blip r:embed="rId3">
            <a:alphaModFix/>
          </a:blip>
          <a:stretch>
            <a:fillRect/>
          </a:stretch>
        </p:blipFill>
        <p:spPr>
          <a:xfrm>
            <a:off x="5065800" y="1004950"/>
            <a:ext cx="3766500" cy="4052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311700" y="194500"/>
            <a:ext cx="8520600" cy="615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Collaborative Case Inquiry Before</a:t>
            </a:r>
            <a:endParaRPr dirty="0"/>
          </a:p>
        </p:txBody>
      </p:sp>
      <p:sp>
        <p:nvSpPr>
          <p:cNvPr id="118" name="Google Shape;118;p20"/>
          <p:cNvSpPr txBox="1">
            <a:spLocks noGrp="1"/>
          </p:cNvSpPr>
          <p:nvPr>
            <p:ph type="body" idx="4294967295"/>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300" dirty="0">
              <a:latin typeface="Arial"/>
              <a:ea typeface="Arial"/>
              <a:cs typeface="Arial"/>
              <a:sym typeface="Arial"/>
            </a:endParaRPr>
          </a:p>
          <a:p>
            <a:pPr marL="457200" lvl="0" indent="-311150" algn="l" rtl="0">
              <a:spcBef>
                <a:spcPts val="1200"/>
              </a:spcBef>
              <a:spcAft>
                <a:spcPts val="0"/>
              </a:spcAft>
              <a:buSzPts val="1300"/>
              <a:buFont typeface="Arial"/>
              <a:buChar char="●"/>
            </a:pPr>
            <a:endParaRPr sz="1300" dirty="0">
              <a:latin typeface="Arial"/>
              <a:ea typeface="Arial"/>
              <a:cs typeface="Arial"/>
              <a:sym typeface="Arial"/>
            </a:endParaRPr>
          </a:p>
        </p:txBody>
      </p:sp>
      <p:pic>
        <p:nvPicPr>
          <p:cNvPr id="119" name="Google Shape;119;p20"/>
          <p:cNvPicPr preferRelativeResize="0"/>
          <p:nvPr/>
        </p:nvPicPr>
        <p:blipFill>
          <a:blip r:embed="rId3">
            <a:alphaModFix/>
          </a:blip>
          <a:stretch>
            <a:fillRect/>
          </a:stretch>
        </p:blipFill>
        <p:spPr>
          <a:xfrm>
            <a:off x="0" y="1119625"/>
            <a:ext cx="4954900" cy="3190000"/>
          </a:xfrm>
          <a:prstGeom prst="rect">
            <a:avLst/>
          </a:prstGeom>
          <a:noFill/>
          <a:ln>
            <a:noFill/>
          </a:ln>
        </p:spPr>
      </p:pic>
      <p:pic>
        <p:nvPicPr>
          <p:cNvPr id="120" name="Google Shape;120;p20"/>
          <p:cNvPicPr preferRelativeResize="0"/>
          <p:nvPr/>
        </p:nvPicPr>
        <p:blipFill>
          <a:blip r:embed="rId4">
            <a:alphaModFix/>
          </a:blip>
          <a:stretch>
            <a:fillRect/>
          </a:stretch>
        </p:blipFill>
        <p:spPr>
          <a:xfrm>
            <a:off x="4954900" y="1119625"/>
            <a:ext cx="3888800" cy="2113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Collaborative Case Inquiry </a:t>
            </a:r>
            <a:endParaRPr dirty="0"/>
          </a:p>
        </p:txBody>
      </p:sp>
      <p:pic>
        <p:nvPicPr>
          <p:cNvPr id="126" name="Google Shape;126;p21"/>
          <p:cNvPicPr preferRelativeResize="0"/>
          <p:nvPr/>
        </p:nvPicPr>
        <p:blipFill>
          <a:blip r:embed="rId3">
            <a:alphaModFix/>
          </a:blip>
          <a:stretch>
            <a:fillRect/>
          </a:stretch>
        </p:blipFill>
        <p:spPr>
          <a:xfrm>
            <a:off x="4572000" y="723357"/>
            <a:ext cx="3888800" cy="3980992"/>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837</Words>
  <Application>Microsoft Macintosh PowerPoint</Application>
  <PresentationFormat>On-screen Show (16:9)</PresentationFormat>
  <Paragraphs>88</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PT Sans Narrow</vt:lpstr>
      <vt:lpstr>Calibri</vt:lpstr>
      <vt:lpstr>Arial</vt:lpstr>
      <vt:lpstr>Times New Roman</vt:lpstr>
      <vt:lpstr>Open Sans</vt:lpstr>
      <vt:lpstr>Tropic</vt:lpstr>
      <vt:lpstr>Collaborative Case Inquiry (CCI): A Promising Model for Preservice Teacher and Teacher Supervisor Learning and Development</vt:lpstr>
      <vt:lpstr>Overview</vt:lpstr>
      <vt:lpstr>Literature on PST Supervision: Key Findings</vt:lpstr>
      <vt:lpstr>Literature on PST Supervision - Why CCI?</vt:lpstr>
      <vt:lpstr>Collaborative Case Inquiry with Preservice Teachers</vt:lpstr>
      <vt:lpstr>Collaborative Case Inquiry Protocol</vt:lpstr>
      <vt:lpstr>Collaborative Case Inquiry with Teacher Supervisors</vt:lpstr>
      <vt:lpstr>Collaborative Case Inquiry Before</vt:lpstr>
      <vt:lpstr>Collaborative Case Inquiry </vt:lpstr>
      <vt:lpstr>Collaborative Case Inquiry Follow Up</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 Case Inquiry (CCI): A Promising Model for Preservice Teacher and Teacher Supervisor Learning and Development</dc:title>
  <cp:lastModifiedBy>Microsoft Office User</cp:lastModifiedBy>
  <cp:revision>1</cp:revision>
  <cp:lastPrinted>2023-03-13T01:25:28Z</cp:lastPrinted>
  <dcterms:modified xsi:type="dcterms:W3CDTF">2023-03-13T01:25:32Z</dcterms:modified>
</cp:coreProperties>
</file>