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19"/>
  </p:notesMasterIdLst>
  <p:sldIdLst>
    <p:sldId id="281" r:id="rId3"/>
    <p:sldId id="282" r:id="rId4"/>
    <p:sldId id="261" r:id="rId5"/>
    <p:sldId id="259" r:id="rId6"/>
    <p:sldId id="257" r:id="rId7"/>
    <p:sldId id="275" r:id="rId8"/>
    <p:sldId id="280" r:id="rId9"/>
    <p:sldId id="267" r:id="rId10"/>
    <p:sldId id="278" r:id="rId11"/>
    <p:sldId id="269" r:id="rId12"/>
    <p:sldId id="271" r:id="rId13"/>
    <p:sldId id="265" r:id="rId14"/>
    <p:sldId id="276" r:id="rId15"/>
    <p:sldId id="274" r:id="rId16"/>
    <p:sldId id="272" r:id="rId17"/>
    <p:sldId id="266" r:id="rId18"/>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Nunito Light" pitchFamily="2" charset="77"/>
      <p:regular r:id="rId24"/>
      <p:bold r:id="rId25"/>
      <p:italic r:id="rId26"/>
      <p:boldItalic r:id="rId27"/>
    </p:embeddedFont>
    <p:embeddedFont>
      <p:font typeface="Nunito Sans" pitchFamily="2" charset="77"/>
      <p:regular r:id="rId28"/>
      <p:bold r:id="rId29"/>
      <p:italic r:id="rId30"/>
      <p:boldItalic r:id="rId31"/>
    </p:embeddedFont>
    <p:embeddedFont>
      <p:font typeface="Nunito Sans ExtraLight" pitchFamily="2" charset="77"/>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Source Sans Pro" panose="020B0503030403020204" pitchFamily="34" charset="0"/>
      <p:regular r:id="rId40"/>
      <p:bold r:id="rId41"/>
      <p:italic r:id="rId42"/>
      <p:boldItalic r:id="rId43"/>
    </p:embeddedFont>
    <p:embeddedFont>
      <p:font typeface="Source Sans Pro Bold" panose="020F050202020403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96"/>
    <p:restoredTop sz="72722"/>
  </p:normalViewPr>
  <p:slideViewPr>
    <p:cSldViewPr snapToGrid="0">
      <p:cViewPr varScale="1">
        <p:scale>
          <a:sx n="73" d="100"/>
          <a:sy n="73" d="100"/>
        </p:scale>
        <p:origin x="1616" y="2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font" Target="fonts/font28.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0.fntdata"/><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Users\maryrequa\Desktop\Char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RICA</a:t>
            </a:r>
            <a:r>
              <a:rPr lang="en-US" baseline="0" dirty="0"/>
              <a:t> Results: SFSU v. State of CA</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Univeristy Pass Rate</c:v>
                </c:pt>
              </c:strCache>
            </c:strRef>
          </c:tx>
          <c:spPr>
            <a:solidFill>
              <a:schemeClr val="accent1"/>
            </a:solidFill>
            <a:ln>
              <a:noFill/>
            </a:ln>
            <a:effectLst/>
          </c:spPr>
          <c:invertIfNegative val="0"/>
          <c:cat>
            <c:strRef>
              <c:f>Sheet1!$A$2:$A$5</c:f>
              <c:strCache>
                <c:ptCount val="4"/>
                <c:pt idx="0">
                  <c:v>2018-2019</c:v>
                </c:pt>
                <c:pt idx="1">
                  <c:v>2019-2020</c:v>
                </c:pt>
                <c:pt idx="2">
                  <c:v>2020-2021</c:v>
                </c:pt>
                <c:pt idx="3">
                  <c:v>2021-2022</c:v>
                </c:pt>
              </c:strCache>
            </c:strRef>
          </c:cat>
          <c:val>
            <c:numRef>
              <c:f>Sheet1!$B$2:$B$5</c:f>
              <c:numCache>
                <c:formatCode>0%</c:formatCode>
                <c:ptCount val="4"/>
                <c:pt idx="0">
                  <c:v>0.63</c:v>
                </c:pt>
                <c:pt idx="1">
                  <c:v>0.56999999999999995</c:v>
                </c:pt>
                <c:pt idx="2">
                  <c:v>0.77</c:v>
                </c:pt>
                <c:pt idx="3">
                  <c:v>0.8</c:v>
                </c:pt>
              </c:numCache>
            </c:numRef>
          </c:val>
          <c:extLst>
            <c:ext xmlns:c16="http://schemas.microsoft.com/office/drawing/2014/chart" uri="{C3380CC4-5D6E-409C-BE32-E72D297353CC}">
              <c16:uniqueId val="{00000000-B23B-3B46-8E0F-21DFC542E91C}"/>
            </c:ext>
          </c:extLst>
        </c:ser>
        <c:ser>
          <c:idx val="1"/>
          <c:order val="1"/>
          <c:tx>
            <c:strRef>
              <c:f>Sheet1!$C$1</c:f>
              <c:strCache>
                <c:ptCount val="1"/>
                <c:pt idx="0">
                  <c:v>State Pass Rate</c:v>
                </c:pt>
              </c:strCache>
            </c:strRef>
          </c:tx>
          <c:spPr>
            <a:solidFill>
              <a:schemeClr val="accent2"/>
            </a:solidFill>
            <a:ln>
              <a:noFill/>
            </a:ln>
            <a:effectLst/>
          </c:spPr>
          <c:invertIfNegative val="0"/>
          <c:cat>
            <c:strRef>
              <c:f>Sheet1!$A$2:$A$5</c:f>
              <c:strCache>
                <c:ptCount val="4"/>
                <c:pt idx="0">
                  <c:v>2018-2019</c:v>
                </c:pt>
                <c:pt idx="1">
                  <c:v>2019-2020</c:v>
                </c:pt>
                <c:pt idx="2">
                  <c:v>2020-2021</c:v>
                </c:pt>
                <c:pt idx="3">
                  <c:v>2021-2022</c:v>
                </c:pt>
              </c:strCache>
            </c:strRef>
          </c:cat>
          <c:val>
            <c:numRef>
              <c:f>Sheet1!$C$2:$C$5</c:f>
              <c:numCache>
                <c:formatCode>0%</c:formatCode>
                <c:ptCount val="4"/>
                <c:pt idx="0">
                  <c:v>0.57999999999999996</c:v>
                </c:pt>
                <c:pt idx="1">
                  <c:v>0.6</c:v>
                </c:pt>
                <c:pt idx="2">
                  <c:v>0.6</c:v>
                </c:pt>
                <c:pt idx="3">
                  <c:v>0.71</c:v>
                </c:pt>
              </c:numCache>
            </c:numRef>
          </c:val>
          <c:extLst>
            <c:ext xmlns:c16="http://schemas.microsoft.com/office/drawing/2014/chart" uri="{C3380CC4-5D6E-409C-BE32-E72D297353CC}">
              <c16:uniqueId val="{00000001-B23B-3B46-8E0F-21DFC542E91C}"/>
            </c:ext>
          </c:extLst>
        </c:ser>
        <c:dLbls>
          <c:showLegendKey val="0"/>
          <c:showVal val="0"/>
          <c:showCatName val="0"/>
          <c:showSerName val="0"/>
          <c:showPercent val="0"/>
          <c:showBubbleSize val="0"/>
        </c:dLbls>
        <c:gapWidth val="219"/>
        <c:overlap val="-27"/>
        <c:axId val="179988608"/>
        <c:axId val="180010640"/>
      </c:barChart>
      <c:catAx>
        <c:axId val="179988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010640"/>
        <c:crosses val="autoZero"/>
        <c:auto val="1"/>
        <c:lblAlgn val="ctr"/>
        <c:lblOffset val="100"/>
        <c:noMultiLvlLbl val="0"/>
      </c:catAx>
      <c:valAx>
        <c:axId val="1800106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988608"/>
        <c:crosses val="autoZero"/>
        <c:crossBetween val="between"/>
      </c:valAx>
      <c:spPr>
        <a:noFill/>
        <a:ln>
          <a:noFill/>
        </a:ln>
        <a:effectLst/>
      </c:spPr>
    </c:plotArea>
    <c:legend>
      <c:legendPos val="b"/>
      <c:layout>
        <c:manualLayout>
          <c:xMode val="edge"/>
          <c:yMode val="edge"/>
          <c:x val="0.29325066255689819"/>
          <c:y val="0.95544768872468955"/>
          <c:w val="0.41349851207580973"/>
          <c:h val="4.455231127531048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E3F8F-5684-FF45-9813-32A161874FFF}"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2EDAB1F6-53C1-FD4F-90FB-1B442B186416}">
      <dgm:prSet phldrT="[Text]"/>
      <dgm:spPr/>
      <dgm:t>
        <a:bodyPr/>
        <a:lstStyle/>
        <a:p>
          <a:r>
            <a:rPr lang="en-US" dirty="0" err="1"/>
            <a:t>edReports</a:t>
          </a:r>
          <a:endParaRPr lang="en-US" dirty="0"/>
        </a:p>
      </dgm:t>
    </dgm:pt>
    <dgm:pt modelId="{A508AD40-B229-E94E-975C-A74F53FC4A9D}" type="parTrans" cxnId="{45244F13-556F-694D-81DF-2479CB3343AD}">
      <dgm:prSet/>
      <dgm:spPr/>
      <dgm:t>
        <a:bodyPr/>
        <a:lstStyle/>
        <a:p>
          <a:endParaRPr lang="en-US"/>
        </a:p>
      </dgm:t>
    </dgm:pt>
    <dgm:pt modelId="{5FBA71D0-E67F-0A4F-B44A-3FE325297A4F}" type="sibTrans" cxnId="{45244F13-556F-694D-81DF-2479CB3343AD}">
      <dgm:prSet/>
      <dgm:spPr/>
      <dgm:t>
        <a:bodyPr/>
        <a:lstStyle/>
        <a:p>
          <a:endParaRPr lang="en-US"/>
        </a:p>
      </dgm:t>
    </dgm:pt>
    <dgm:pt modelId="{EC2269CA-2BF0-1D42-AF41-7BE67DD21624}">
      <dgm:prSet phldrT="[Text]" custT="1"/>
      <dgm:spPr/>
      <dgm:t>
        <a:bodyPr/>
        <a:lstStyle/>
        <a:p>
          <a:pPr>
            <a:buFont typeface="Arial" panose="020B0604020202020204" pitchFamily="34" charset="0"/>
            <a:buNone/>
          </a:pPr>
          <a:r>
            <a:rPr lang="en-US" sz="2400" b="0" i="0" u="none" strike="noStrike" cap="none" dirty="0">
              <a:solidFill>
                <a:srgbClr val="171616"/>
              </a:solidFill>
              <a:latin typeface="Nunito Light"/>
              <a:ea typeface="Nunito Light"/>
              <a:cs typeface="Nunito Light"/>
              <a:sym typeface="Nunito Light"/>
            </a:rPr>
            <a:t>Commission Educator Credentialing Examination </a:t>
          </a:r>
          <a:r>
            <a:rPr lang="en-US" sz="2400" b="0" i="0" u="none" strike="noStrike" cap="none" dirty="0" err="1">
              <a:solidFill>
                <a:srgbClr val="171616"/>
              </a:solidFill>
              <a:latin typeface="Nunito Light"/>
              <a:ea typeface="Nunito Light"/>
              <a:cs typeface="Nunito Light"/>
              <a:sym typeface="Nunito Light"/>
            </a:rPr>
            <a:t>edReports</a:t>
          </a:r>
          <a:endParaRPr lang="en-US" sz="2400" dirty="0"/>
        </a:p>
      </dgm:t>
    </dgm:pt>
    <dgm:pt modelId="{95A47AA5-3CC2-914F-BCEE-3EE564660CC9}" type="parTrans" cxnId="{BABE3AEA-F30A-1B4C-9C3F-122D17E23260}">
      <dgm:prSet/>
      <dgm:spPr/>
      <dgm:t>
        <a:bodyPr/>
        <a:lstStyle/>
        <a:p>
          <a:endParaRPr lang="en-US"/>
        </a:p>
      </dgm:t>
    </dgm:pt>
    <dgm:pt modelId="{7091DB21-A7F9-6143-8786-D95D2052F701}" type="sibTrans" cxnId="{BABE3AEA-F30A-1B4C-9C3F-122D17E23260}">
      <dgm:prSet/>
      <dgm:spPr/>
      <dgm:t>
        <a:bodyPr/>
        <a:lstStyle/>
        <a:p>
          <a:endParaRPr lang="en-US"/>
        </a:p>
      </dgm:t>
    </dgm:pt>
    <dgm:pt modelId="{9E96C83F-C776-8748-B7AC-8A0C07AC1A3C}">
      <dgm:prSet phldrT="[Text]"/>
      <dgm:spPr/>
      <dgm:t>
        <a:bodyPr/>
        <a:lstStyle/>
        <a:p>
          <a:r>
            <a:rPr lang="en-US" dirty="0"/>
            <a:t>CA Test Takers</a:t>
          </a:r>
        </a:p>
      </dgm:t>
    </dgm:pt>
    <dgm:pt modelId="{63005310-F07D-4446-8A84-BDF07EEC3112}" type="parTrans" cxnId="{483095B8-A345-7043-AE1D-27A65A9D0C9A}">
      <dgm:prSet/>
      <dgm:spPr/>
      <dgm:t>
        <a:bodyPr/>
        <a:lstStyle/>
        <a:p>
          <a:endParaRPr lang="en-US"/>
        </a:p>
      </dgm:t>
    </dgm:pt>
    <dgm:pt modelId="{3D09E27C-9D7C-5C4B-A671-F1045EF3555E}" type="sibTrans" cxnId="{483095B8-A345-7043-AE1D-27A65A9D0C9A}">
      <dgm:prSet/>
      <dgm:spPr/>
      <dgm:t>
        <a:bodyPr/>
        <a:lstStyle/>
        <a:p>
          <a:endParaRPr lang="en-US"/>
        </a:p>
      </dgm:t>
    </dgm:pt>
    <dgm:pt modelId="{46F2788B-9BAC-E942-814E-ED85CC0D714D}">
      <dgm:prSet phldrT="[Text]" custT="1"/>
      <dgm:spPr/>
      <dgm:t>
        <a:bodyPr/>
        <a:lstStyle/>
        <a:p>
          <a:pPr>
            <a:buNone/>
          </a:pPr>
          <a:r>
            <a:rPr lang="en-US" sz="2000" b="0" i="0" u="none" strike="noStrike" cap="none" dirty="0">
              <a:solidFill>
                <a:srgbClr val="171616"/>
              </a:solidFill>
              <a:latin typeface="Nunito Light"/>
              <a:ea typeface="Nunito Light"/>
              <a:cs typeface="Nunito Light"/>
              <a:sym typeface="Nunito Light"/>
            </a:rPr>
            <a:t>RICA pass rates: all test takers in the State of California </a:t>
          </a:r>
          <a:r>
            <a:rPr lang="en-US" sz="2000" dirty="0">
              <a:solidFill>
                <a:srgbClr val="171616"/>
              </a:solidFill>
              <a:latin typeface="Nunito Light"/>
              <a:ea typeface="Nunito Light"/>
              <a:cs typeface="Nunito Light"/>
              <a:sym typeface="Nunito Light"/>
            </a:rPr>
            <a:t>from 2018- early 2023.</a:t>
          </a:r>
          <a:endParaRPr lang="en-US" sz="2000" dirty="0"/>
        </a:p>
      </dgm:t>
    </dgm:pt>
    <dgm:pt modelId="{6918C6C1-6799-3D43-B2E1-FDBCF5283F97}" type="parTrans" cxnId="{A580ADA5-D52B-BC41-A0A2-78BFA3CADF1A}">
      <dgm:prSet/>
      <dgm:spPr/>
      <dgm:t>
        <a:bodyPr/>
        <a:lstStyle/>
        <a:p>
          <a:endParaRPr lang="en-US"/>
        </a:p>
      </dgm:t>
    </dgm:pt>
    <dgm:pt modelId="{EBDFEB84-FE80-E54B-A645-E0BBF7325444}" type="sibTrans" cxnId="{A580ADA5-D52B-BC41-A0A2-78BFA3CADF1A}">
      <dgm:prSet/>
      <dgm:spPr/>
      <dgm:t>
        <a:bodyPr/>
        <a:lstStyle/>
        <a:p>
          <a:endParaRPr lang="en-US"/>
        </a:p>
      </dgm:t>
    </dgm:pt>
    <dgm:pt modelId="{E17D6872-9876-BE45-AE3B-40B6DC4A9757}">
      <dgm:prSet phldrT="[Text]"/>
      <dgm:spPr/>
      <dgm:t>
        <a:bodyPr/>
        <a:lstStyle/>
        <a:p>
          <a:r>
            <a:rPr lang="en-US" dirty="0"/>
            <a:t>SFSU GCOE Test Takers</a:t>
          </a:r>
        </a:p>
      </dgm:t>
    </dgm:pt>
    <dgm:pt modelId="{B75725EA-8477-CD4E-BCEC-9C797EE2B3A8}" type="parTrans" cxnId="{A3E891F9-8E85-4043-99F3-21A914684391}">
      <dgm:prSet/>
      <dgm:spPr/>
      <dgm:t>
        <a:bodyPr/>
        <a:lstStyle/>
        <a:p>
          <a:endParaRPr lang="en-US"/>
        </a:p>
      </dgm:t>
    </dgm:pt>
    <dgm:pt modelId="{D9322A55-16A0-894B-8B03-BE9C40773925}" type="sibTrans" cxnId="{A3E891F9-8E85-4043-99F3-21A914684391}">
      <dgm:prSet/>
      <dgm:spPr/>
      <dgm:t>
        <a:bodyPr/>
        <a:lstStyle/>
        <a:p>
          <a:endParaRPr lang="en-US"/>
        </a:p>
      </dgm:t>
    </dgm:pt>
    <dgm:pt modelId="{8BED1BCA-859A-2743-B965-E816C8267F2B}">
      <dgm:prSet phldrT="[Text]" custT="1"/>
      <dgm:spPr/>
      <dgm:t>
        <a:bodyPr/>
        <a:lstStyle/>
        <a:p>
          <a:pPr>
            <a:buNone/>
          </a:pPr>
          <a:r>
            <a:rPr lang="en-US" sz="2000" b="0" i="0" u="none" strike="noStrike" cap="none" dirty="0">
              <a:solidFill>
                <a:srgbClr val="171616"/>
              </a:solidFill>
              <a:latin typeface="Nunito Light"/>
              <a:ea typeface="Nunito Light"/>
              <a:cs typeface="Nunito Light"/>
              <a:sym typeface="Nunito Light"/>
            </a:rPr>
            <a:t>RICA pass rates: test takers in the SFSU Graduate College of Education </a:t>
          </a:r>
          <a:r>
            <a:rPr lang="en-US" sz="2000" dirty="0">
              <a:solidFill>
                <a:srgbClr val="171616"/>
              </a:solidFill>
              <a:latin typeface="Nunito Light"/>
              <a:ea typeface="Nunito Light"/>
              <a:cs typeface="Nunito Light"/>
              <a:sym typeface="Nunito Light"/>
            </a:rPr>
            <a:t>from 2018- early 2023.</a:t>
          </a:r>
          <a:endParaRPr lang="en-US" sz="2000" dirty="0"/>
        </a:p>
      </dgm:t>
    </dgm:pt>
    <dgm:pt modelId="{2FDF0A65-6E22-784F-9298-2BC6468A6B8A}" type="parTrans" cxnId="{26155F2A-C28F-3043-B91A-1674E409A7A0}">
      <dgm:prSet/>
      <dgm:spPr/>
      <dgm:t>
        <a:bodyPr/>
        <a:lstStyle/>
        <a:p>
          <a:endParaRPr lang="en-US"/>
        </a:p>
      </dgm:t>
    </dgm:pt>
    <dgm:pt modelId="{440E0F40-2E86-E74A-BCBE-9ED376C39A62}" type="sibTrans" cxnId="{26155F2A-C28F-3043-B91A-1674E409A7A0}">
      <dgm:prSet/>
      <dgm:spPr/>
      <dgm:t>
        <a:bodyPr/>
        <a:lstStyle/>
        <a:p>
          <a:endParaRPr lang="en-US"/>
        </a:p>
      </dgm:t>
    </dgm:pt>
    <dgm:pt modelId="{D0AB6EB8-6C93-6048-B1FE-BE0B96CF35B7}">
      <dgm:prSet phldrT="[Text]"/>
      <dgm:spPr/>
      <dgm:t>
        <a:bodyPr/>
        <a:lstStyle/>
        <a:p>
          <a:r>
            <a:rPr lang="en-US" dirty="0"/>
            <a:t>SFSU GCOE Test Prep</a:t>
          </a:r>
        </a:p>
      </dgm:t>
    </dgm:pt>
    <dgm:pt modelId="{E836DCF0-1803-7644-B2C5-1E73DA5B0F33}" type="parTrans" cxnId="{8DCA9F62-10EA-0A40-AF6D-B36BA42A42F7}">
      <dgm:prSet/>
      <dgm:spPr/>
      <dgm:t>
        <a:bodyPr/>
        <a:lstStyle/>
        <a:p>
          <a:endParaRPr lang="en-US"/>
        </a:p>
      </dgm:t>
    </dgm:pt>
    <dgm:pt modelId="{ACCE5646-EEB7-3B4F-BB10-AEC117FD6360}" type="sibTrans" cxnId="{8DCA9F62-10EA-0A40-AF6D-B36BA42A42F7}">
      <dgm:prSet/>
      <dgm:spPr/>
      <dgm:t>
        <a:bodyPr/>
        <a:lstStyle/>
        <a:p>
          <a:endParaRPr lang="en-US"/>
        </a:p>
      </dgm:t>
    </dgm:pt>
    <dgm:pt modelId="{1995CCF9-22DB-5B45-BFCC-BFF987AD9BE4}">
      <dgm:prSet custT="1"/>
      <dgm:spPr/>
      <dgm:t>
        <a:bodyPr/>
        <a:lstStyle/>
        <a:p>
          <a:pPr>
            <a:buNone/>
          </a:pPr>
          <a:r>
            <a:rPr lang="en-US" sz="2000" b="0" i="0" u="none" strike="noStrike" cap="none" dirty="0">
              <a:solidFill>
                <a:srgbClr val="171616"/>
              </a:solidFill>
              <a:latin typeface="Nunito Light"/>
              <a:ea typeface="Nunito Light"/>
              <a:cs typeface="Nunito Light"/>
              <a:sym typeface="Nunito Light"/>
            </a:rPr>
            <a:t>RICA Pass rates: PSTs who participated </a:t>
          </a:r>
          <a:r>
            <a:rPr lang="en-US" sz="2000" dirty="0">
              <a:solidFill>
                <a:srgbClr val="171616"/>
              </a:solidFill>
              <a:latin typeface="Nunito Light"/>
              <a:ea typeface="Nunito Light"/>
              <a:cs typeface="Nunito Light"/>
              <a:sym typeface="Nunito Light"/>
            </a:rPr>
            <a:t>in Test Prep 2018-early 2023.</a:t>
          </a:r>
          <a:endParaRPr lang="en-US" sz="2000" dirty="0"/>
        </a:p>
      </dgm:t>
    </dgm:pt>
    <dgm:pt modelId="{DE7934B2-47E2-0D4C-9D76-699720AA190B}" type="parTrans" cxnId="{DECE876D-D55C-7A42-80A8-1CC09F6E8E9E}">
      <dgm:prSet/>
      <dgm:spPr/>
      <dgm:t>
        <a:bodyPr/>
        <a:lstStyle/>
        <a:p>
          <a:endParaRPr lang="en-US"/>
        </a:p>
      </dgm:t>
    </dgm:pt>
    <dgm:pt modelId="{004385C3-4A10-6740-B744-2396724EFDB7}" type="sibTrans" cxnId="{DECE876D-D55C-7A42-80A8-1CC09F6E8E9E}">
      <dgm:prSet/>
      <dgm:spPr/>
      <dgm:t>
        <a:bodyPr/>
        <a:lstStyle/>
        <a:p>
          <a:endParaRPr lang="en-US"/>
        </a:p>
      </dgm:t>
    </dgm:pt>
    <dgm:pt modelId="{98AE48A1-E9C3-EC4B-BDBA-64E01708A70E}" type="pres">
      <dgm:prSet presAssocID="{55CE3F8F-5684-FF45-9813-32A161874FFF}" presName="Name0" presStyleCnt="0">
        <dgm:presLayoutVars>
          <dgm:dir/>
          <dgm:animLvl val="lvl"/>
          <dgm:resizeHandles val="exact"/>
        </dgm:presLayoutVars>
      </dgm:prSet>
      <dgm:spPr/>
    </dgm:pt>
    <dgm:pt modelId="{7651DD65-3D77-B643-B09A-7B14EAE53EB3}" type="pres">
      <dgm:prSet presAssocID="{55CE3F8F-5684-FF45-9813-32A161874FFF}" presName="tSp" presStyleCnt="0"/>
      <dgm:spPr/>
    </dgm:pt>
    <dgm:pt modelId="{7BDE2466-7225-C943-B8C2-C97339FCA5D4}" type="pres">
      <dgm:prSet presAssocID="{55CE3F8F-5684-FF45-9813-32A161874FFF}" presName="bSp" presStyleCnt="0"/>
      <dgm:spPr/>
    </dgm:pt>
    <dgm:pt modelId="{798DC98E-F07C-C24A-A00E-32280A1B052F}" type="pres">
      <dgm:prSet presAssocID="{55CE3F8F-5684-FF45-9813-32A161874FFF}" presName="process" presStyleCnt="0"/>
      <dgm:spPr/>
    </dgm:pt>
    <dgm:pt modelId="{FEB3E6BF-E4E7-1346-A117-C11ED68F6C43}" type="pres">
      <dgm:prSet presAssocID="{2EDAB1F6-53C1-FD4F-90FB-1B442B186416}" presName="composite1" presStyleCnt="0"/>
      <dgm:spPr/>
    </dgm:pt>
    <dgm:pt modelId="{0A602DC6-E6BD-0A40-92D9-43943DC4EFCE}" type="pres">
      <dgm:prSet presAssocID="{2EDAB1F6-53C1-FD4F-90FB-1B442B186416}" presName="dummyNode1" presStyleLbl="node1" presStyleIdx="0" presStyleCnt="4"/>
      <dgm:spPr/>
    </dgm:pt>
    <dgm:pt modelId="{B63023BD-E0D5-E247-BA56-F572138120CD}" type="pres">
      <dgm:prSet presAssocID="{2EDAB1F6-53C1-FD4F-90FB-1B442B186416}" presName="childNode1" presStyleLbl="bgAcc1" presStyleIdx="0" presStyleCnt="4">
        <dgm:presLayoutVars>
          <dgm:bulletEnabled val="1"/>
        </dgm:presLayoutVars>
      </dgm:prSet>
      <dgm:spPr/>
    </dgm:pt>
    <dgm:pt modelId="{4C3A8C65-4506-AB4A-A03F-4D60121DCD37}" type="pres">
      <dgm:prSet presAssocID="{2EDAB1F6-53C1-FD4F-90FB-1B442B186416}" presName="childNode1tx" presStyleLbl="bgAcc1" presStyleIdx="0" presStyleCnt="4">
        <dgm:presLayoutVars>
          <dgm:bulletEnabled val="1"/>
        </dgm:presLayoutVars>
      </dgm:prSet>
      <dgm:spPr/>
    </dgm:pt>
    <dgm:pt modelId="{4E21AF46-D237-A14F-AA15-A96ACCABBB0D}" type="pres">
      <dgm:prSet presAssocID="{2EDAB1F6-53C1-FD4F-90FB-1B442B186416}" presName="parentNode1" presStyleLbl="node1" presStyleIdx="0" presStyleCnt="4" custLinFactNeighborX="-15912" custLinFactNeighborY="46041">
        <dgm:presLayoutVars>
          <dgm:chMax val="1"/>
          <dgm:bulletEnabled val="1"/>
        </dgm:presLayoutVars>
      </dgm:prSet>
      <dgm:spPr/>
    </dgm:pt>
    <dgm:pt modelId="{FE2E464A-58C9-0F44-BD76-622F84AC135F}" type="pres">
      <dgm:prSet presAssocID="{2EDAB1F6-53C1-FD4F-90FB-1B442B186416}" presName="connSite1" presStyleCnt="0"/>
      <dgm:spPr/>
    </dgm:pt>
    <dgm:pt modelId="{219C80C8-19CF-A94A-83D9-59EE770E4382}" type="pres">
      <dgm:prSet presAssocID="{5FBA71D0-E67F-0A4F-B44A-3FE325297A4F}" presName="Name9" presStyleLbl="sibTrans2D1" presStyleIdx="0" presStyleCnt="3" custLinFactNeighborX="-4486" custLinFactNeighborY="3145"/>
      <dgm:spPr/>
    </dgm:pt>
    <dgm:pt modelId="{A0DE80FE-CD8D-614F-BE3E-6E8A551DF19B}" type="pres">
      <dgm:prSet presAssocID="{9E96C83F-C776-8748-B7AC-8A0C07AC1A3C}" presName="composite2" presStyleCnt="0"/>
      <dgm:spPr/>
    </dgm:pt>
    <dgm:pt modelId="{C3DEE032-AEB1-DC47-AF64-37BE54BE1621}" type="pres">
      <dgm:prSet presAssocID="{9E96C83F-C776-8748-B7AC-8A0C07AC1A3C}" presName="dummyNode2" presStyleLbl="node1" presStyleIdx="0" presStyleCnt="4"/>
      <dgm:spPr/>
    </dgm:pt>
    <dgm:pt modelId="{1ED01329-88FC-9845-8A77-5EEB05D9325F}" type="pres">
      <dgm:prSet presAssocID="{9E96C83F-C776-8748-B7AC-8A0C07AC1A3C}" presName="childNode2" presStyleLbl="bgAcc1" presStyleIdx="1" presStyleCnt="4" custScaleY="128609" custLinFactNeighborX="-1724" custLinFactNeighborY="-40032">
        <dgm:presLayoutVars>
          <dgm:bulletEnabled val="1"/>
        </dgm:presLayoutVars>
      </dgm:prSet>
      <dgm:spPr/>
    </dgm:pt>
    <dgm:pt modelId="{E70CBF70-600B-3E40-AEF7-80614018DB85}" type="pres">
      <dgm:prSet presAssocID="{9E96C83F-C776-8748-B7AC-8A0C07AC1A3C}" presName="childNode2tx" presStyleLbl="bgAcc1" presStyleIdx="1" presStyleCnt="4">
        <dgm:presLayoutVars>
          <dgm:bulletEnabled val="1"/>
        </dgm:presLayoutVars>
      </dgm:prSet>
      <dgm:spPr/>
    </dgm:pt>
    <dgm:pt modelId="{19630834-D357-BA4D-B8B1-D6F41859EE41}" type="pres">
      <dgm:prSet presAssocID="{9E96C83F-C776-8748-B7AC-8A0C07AC1A3C}" presName="parentNode2" presStyleLbl="node1" presStyleIdx="1" presStyleCnt="4" custLinFactY="-4406" custLinFactNeighborX="-23828" custLinFactNeighborY="-100000">
        <dgm:presLayoutVars>
          <dgm:chMax val="0"/>
          <dgm:bulletEnabled val="1"/>
        </dgm:presLayoutVars>
      </dgm:prSet>
      <dgm:spPr/>
    </dgm:pt>
    <dgm:pt modelId="{4EA4F2F2-EF63-5F45-87E4-C47F5CD7827C}" type="pres">
      <dgm:prSet presAssocID="{9E96C83F-C776-8748-B7AC-8A0C07AC1A3C}" presName="connSite2" presStyleCnt="0"/>
      <dgm:spPr/>
    </dgm:pt>
    <dgm:pt modelId="{BBEA1D4B-77AE-EA43-B8CC-FA6A061AA2B5}" type="pres">
      <dgm:prSet presAssocID="{3D09E27C-9D7C-5C4B-A671-F1045EF3555E}" presName="Name18" presStyleLbl="sibTrans2D1" presStyleIdx="1" presStyleCnt="3"/>
      <dgm:spPr/>
    </dgm:pt>
    <dgm:pt modelId="{709771C2-CF12-F14D-9860-39D068CC5B4B}" type="pres">
      <dgm:prSet presAssocID="{E17D6872-9876-BE45-AE3B-40B6DC4A9757}" presName="composite1" presStyleCnt="0"/>
      <dgm:spPr/>
    </dgm:pt>
    <dgm:pt modelId="{48ACF408-9789-DB40-9EA8-E917CACA2478}" type="pres">
      <dgm:prSet presAssocID="{E17D6872-9876-BE45-AE3B-40B6DC4A9757}" presName="dummyNode1" presStyleLbl="node1" presStyleIdx="1" presStyleCnt="4"/>
      <dgm:spPr/>
    </dgm:pt>
    <dgm:pt modelId="{EE803958-DA46-8F4B-AEA8-5E7A32E3C12E}" type="pres">
      <dgm:prSet presAssocID="{E17D6872-9876-BE45-AE3B-40B6DC4A9757}" presName="childNode1" presStyleLbl="bgAcc1" presStyleIdx="2" presStyleCnt="4" custScaleY="136704">
        <dgm:presLayoutVars>
          <dgm:bulletEnabled val="1"/>
        </dgm:presLayoutVars>
      </dgm:prSet>
      <dgm:spPr/>
    </dgm:pt>
    <dgm:pt modelId="{12FC740E-8393-6449-9BF0-BA2E38288D1E}" type="pres">
      <dgm:prSet presAssocID="{E17D6872-9876-BE45-AE3B-40B6DC4A9757}" presName="childNode1tx" presStyleLbl="bgAcc1" presStyleIdx="2" presStyleCnt="4">
        <dgm:presLayoutVars>
          <dgm:bulletEnabled val="1"/>
        </dgm:presLayoutVars>
      </dgm:prSet>
      <dgm:spPr/>
    </dgm:pt>
    <dgm:pt modelId="{BAF16B6C-B2ED-7047-B710-3B853189D4A4}" type="pres">
      <dgm:prSet presAssocID="{E17D6872-9876-BE45-AE3B-40B6DC4A9757}" presName="parentNode1" presStyleLbl="node1" presStyleIdx="2" presStyleCnt="4" custLinFactNeighborX="-17943" custLinFactNeighborY="67142">
        <dgm:presLayoutVars>
          <dgm:chMax val="1"/>
          <dgm:bulletEnabled val="1"/>
        </dgm:presLayoutVars>
      </dgm:prSet>
      <dgm:spPr/>
    </dgm:pt>
    <dgm:pt modelId="{15632688-620F-3A49-BAFD-D87CE3397203}" type="pres">
      <dgm:prSet presAssocID="{E17D6872-9876-BE45-AE3B-40B6DC4A9757}" presName="connSite1" presStyleCnt="0"/>
      <dgm:spPr/>
    </dgm:pt>
    <dgm:pt modelId="{949E17F5-9343-5541-A768-863086338D9B}" type="pres">
      <dgm:prSet presAssocID="{D9322A55-16A0-894B-8B03-BE9C40773925}" presName="Name9" presStyleLbl="sibTrans2D1" presStyleIdx="2" presStyleCnt="3"/>
      <dgm:spPr/>
    </dgm:pt>
    <dgm:pt modelId="{4EFEC26D-466D-DE47-A00E-81F8E6A61707}" type="pres">
      <dgm:prSet presAssocID="{D0AB6EB8-6C93-6048-B1FE-BE0B96CF35B7}" presName="composite2" presStyleCnt="0"/>
      <dgm:spPr/>
    </dgm:pt>
    <dgm:pt modelId="{DEF6D1E1-E30A-0640-8DEB-70F19A0D3213}" type="pres">
      <dgm:prSet presAssocID="{D0AB6EB8-6C93-6048-B1FE-BE0B96CF35B7}" presName="dummyNode2" presStyleLbl="node1" presStyleIdx="2" presStyleCnt="4"/>
      <dgm:spPr/>
    </dgm:pt>
    <dgm:pt modelId="{12ABE01B-075F-9B4F-BEDC-E2C42B876B5D}" type="pres">
      <dgm:prSet presAssocID="{D0AB6EB8-6C93-6048-B1FE-BE0B96CF35B7}" presName="childNode2" presStyleLbl="bgAcc1" presStyleIdx="3" presStyleCnt="4" custScaleY="132536" custLinFactNeighborX="7955" custLinFactNeighborY="-23157">
        <dgm:presLayoutVars>
          <dgm:bulletEnabled val="1"/>
        </dgm:presLayoutVars>
      </dgm:prSet>
      <dgm:spPr/>
    </dgm:pt>
    <dgm:pt modelId="{67EEE0D5-B67C-C143-9961-65080B13881F}" type="pres">
      <dgm:prSet presAssocID="{D0AB6EB8-6C93-6048-B1FE-BE0B96CF35B7}" presName="childNode2tx" presStyleLbl="bgAcc1" presStyleIdx="3" presStyleCnt="4">
        <dgm:presLayoutVars>
          <dgm:bulletEnabled val="1"/>
        </dgm:presLayoutVars>
      </dgm:prSet>
      <dgm:spPr/>
    </dgm:pt>
    <dgm:pt modelId="{92413558-18C7-7040-95BA-3179D7A2D09F}" type="pres">
      <dgm:prSet presAssocID="{D0AB6EB8-6C93-6048-B1FE-BE0B96CF35B7}" presName="parentNode2" presStyleLbl="node1" presStyleIdx="3" presStyleCnt="4" custLinFactNeighborX="-7868" custLinFactNeighborY="-97361">
        <dgm:presLayoutVars>
          <dgm:chMax val="0"/>
          <dgm:bulletEnabled val="1"/>
        </dgm:presLayoutVars>
      </dgm:prSet>
      <dgm:spPr/>
    </dgm:pt>
    <dgm:pt modelId="{BCCB5C61-B314-C044-B054-956DA1C81F35}" type="pres">
      <dgm:prSet presAssocID="{D0AB6EB8-6C93-6048-B1FE-BE0B96CF35B7}" presName="connSite2" presStyleCnt="0"/>
      <dgm:spPr/>
    </dgm:pt>
  </dgm:ptLst>
  <dgm:cxnLst>
    <dgm:cxn modelId="{BB65AB10-EF6C-7B47-ADC7-BAE0193BBC41}" type="presOf" srcId="{5FBA71D0-E67F-0A4F-B44A-3FE325297A4F}" destId="{219C80C8-19CF-A94A-83D9-59EE770E4382}" srcOrd="0" destOrd="0" presId="urn:microsoft.com/office/officeart/2005/8/layout/hProcess4"/>
    <dgm:cxn modelId="{45244F13-556F-694D-81DF-2479CB3343AD}" srcId="{55CE3F8F-5684-FF45-9813-32A161874FFF}" destId="{2EDAB1F6-53C1-FD4F-90FB-1B442B186416}" srcOrd="0" destOrd="0" parTransId="{A508AD40-B229-E94E-975C-A74F53FC4A9D}" sibTransId="{5FBA71D0-E67F-0A4F-B44A-3FE325297A4F}"/>
    <dgm:cxn modelId="{28C73C18-E9B6-3B48-B5A9-402F50225D66}" type="presOf" srcId="{3D09E27C-9D7C-5C4B-A671-F1045EF3555E}" destId="{BBEA1D4B-77AE-EA43-B8CC-FA6A061AA2B5}" srcOrd="0" destOrd="0" presId="urn:microsoft.com/office/officeart/2005/8/layout/hProcess4"/>
    <dgm:cxn modelId="{804E4E27-59ED-164E-8F89-6404AF5D87F7}" type="presOf" srcId="{46F2788B-9BAC-E942-814E-ED85CC0D714D}" destId="{E70CBF70-600B-3E40-AEF7-80614018DB85}" srcOrd="1" destOrd="0" presId="urn:microsoft.com/office/officeart/2005/8/layout/hProcess4"/>
    <dgm:cxn modelId="{DF118927-5B71-4A45-AFB5-1AF744E48D52}" type="presOf" srcId="{8BED1BCA-859A-2743-B965-E816C8267F2B}" destId="{EE803958-DA46-8F4B-AEA8-5E7A32E3C12E}" srcOrd="0" destOrd="0" presId="urn:microsoft.com/office/officeart/2005/8/layout/hProcess4"/>
    <dgm:cxn modelId="{26155F2A-C28F-3043-B91A-1674E409A7A0}" srcId="{E17D6872-9876-BE45-AE3B-40B6DC4A9757}" destId="{8BED1BCA-859A-2743-B965-E816C8267F2B}" srcOrd="0" destOrd="0" parTransId="{2FDF0A65-6E22-784F-9298-2BC6468A6B8A}" sibTransId="{440E0F40-2E86-E74A-BCBE-9ED376C39A62}"/>
    <dgm:cxn modelId="{43C47434-F195-E444-ABFF-E9969EC4575A}" type="presOf" srcId="{EC2269CA-2BF0-1D42-AF41-7BE67DD21624}" destId="{4C3A8C65-4506-AB4A-A03F-4D60121DCD37}" srcOrd="1" destOrd="0" presId="urn:microsoft.com/office/officeart/2005/8/layout/hProcess4"/>
    <dgm:cxn modelId="{316CAD3E-AE13-A54E-B159-AF5BD5B403D1}" type="presOf" srcId="{D0AB6EB8-6C93-6048-B1FE-BE0B96CF35B7}" destId="{92413558-18C7-7040-95BA-3179D7A2D09F}" srcOrd="0" destOrd="0" presId="urn:microsoft.com/office/officeart/2005/8/layout/hProcess4"/>
    <dgm:cxn modelId="{1BE9C44C-0AEB-AE43-B117-8205A55A6F5A}" type="presOf" srcId="{46F2788B-9BAC-E942-814E-ED85CC0D714D}" destId="{1ED01329-88FC-9845-8A77-5EEB05D9325F}" srcOrd="0" destOrd="0" presId="urn:microsoft.com/office/officeart/2005/8/layout/hProcess4"/>
    <dgm:cxn modelId="{63726E52-B8D7-B147-860A-ADAFBD0896A9}" type="presOf" srcId="{D9322A55-16A0-894B-8B03-BE9C40773925}" destId="{949E17F5-9343-5541-A768-863086338D9B}" srcOrd="0" destOrd="0" presId="urn:microsoft.com/office/officeart/2005/8/layout/hProcess4"/>
    <dgm:cxn modelId="{8DCA9F62-10EA-0A40-AF6D-B36BA42A42F7}" srcId="{55CE3F8F-5684-FF45-9813-32A161874FFF}" destId="{D0AB6EB8-6C93-6048-B1FE-BE0B96CF35B7}" srcOrd="3" destOrd="0" parTransId="{E836DCF0-1803-7644-B2C5-1E73DA5B0F33}" sibTransId="{ACCE5646-EEB7-3B4F-BB10-AEC117FD6360}"/>
    <dgm:cxn modelId="{DECE876D-D55C-7A42-80A8-1CC09F6E8E9E}" srcId="{D0AB6EB8-6C93-6048-B1FE-BE0B96CF35B7}" destId="{1995CCF9-22DB-5B45-BFCC-BFF987AD9BE4}" srcOrd="0" destOrd="0" parTransId="{DE7934B2-47E2-0D4C-9D76-699720AA190B}" sibTransId="{004385C3-4A10-6740-B744-2396724EFDB7}"/>
    <dgm:cxn modelId="{83B64B71-91E0-FB4B-AF6A-5C065880DB70}" type="presOf" srcId="{EC2269CA-2BF0-1D42-AF41-7BE67DD21624}" destId="{B63023BD-E0D5-E247-BA56-F572138120CD}" srcOrd="0" destOrd="0" presId="urn:microsoft.com/office/officeart/2005/8/layout/hProcess4"/>
    <dgm:cxn modelId="{431345A1-BC23-FC40-8A0B-3330FFB1CCC7}" type="presOf" srcId="{2EDAB1F6-53C1-FD4F-90FB-1B442B186416}" destId="{4E21AF46-D237-A14F-AA15-A96ACCABBB0D}" srcOrd="0" destOrd="0" presId="urn:microsoft.com/office/officeart/2005/8/layout/hProcess4"/>
    <dgm:cxn modelId="{A580ADA5-D52B-BC41-A0A2-78BFA3CADF1A}" srcId="{9E96C83F-C776-8748-B7AC-8A0C07AC1A3C}" destId="{46F2788B-9BAC-E942-814E-ED85CC0D714D}" srcOrd="0" destOrd="0" parTransId="{6918C6C1-6799-3D43-B2E1-FDBCF5283F97}" sibTransId="{EBDFEB84-FE80-E54B-A645-E0BBF7325444}"/>
    <dgm:cxn modelId="{E2A7A3AB-72BB-DF48-A573-8A0375BABCE1}" type="presOf" srcId="{9E96C83F-C776-8748-B7AC-8A0C07AC1A3C}" destId="{19630834-D357-BA4D-B8B1-D6F41859EE41}" srcOrd="0" destOrd="0" presId="urn:microsoft.com/office/officeart/2005/8/layout/hProcess4"/>
    <dgm:cxn modelId="{2443F4AE-11ED-E343-9B83-B8946A795396}" type="presOf" srcId="{1995CCF9-22DB-5B45-BFCC-BFF987AD9BE4}" destId="{67EEE0D5-B67C-C143-9961-65080B13881F}" srcOrd="1" destOrd="0" presId="urn:microsoft.com/office/officeart/2005/8/layout/hProcess4"/>
    <dgm:cxn modelId="{483095B8-A345-7043-AE1D-27A65A9D0C9A}" srcId="{55CE3F8F-5684-FF45-9813-32A161874FFF}" destId="{9E96C83F-C776-8748-B7AC-8A0C07AC1A3C}" srcOrd="1" destOrd="0" parTransId="{63005310-F07D-4446-8A84-BDF07EEC3112}" sibTransId="{3D09E27C-9D7C-5C4B-A671-F1045EF3555E}"/>
    <dgm:cxn modelId="{023BFFBF-171E-B348-B02C-A25105C53423}" type="presOf" srcId="{8BED1BCA-859A-2743-B965-E816C8267F2B}" destId="{12FC740E-8393-6449-9BF0-BA2E38288D1E}" srcOrd="1" destOrd="0" presId="urn:microsoft.com/office/officeart/2005/8/layout/hProcess4"/>
    <dgm:cxn modelId="{0614BEE9-F210-1942-B80D-5E827E57CDEB}" type="presOf" srcId="{E17D6872-9876-BE45-AE3B-40B6DC4A9757}" destId="{BAF16B6C-B2ED-7047-B710-3B853189D4A4}" srcOrd="0" destOrd="0" presId="urn:microsoft.com/office/officeart/2005/8/layout/hProcess4"/>
    <dgm:cxn modelId="{BABE3AEA-F30A-1B4C-9C3F-122D17E23260}" srcId="{2EDAB1F6-53C1-FD4F-90FB-1B442B186416}" destId="{EC2269CA-2BF0-1D42-AF41-7BE67DD21624}" srcOrd="0" destOrd="0" parTransId="{95A47AA5-3CC2-914F-BCEE-3EE564660CC9}" sibTransId="{7091DB21-A7F9-6143-8786-D95D2052F701}"/>
    <dgm:cxn modelId="{BA5FD6ED-90C2-A04B-A7C1-E47BD5243162}" type="presOf" srcId="{55CE3F8F-5684-FF45-9813-32A161874FFF}" destId="{98AE48A1-E9C3-EC4B-BDBA-64E01708A70E}" srcOrd="0" destOrd="0" presId="urn:microsoft.com/office/officeart/2005/8/layout/hProcess4"/>
    <dgm:cxn modelId="{9A8318EF-1426-8140-B7D3-B300BF8DF48C}" type="presOf" srcId="{1995CCF9-22DB-5B45-BFCC-BFF987AD9BE4}" destId="{12ABE01B-075F-9B4F-BEDC-E2C42B876B5D}" srcOrd="0" destOrd="0" presId="urn:microsoft.com/office/officeart/2005/8/layout/hProcess4"/>
    <dgm:cxn modelId="{A3E891F9-8E85-4043-99F3-21A914684391}" srcId="{55CE3F8F-5684-FF45-9813-32A161874FFF}" destId="{E17D6872-9876-BE45-AE3B-40B6DC4A9757}" srcOrd="2" destOrd="0" parTransId="{B75725EA-8477-CD4E-BCEC-9C797EE2B3A8}" sibTransId="{D9322A55-16A0-894B-8B03-BE9C40773925}"/>
    <dgm:cxn modelId="{8D6D77EE-E550-4342-8D2B-382FD1F5A7B6}" type="presParOf" srcId="{98AE48A1-E9C3-EC4B-BDBA-64E01708A70E}" destId="{7651DD65-3D77-B643-B09A-7B14EAE53EB3}" srcOrd="0" destOrd="0" presId="urn:microsoft.com/office/officeart/2005/8/layout/hProcess4"/>
    <dgm:cxn modelId="{1D3B6DF7-ED6F-DD46-BE9B-13A6BB883BCF}" type="presParOf" srcId="{98AE48A1-E9C3-EC4B-BDBA-64E01708A70E}" destId="{7BDE2466-7225-C943-B8C2-C97339FCA5D4}" srcOrd="1" destOrd="0" presId="urn:microsoft.com/office/officeart/2005/8/layout/hProcess4"/>
    <dgm:cxn modelId="{439228B6-478B-3844-BAED-1CA9D5331D8D}" type="presParOf" srcId="{98AE48A1-E9C3-EC4B-BDBA-64E01708A70E}" destId="{798DC98E-F07C-C24A-A00E-32280A1B052F}" srcOrd="2" destOrd="0" presId="urn:microsoft.com/office/officeart/2005/8/layout/hProcess4"/>
    <dgm:cxn modelId="{C5FBB0B6-E1D6-334C-AED0-B628054FD7E6}" type="presParOf" srcId="{798DC98E-F07C-C24A-A00E-32280A1B052F}" destId="{FEB3E6BF-E4E7-1346-A117-C11ED68F6C43}" srcOrd="0" destOrd="0" presId="urn:microsoft.com/office/officeart/2005/8/layout/hProcess4"/>
    <dgm:cxn modelId="{C2B962FA-68EE-CC48-9D45-0C7C8570F242}" type="presParOf" srcId="{FEB3E6BF-E4E7-1346-A117-C11ED68F6C43}" destId="{0A602DC6-E6BD-0A40-92D9-43943DC4EFCE}" srcOrd="0" destOrd="0" presId="urn:microsoft.com/office/officeart/2005/8/layout/hProcess4"/>
    <dgm:cxn modelId="{4A2C0481-5C86-AB44-AF1E-FF841B22C85F}" type="presParOf" srcId="{FEB3E6BF-E4E7-1346-A117-C11ED68F6C43}" destId="{B63023BD-E0D5-E247-BA56-F572138120CD}" srcOrd="1" destOrd="0" presId="urn:microsoft.com/office/officeart/2005/8/layout/hProcess4"/>
    <dgm:cxn modelId="{70E81A3C-D20A-8B42-B34F-A977626F6757}" type="presParOf" srcId="{FEB3E6BF-E4E7-1346-A117-C11ED68F6C43}" destId="{4C3A8C65-4506-AB4A-A03F-4D60121DCD37}" srcOrd="2" destOrd="0" presId="urn:microsoft.com/office/officeart/2005/8/layout/hProcess4"/>
    <dgm:cxn modelId="{BCBD0804-2966-0E4E-80DF-450A3B897C7C}" type="presParOf" srcId="{FEB3E6BF-E4E7-1346-A117-C11ED68F6C43}" destId="{4E21AF46-D237-A14F-AA15-A96ACCABBB0D}" srcOrd="3" destOrd="0" presId="urn:microsoft.com/office/officeart/2005/8/layout/hProcess4"/>
    <dgm:cxn modelId="{1EED5F07-7D2B-DC4D-A7EA-80773DE355FE}" type="presParOf" srcId="{FEB3E6BF-E4E7-1346-A117-C11ED68F6C43}" destId="{FE2E464A-58C9-0F44-BD76-622F84AC135F}" srcOrd="4" destOrd="0" presId="urn:microsoft.com/office/officeart/2005/8/layout/hProcess4"/>
    <dgm:cxn modelId="{035C975C-9599-0241-807B-E7EE3D47747A}" type="presParOf" srcId="{798DC98E-F07C-C24A-A00E-32280A1B052F}" destId="{219C80C8-19CF-A94A-83D9-59EE770E4382}" srcOrd="1" destOrd="0" presId="urn:microsoft.com/office/officeart/2005/8/layout/hProcess4"/>
    <dgm:cxn modelId="{DDBC3D2E-AD96-CD4A-8E09-674C5F5A324F}" type="presParOf" srcId="{798DC98E-F07C-C24A-A00E-32280A1B052F}" destId="{A0DE80FE-CD8D-614F-BE3E-6E8A551DF19B}" srcOrd="2" destOrd="0" presId="urn:microsoft.com/office/officeart/2005/8/layout/hProcess4"/>
    <dgm:cxn modelId="{560C41F0-ECC8-3A4C-B5E8-0C8DA2F8FA74}" type="presParOf" srcId="{A0DE80FE-CD8D-614F-BE3E-6E8A551DF19B}" destId="{C3DEE032-AEB1-DC47-AF64-37BE54BE1621}" srcOrd="0" destOrd="0" presId="urn:microsoft.com/office/officeart/2005/8/layout/hProcess4"/>
    <dgm:cxn modelId="{4118D7F1-A542-2F4C-A6AC-789F551183E6}" type="presParOf" srcId="{A0DE80FE-CD8D-614F-BE3E-6E8A551DF19B}" destId="{1ED01329-88FC-9845-8A77-5EEB05D9325F}" srcOrd="1" destOrd="0" presId="urn:microsoft.com/office/officeart/2005/8/layout/hProcess4"/>
    <dgm:cxn modelId="{7CD8F7D7-F3BD-2247-A54C-9D40405B8782}" type="presParOf" srcId="{A0DE80FE-CD8D-614F-BE3E-6E8A551DF19B}" destId="{E70CBF70-600B-3E40-AEF7-80614018DB85}" srcOrd="2" destOrd="0" presId="urn:microsoft.com/office/officeart/2005/8/layout/hProcess4"/>
    <dgm:cxn modelId="{379AF1AA-CF49-D643-8374-8FA3DAF7F42E}" type="presParOf" srcId="{A0DE80FE-CD8D-614F-BE3E-6E8A551DF19B}" destId="{19630834-D357-BA4D-B8B1-D6F41859EE41}" srcOrd="3" destOrd="0" presId="urn:microsoft.com/office/officeart/2005/8/layout/hProcess4"/>
    <dgm:cxn modelId="{9E409D6C-5701-DB4C-99F3-ED5F8CEA7A18}" type="presParOf" srcId="{A0DE80FE-CD8D-614F-BE3E-6E8A551DF19B}" destId="{4EA4F2F2-EF63-5F45-87E4-C47F5CD7827C}" srcOrd="4" destOrd="0" presId="urn:microsoft.com/office/officeart/2005/8/layout/hProcess4"/>
    <dgm:cxn modelId="{7083163F-86C2-524E-99B6-4B088FCA000F}" type="presParOf" srcId="{798DC98E-F07C-C24A-A00E-32280A1B052F}" destId="{BBEA1D4B-77AE-EA43-B8CC-FA6A061AA2B5}" srcOrd="3" destOrd="0" presId="urn:microsoft.com/office/officeart/2005/8/layout/hProcess4"/>
    <dgm:cxn modelId="{750A6827-85B5-B146-A72E-8D515F0EFDE8}" type="presParOf" srcId="{798DC98E-F07C-C24A-A00E-32280A1B052F}" destId="{709771C2-CF12-F14D-9860-39D068CC5B4B}" srcOrd="4" destOrd="0" presId="urn:microsoft.com/office/officeart/2005/8/layout/hProcess4"/>
    <dgm:cxn modelId="{B6576D51-9ADC-3946-8555-644CE81522E2}" type="presParOf" srcId="{709771C2-CF12-F14D-9860-39D068CC5B4B}" destId="{48ACF408-9789-DB40-9EA8-E917CACA2478}" srcOrd="0" destOrd="0" presId="urn:microsoft.com/office/officeart/2005/8/layout/hProcess4"/>
    <dgm:cxn modelId="{650B1BC7-11A3-694B-B32F-802C852BD850}" type="presParOf" srcId="{709771C2-CF12-F14D-9860-39D068CC5B4B}" destId="{EE803958-DA46-8F4B-AEA8-5E7A32E3C12E}" srcOrd="1" destOrd="0" presId="urn:microsoft.com/office/officeart/2005/8/layout/hProcess4"/>
    <dgm:cxn modelId="{4A88567F-781D-324B-84C4-F14DE61400B4}" type="presParOf" srcId="{709771C2-CF12-F14D-9860-39D068CC5B4B}" destId="{12FC740E-8393-6449-9BF0-BA2E38288D1E}" srcOrd="2" destOrd="0" presId="urn:microsoft.com/office/officeart/2005/8/layout/hProcess4"/>
    <dgm:cxn modelId="{E95853D8-03B6-E347-933D-BFF5A50BFEEC}" type="presParOf" srcId="{709771C2-CF12-F14D-9860-39D068CC5B4B}" destId="{BAF16B6C-B2ED-7047-B710-3B853189D4A4}" srcOrd="3" destOrd="0" presId="urn:microsoft.com/office/officeart/2005/8/layout/hProcess4"/>
    <dgm:cxn modelId="{81730088-A17E-F147-92E5-80CA319D6A71}" type="presParOf" srcId="{709771C2-CF12-F14D-9860-39D068CC5B4B}" destId="{15632688-620F-3A49-BAFD-D87CE3397203}" srcOrd="4" destOrd="0" presId="urn:microsoft.com/office/officeart/2005/8/layout/hProcess4"/>
    <dgm:cxn modelId="{50B3BC9D-B38B-8B40-AB36-FFA72A1864B3}" type="presParOf" srcId="{798DC98E-F07C-C24A-A00E-32280A1B052F}" destId="{949E17F5-9343-5541-A768-863086338D9B}" srcOrd="5" destOrd="0" presId="urn:microsoft.com/office/officeart/2005/8/layout/hProcess4"/>
    <dgm:cxn modelId="{CA3FA767-10B4-3845-91F4-F42F02E93E81}" type="presParOf" srcId="{798DC98E-F07C-C24A-A00E-32280A1B052F}" destId="{4EFEC26D-466D-DE47-A00E-81F8E6A61707}" srcOrd="6" destOrd="0" presId="urn:microsoft.com/office/officeart/2005/8/layout/hProcess4"/>
    <dgm:cxn modelId="{15DE0782-BE73-C140-AAD7-C7157C7C114E}" type="presParOf" srcId="{4EFEC26D-466D-DE47-A00E-81F8E6A61707}" destId="{DEF6D1E1-E30A-0640-8DEB-70F19A0D3213}" srcOrd="0" destOrd="0" presId="urn:microsoft.com/office/officeart/2005/8/layout/hProcess4"/>
    <dgm:cxn modelId="{C26B4B31-5BC8-F242-AD02-6CAE33E6E91A}" type="presParOf" srcId="{4EFEC26D-466D-DE47-A00E-81F8E6A61707}" destId="{12ABE01B-075F-9B4F-BEDC-E2C42B876B5D}" srcOrd="1" destOrd="0" presId="urn:microsoft.com/office/officeart/2005/8/layout/hProcess4"/>
    <dgm:cxn modelId="{1609B77C-8F57-6B45-9B38-0D04FCAB9725}" type="presParOf" srcId="{4EFEC26D-466D-DE47-A00E-81F8E6A61707}" destId="{67EEE0D5-B67C-C143-9961-65080B13881F}" srcOrd="2" destOrd="0" presId="urn:microsoft.com/office/officeart/2005/8/layout/hProcess4"/>
    <dgm:cxn modelId="{19BF1450-89C1-5040-AB8C-62E3D33D15C1}" type="presParOf" srcId="{4EFEC26D-466D-DE47-A00E-81F8E6A61707}" destId="{92413558-18C7-7040-95BA-3179D7A2D09F}" srcOrd="3" destOrd="0" presId="urn:microsoft.com/office/officeart/2005/8/layout/hProcess4"/>
    <dgm:cxn modelId="{BCAE80CB-4A28-F141-92E8-DAA4D9496A18}" type="presParOf" srcId="{4EFEC26D-466D-DE47-A00E-81F8E6A61707}" destId="{BCCB5C61-B314-C044-B054-956DA1C81F35}" srcOrd="4" destOrd="0" presId="urn:microsoft.com/office/officeart/2005/8/layout/hProcess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023BD-E0D5-E247-BA56-F572138120CD}">
      <dsp:nvSpPr>
        <dsp:cNvPr id="0" name=""/>
        <dsp:cNvSpPr/>
      </dsp:nvSpPr>
      <dsp:spPr>
        <a:xfrm>
          <a:off x="577" y="3021647"/>
          <a:ext cx="2527555" cy="20847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None/>
          </a:pPr>
          <a:r>
            <a:rPr lang="en-US" sz="2400" b="0" i="0" u="none" strike="noStrike" kern="1200" cap="none" dirty="0">
              <a:solidFill>
                <a:srgbClr val="171616"/>
              </a:solidFill>
              <a:latin typeface="Nunito Light"/>
              <a:ea typeface="Nunito Light"/>
              <a:cs typeface="Nunito Light"/>
              <a:sym typeface="Nunito Light"/>
            </a:rPr>
            <a:t>Commission Educator Credentialing Examination </a:t>
          </a:r>
          <a:r>
            <a:rPr lang="en-US" sz="2400" b="0" i="0" u="none" strike="noStrike" kern="1200" cap="none" dirty="0" err="1">
              <a:solidFill>
                <a:srgbClr val="171616"/>
              </a:solidFill>
              <a:latin typeface="Nunito Light"/>
              <a:ea typeface="Nunito Light"/>
              <a:cs typeface="Nunito Light"/>
              <a:sym typeface="Nunito Light"/>
            </a:rPr>
            <a:t>edReports</a:t>
          </a:r>
          <a:endParaRPr lang="en-US" sz="2400" kern="1200" dirty="0"/>
        </a:p>
      </dsp:txBody>
      <dsp:txXfrm>
        <a:off x="48552" y="3069622"/>
        <a:ext cx="2431605" cy="1542032"/>
      </dsp:txXfrm>
    </dsp:sp>
    <dsp:sp modelId="{219C80C8-19CF-A94A-83D9-59EE770E4382}">
      <dsp:nvSpPr>
        <dsp:cNvPr id="0" name=""/>
        <dsp:cNvSpPr/>
      </dsp:nvSpPr>
      <dsp:spPr>
        <a:xfrm>
          <a:off x="397882" y="3081120"/>
          <a:ext cx="3328060" cy="3328060"/>
        </a:xfrm>
        <a:prstGeom prst="leftCircularArrow">
          <a:avLst>
            <a:gd name="adj1" fmla="val 2013"/>
            <a:gd name="adj2" fmla="val 241297"/>
            <a:gd name="adj3" fmla="val 414555"/>
            <a:gd name="adj4" fmla="val 7422237"/>
            <a:gd name="adj5" fmla="val 234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21AF46-D237-A14F-AA15-A96ACCABBB0D}">
      <dsp:nvSpPr>
        <dsp:cNvPr id="0" name=""/>
        <dsp:cNvSpPr/>
      </dsp:nvSpPr>
      <dsp:spPr>
        <a:xfrm>
          <a:off x="204759" y="5070981"/>
          <a:ext cx="2246716" cy="8934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err="1"/>
            <a:t>edReports</a:t>
          </a:r>
          <a:endParaRPr lang="en-US" sz="2700" kern="1200" dirty="0"/>
        </a:p>
      </dsp:txBody>
      <dsp:txXfrm>
        <a:off x="230927" y="5097149"/>
        <a:ext cx="2194380" cy="841109"/>
      </dsp:txXfrm>
    </dsp:sp>
    <dsp:sp modelId="{1ED01329-88FC-9845-8A77-5EEB05D9325F}">
      <dsp:nvSpPr>
        <dsp:cNvPr id="0" name=""/>
        <dsp:cNvSpPr/>
      </dsp:nvSpPr>
      <dsp:spPr>
        <a:xfrm>
          <a:off x="3084485" y="1886761"/>
          <a:ext cx="2527555" cy="26811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None/>
          </a:pPr>
          <a:r>
            <a:rPr lang="en-US" sz="2000" b="0" i="0" u="none" strike="noStrike" kern="1200" cap="none" dirty="0">
              <a:solidFill>
                <a:srgbClr val="171616"/>
              </a:solidFill>
              <a:latin typeface="Nunito Light"/>
              <a:ea typeface="Nunito Light"/>
              <a:cs typeface="Nunito Light"/>
              <a:sym typeface="Nunito Light"/>
            </a:rPr>
            <a:t>RICA pass rates: all test takers in the State of California </a:t>
          </a:r>
          <a:r>
            <a:rPr lang="en-US" sz="2000" kern="1200" dirty="0">
              <a:solidFill>
                <a:srgbClr val="171616"/>
              </a:solidFill>
              <a:latin typeface="Nunito Light"/>
              <a:ea typeface="Nunito Light"/>
              <a:cs typeface="Nunito Light"/>
              <a:sym typeface="Nunito Light"/>
            </a:rPr>
            <a:t>from 2018- early 2023.</a:t>
          </a:r>
          <a:endParaRPr lang="en-US" sz="2000" kern="1200" dirty="0"/>
        </a:p>
      </dsp:txBody>
      <dsp:txXfrm>
        <a:off x="3146185" y="2522987"/>
        <a:ext cx="2404155" cy="1983192"/>
      </dsp:txXfrm>
    </dsp:sp>
    <dsp:sp modelId="{BBEA1D4B-77AE-EA43-B8CC-FA6A061AA2B5}">
      <dsp:nvSpPr>
        <dsp:cNvPr id="0" name=""/>
        <dsp:cNvSpPr/>
      </dsp:nvSpPr>
      <dsp:spPr>
        <a:xfrm>
          <a:off x="3635334" y="1085654"/>
          <a:ext cx="3730214" cy="3730214"/>
        </a:xfrm>
        <a:prstGeom prst="circularArrow">
          <a:avLst>
            <a:gd name="adj1" fmla="val 1796"/>
            <a:gd name="adj2" fmla="val 214220"/>
            <a:gd name="adj3" fmla="val 20654238"/>
            <a:gd name="adj4" fmla="val 13619479"/>
            <a:gd name="adj5" fmla="val 209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630834-D357-BA4D-B8B1-D6F41859EE41}">
      <dsp:nvSpPr>
        <dsp:cNvPr id="0" name=""/>
        <dsp:cNvSpPr/>
      </dsp:nvSpPr>
      <dsp:spPr>
        <a:xfrm>
          <a:off x="3154392" y="1639984"/>
          <a:ext cx="2246716" cy="8934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t>CA Test Takers</a:t>
          </a:r>
        </a:p>
      </dsp:txBody>
      <dsp:txXfrm>
        <a:off x="3180560" y="1666152"/>
        <a:ext cx="2194380" cy="841109"/>
      </dsp:txXfrm>
    </dsp:sp>
    <dsp:sp modelId="{EE803958-DA46-8F4B-AEA8-5E7A32E3C12E}">
      <dsp:nvSpPr>
        <dsp:cNvPr id="0" name=""/>
        <dsp:cNvSpPr/>
      </dsp:nvSpPr>
      <dsp:spPr>
        <a:xfrm>
          <a:off x="6255543" y="2641795"/>
          <a:ext cx="2527555" cy="28498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None/>
          </a:pPr>
          <a:r>
            <a:rPr lang="en-US" sz="2000" b="0" i="0" u="none" strike="noStrike" kern="1200" cap="none" dirty="0">
              <a:solidFill>
                <a:srgbClr val="171616"/>
              </a:solidFill>
              <a:latin typeface="Nunito Light"/>
              <a:ea typeface="Nunito Light"/>
              <a:cs typeface="Nunito Light"/>
              <a:sym typeface="Nunito Light"/>
            </a:rPr>
            <a:t>RICA pass rates: test takers in the SFSU Graduate College of Education </a:t>
          </a:r>
          <a:r>
            <a:rPr lang="en-US" sz="2000" kern="1200" dirty="0">
              <a:solidFill>
                <a:srgbClr val="171616"/>
              </a:solidFill>
              <a:latin typeface="Nunito Light"/>
              <a:ea typeface="Nunito Light"/>
              <a:cs typeface="Nunito Light"/>
              <a:sym typeface="Nunito Light"/>
            </a:rPr>
            <a:t>from 2018- early 2023.</a:t>
          </a:r>
          <a:endParaRPr lang="en-US" sz="2000" kern="1200" dirty="0"/>
        </a:p>
      </dsp:txBody>
      <dsp:txXfrm>
        <a:off x="6321127" y="2707379"/>
        <a:ext cx="2396387" cy="2108019"/>
      </dsp:txXfrm>
    </dsp:sp>
    <dsp:sp modelId="{949E17F5-9343-5541-A768-863086338D9B}">
      <dsp:nvSpPr>
        <dsp:cNvPr id="0" name=""/>
        <dsp:cNvSpPr/>
      </dsp:nvSpPr>
      <dsp:spPr>
        <a:xfrm>
          <a:off x="6832474" y="3050861"/>
          <a:ext cx="3557746" cy="3557746"/>
        </a:xfrm>
        <a:prstGeom prst="leftCircularArrow">
          <a:avLst>
            <a:gd name="adj1" fmla="val 1883"/>
            <a:gd name="adj2" fmla="val 225050"/>
            <a:gd name="adj3" fmla="val 716323"/>
            <a:gd name="adj4" fmla="val 7740252"/>
            <a:gd name="adj5" fmla="val 219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F16B6C-B2ED-7047-B710-3B853189D4A4}">
      <dsp:nvSpPr>
        <dsp:cNvPr id="0" name=""/>
        <dsp:cNvSpPr/>
      </dsp:nvSpPr>
      <dsp:spPr>
        <a:xfrm>
          <a:off x="6414094" y="5262239"/>
          <a:ext cx="2246716" cy="8934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SFSU GCOE Test Takers</a:t>
          </a:r>
        </a:p>
      </dsp:txBody>
      <dsp:txXfrm>
        <a:off x="6440262" y="5288407"/>
        <a:ext cx="2194380" cy="841109"/>
      </dsp:txXfrm>
    </dsp:sp>
    <dsp:sp modelId="{12ABE01B-075F-9B4F-BEDC-E2C42B876B5D}">
      <dsp:nvSpPr>
        <dsp:cNvPr id="0" name=""/>
        <dsp:cNvSpPr/>
      </dsp:nvSpPr>
      <dsp:spPr>
        <a:xfrm>
          <a:off x="9584093" y="2197330"/>
          <a:ext cx="2527555" cy="27629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None/>
          </a:pPr>
          <a:r>
            <a:rPr lang="en-US" sz="2000" b="0" i="0" u="none" strike="noStrike" kern="1200" cap="none" dirty="0">
              <a:solidFill>
                <a:srgbClr val="171616"/>
              </a:solidFill>
              <a:latin typeface="Nunito Light"/>
              <a:ea typeface="Nunito Light"/>
              <a:cs typeface="Nunito Light"/>
              <a:sym typeface="Nunito Light"/>
            </a:rPr>
            <a:t>RICA Pass rates: PSTs who participated </a:t>
          </a:r>
          <a:r>
            <a:rPr lang="en-US" sz="2000" kern="1200" dirty="0">
              <a:solidFill>
                <a:srgbClr val="171616"/>
              </a:solidFill>
              <a:latin typeface="Nunito Light"/>
              <a:ea typeface="Nunito Light"/>
              <a:cs typeface="Nunito Light"/>
              <a:sym typeface="Nunito Light"/>
            </a:rPr>
            <a:t>in Test Prep 2018-early 2023.</a:t>
          </a:r>
          <a:endParaRPr lang="en-US" sz="2000" kern="1200" dirty="0"/>
        </a:p>
      </dsp:txBody>
      <dsp:txXfrm>
        <a:off x="9647677" y="2852982"/>
        <a:ext cx="2400387" cy="2043748"/>
      </dsp:txXfrm>
    </dsp:sp>
    <dsp:sp modelId="{92413558-18C7-7040-95BA-3179D7A2D09F}">
      <dsp:nvSpPr>
        <dsp:cNvPr id="0" name=""/>
        <dsp:cNvSpPr/>
      </dsp:nvSpPr>
      <dsp:spPr>
        <a:xfrm>
          <a:off x="9767934" y="1702635"/>
          <a:ext cx="2246716" cy="8934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SFSU GCOE Test Prep</a:t>
          </a:r>
        </a:p>
      </dsp:txBody>
      <dsp:txXfrm>
        <a:off x="9794102" y="1728803"/>
        <a:ext cx="2194380" cy="84110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Materials used in our workshop can be found here: </a:t>
            </a:r>
            <a:endParaRPr dirty="0"/>
          </a:p>
        </p:txBody>
      </p:sp>
      <p:sp>
        <p:nvSpPr>
          <p:cNvPr id="238" name="Google Shape;23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Since we implemented these sessions, our pass rates have improved when compared to overall success rates in the state of California. </a:t>
            </a:r>
            <a:endParaRPr dirty="0"/>
          </a:p>
        </p:txBody>
      </p:sp>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6712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examined RICA pass rate data for our students from 2018 through 2022 collected from the Commission Educator Credentialing Examination edReports. Initially, we compared our PSTs’ RICA pass rates to all test takers in the state of California from 2018 – 2022. While fewer students attempted the RICA during the height of the pandemic (2020-2021), the data suggests that, when comparing our teacher candidates to PSTs across the state, our students had higher pass rates overall (Table 1). </a:t>
            </a:r>
            <a:endParaRPr dirty="0"/>
          </a:p>
        </p:txBody>
      </p:sp>
      <p:sp>
        <p:nvSpPr>
          <p:cNvPr id="389" name="Google Shape;38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722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rgbClr val="000000"/>
                </a:solidFill>
                <a:effectLst/>
                <a:latin typeface="Times New Roman" panose="02020603050405020304" pitchFamily="18" charset="0"/>
                <a:ea typeface="Times New Roman" panose="02020603050405020304" pitchFamily="18" charset="0"/>
              </a:rPr>
              <a:t>We then examined testing outcomes for students within our university. Results suggest that students who participated in the test preparation session experienced greater pass rates when compared to those who did not participate (Table 2). This project informs teacher preparation programs about one way they can support teacher candidates in passing required tests.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solidFill>
                  <a:srgbClr val="000000"/>
                </a:solidFill>
                <a:effectLst/>
                <a:latin typeface="Times New Roman" panose="02020603050405020304" pitchFamily="18" charset="0"/>
                <a:ea typeface="Times New Roman" panose="02020603050405020304" pitchFamily="18" charset="0"/>
              </a:rPr>
              <a:t>Our data indicate that PSTs will benefit from relatively a low-cost test preparation workshop. We focused on content as well as test-taking skills which can help alleviate anxiety. With just one online session, our students demonstrated positive results in passing the RICA.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357" name="Google Shape;35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7" name="Google Shape;25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Low cost to the institution, with only honorarium or stipend provided to instructors.  </a:t>
            </a:r>
          </a:p>
          <a:p>
            <a:pPr marL="0" lvl="0" indent="0" algn="l" rtl="0">
              <a:spcBef>
                <a:spcPts val="0"/>
              </a:spcBef>
              <a:spcAft>
                <a:spcPts val="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Since we implemented these sessions, our pass rates have improved when compared to overall success rates in the state of California. </a:t>
            </a:r>
            <a:endParaRPr dirty="0"/>
          </a:p>
        </p:txBody>
      </p:sp>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rPr>
              <a:t>The U.S., and California in particular, has experienced recurring teacher shortages for decades and there are real barriers to entry in terms of standardized, requisite testing for licensure. </a:t>
            </a:r>
            <a:endParaRPr lang="en-US" b="0" i="0" dirty="0">
              <a:solidFill>
                <a:srgbClr val="212121"/>
              </a:solidFill>
              <a:effectLst/>
              <a:latin typeface="Source Sans Pro" panose="020F0502020204030204" pitchFamily="34" charset="0"/>
            </a:endParaRPr>
          </a:p>
          <a:p>
            <a:pPr marL="0" lvl="0" indent="0" algn="l" rtl="0">
              <a:spcBef>
                <a:spcPts val="0"/>
              </a:spcBef>
              <a:spcAft>
                <a:spcPts val="0"/>
              </a:spcAft>
              <a:buNone/>
            </a:pPr>
            <a:endParaRPr lang="en-US" b="0" i="0" dirty="0">
              <a:solidFill>
                <a:srgbClr val="212121"/>
              </a:solidFill>
              <a:effectLst/>
              <a:latin typeface="Source Sans Pro" panose="020F0502020204030204" pitchFamily="34" charset="0"/>
            </a:endParaRPr>
          </a:p>
        </p:txBody>
      </p:sp>
      <p:sp>
        <p:nvSpPr>
          <p:cNvPr id="436" name="Google Shape;43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7180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Based on research on attracting and retaining teachers, Carver-Thomas and colleagues (2020), in collaboration with the Learning Policy Institute, have identified strategies that state and local agencies in California can implement in order to address ongoing teacher shortages, particularly in high-need fields and schools.</a:t>
            </a:r>
            <a:br>
              <a:rPr lang="en-US" dirty="0"/>
            </a:br>
            <a:br>
              <a:rPr lang="en-US" dirty="0"/>
            </a:br>
            <a:r>
              <a:rPr lang="en-US" dirty="0"/>
              <a:t>One identified strategy that most closely aligns to this presentation is to “streamline requirements for entry into the profession by considering multiple pathways for demonstrating competence for both in-state and out-of-state entrants to the profession”.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growing number of substandard credentials issued by the state is an indicator that teacher supply continues to be insufficient to meet the demand. </a:t>
            </a:r>
            <a:endParaRPr dirty="0"/>
          </a:p>
        </p:txBody>
      </p:sp>
      <p:sp>
        <p:nvSpPr>
          <p:cNvPr id="357" name="Google Shape;35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0919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Students benefit from teachers with cultural backgrounds similar to their own because such teachers provide real-life models of academic engagement (Ingersoll &amp; May, 2011) which stimulates effort, interest, and confidence which enhances student performance (Dilworth, 1990). </a:t>
            </a:r>
            <a:endParaRPr lang="en-US" sz="1100" dirty="0"/>
          </a:p>
          <a:p>
            <a:pPr marL="0" lvl="0" indent="0" algn="l" rtl="0">
              <a:spcBef>
                <a:spcPts val="0"/>
              </a:spcBef>
              <a:spcAft>
                <a:spcPts val="0"/>
              </a:spcAft>
              <a:buNone/>
            </a:pPr>
            <a:endParaRPr dirty="0"/>
          </a:p>
        </p:txBody>
      </p:sp>
      <p:sp>
        <p:nvSpPr>
          <p:cNvPr id="278" name="Google Shape;27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0E1634"/>
                </a:solidFill>
                <a:effectLst/>
                <a:latin typeface="Helvetica Neue" panose="02000503000000020004" pitchFamily="2" charset="0"/>
              </a:rPr>
              <a:t>Low-achieving schools were nearly five times as likely as high-achieving schools to employ these teachers; high-minority schools were nearly seven times as likely as low-minority schools to employ them.</a:t>
            </a:r>
            <a:endParaRPr lang="en-US" sz="1100" dirty="0">
              <a:solidFill>
                <a:srgbClr val="000000"/>
              </a:solidFill>
              <a:effectLst/>
              <a:latin typeface="Times New Roman" panose="02020603050405020304" pitchFamily="18" charset="0"/>
              <a:ea typeface="Calibri" panose="020F0502020204030204" pitchFamily="34" charset="0"/>
            </a:endParaRPr>
          </a:p>
          <a:p>
            <a:pPr marL="0" lvl="0" indent="0" algn="l" rtl="0">
              <a:spcBef>
                <a:spcPts val="0"/>
              </a:spcBef>
              <a:spcAft>
                <a:spcPts val="0"/>
              </a:spcAft>
              <a:buNone/>
            </a:pPr>
            <a:endParaRPr lang="en-US" sz="1100" dirty="0">
              <a:solidFill>
                <a:srgbClr val="000000"/>
              </a:solidFill>
              <a:effectLst/>
              <a:latin typeface="Times New Roman" panose="02020603050405020304" pitchFamily="18" charset="0"/>
              <a:ea typeface="Calibri" panose="020F0502020204030204" pitchFamily="34" charset="0"/>
            </a:endParaRPr>
          </a:p>
          <a:p>
            <a:pPr marL="0" lvl="0" indent="0" algn="l" rtl="0">
              <a:spcBef>
                <a:spcPts val="0"/>
              </a:spcBef>
              <a:spcAft>
                <a:spcPts val="0"/>
              </a:spcAft>
              <a:buNone/>
            </a:pPr>
            <a:r>
              <a:rPr lang="en-US" sz="1100" dirty="0">
                <a:solidFill>
                  <a:srgbClr val="000000"/>
                </a:solidFill>
                <a:effectLst/>
                <a:latin typeface="Times New Roman" panose="02020603050405020304" pitchFamily="18" charset="0"/>
                <a:ea typeface="Calibri" panose="020F0502020204030204" pitchFamily="34" charset="0"/>
              </a:rPr>
              <a:t>The current teacher shortage is a crisis in many ways and for many people, but children in high-poverty communities of color are suffer most (Johnson, Berg, &amp; Donaldson, 2005; Redding &amp; Smith, 2016). </a:t>
            </a:r>
          </a:p>
          <a:p>
            <a:pPr marL="0" lvl="0" indent="0" algn="l" rtl="0">
              <a:spcBef>
                <a:spcPts val="0"/>
              </a:spcBef>
              <a:spcAft>
                <a:spcPts val="0"/>
              </a:spcAft>
              <a:buNone/>
            </a:pPr>
            <a:endParaRPr lang="en-US" sz="1100" dirty="0">
              <a:solidFill>
                <a:srgbClr val="000000"/>
              </a:solidFill>
              <a:effectLst/>
              <a:latin typeface="Times New Roman" panose="02020603050405020304" pitchFamily="18" charset="0"/>
            </a:endParaRPr>
          </a:p>
          <a:p>
            <a:pPr marL="0" lvl="0" indent="0" algn="l" rtl="0">
              <a:spcBef>
                <a:spcPts val="0"/>
              </a:spcBef>
              <a:spcAft>
                <a:spcPts val="0"/>
              </a:spcAft>
              <a:buNone/>
            </a:pPr>
            <a:r>
              <a:rPr lang="en-US" dirty="0"/>
              <a:t>data from the California Commission on Teacher Credentialing (CTC) and public- and restricted-use student and staffing data from the California Department of Education (CDE) </a:t>
            </a:r>
            <a:endParaRPr dirty="0"/>
          </a:p>
        </p:txBody>
      </p:sp>
      <p:sp>
        <p:nvSpPr>
          <p:cNvPr id="306" name="Google Shape;30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solidFill>
                  <a:srgbClr val="000000"/>
                </a:solidFill>
                <a:effectLst/>
                <a:latin typeface="Times New Roman" panose="02020603050405020304" pitchFamily="18" charset="0"/>
                <a:ea typeface="Times New Roman" panose="02020603050405020304" pitchFamily="18" charset="0"/>
              </a:rPr>
              <a:t>As with any high-stakes test, the actual performance of a test taker can be affected by many different factors aside from lack of content mastery including test anxiety, poor test taking skills, or lack of access to test practice materials. Preparation programs such as ours, at no cost to students, can aid in preparing teacher candidates for tests and relieve some of their test anxiety through content review and practice as well as an overview of testing strategies. High rates of anxiety can contribute to poor academic performance in students, and this kind of anxiety may lead to low confidence or to poor performance on exams (</a:t>
            </a:r>
            <a:r>
              <a:rPr lang="en-US" sz="1800" dirty="0" err="1">
                <a:solidFill>
                  <a:srgbClr val="000000"/>
                </a:solidFill>
                <a:effectLst/>
                <a:latin typeface="Times New Roman" panose="02020603050405020304" pitchFamily="18" charset="0"/>
                <a:ea typeface="Times New Roman" panose="02020603050405020304" pitchFamily="18" charset="0"/>
              </a:rPr>
              <a:t>Putwain</a:t>
            </a:r>
            <a:r>
              <a:rPr lang="en-US" sz="1800" dirty="0">
                <a:solidFill>
                  <a:srgbClr val="000000"/>
                </a:solidFill>
                <a:effectLst/>
                <a:latin typeface="Times New Roman" panose="02020603050405020304" pitchFamily="18" charset="0"/>
                <a:ea typeface="Times New Roman" panose="02020603050405020304" pitchFamily="18" charset="0"/>
              </a:rPr>
              <a:t> &amp; Symons, 2018).</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purpose of the RICA is to ensure that California-trained candidates for Multiple Subject Teaching Credentials and Education Specialist Instruction Credentials possess the knowledge and skills to provide effective reading instruction to students. In order to ameliorate the challenges PSTs encounter in attempting to successfully pass the RICA, we offer our teacher candidates a no cost, four-hour, fully online, synchronous test preparation workshop each semester. Online learning increases information retention and requires up to 60% less time to learn new information, according to the World Economic Forum (Li &amp; Farah, 2020). Therefore, Institutions of Higher Education who prepare new teachers are well situated to provide programs, materials, methods, and content in cost effective, efficient ways.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343" name="Google Shape;34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635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413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4992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016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7040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8071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1610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4521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7125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8856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070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4151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6" r:id="rId5"/>
    <p:sldLayoutId id="2147483657" r:id="rId6"/>
    <p:sldLayoutId id="214748365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93468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8.jpg"/><Relationship Id="rId7"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png"/><Relationship Id="rId10" Type="http://schemas.openxmlformats.org/officeDocument/2006/relationships/image" Target="../media/image33.jpg"/><Relationship Id="rId4" Type="http://schemas.openxmlformats.org/officeDocument/2006/relationships/image" Target="../media/image14.png"/><Relationship Id="rId9" Type="http://schemas.openxmlformats.org/officeDocument/2006/relationships/image" Target="../media/image32.jpg"/></Relationships>
</file>

<file path=ppt/slides/_rels/slide1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8.jpg"/><Relationship Id="rId7"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38.jp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image" Target="../media/image11.png"/><Relationship Id="rId12"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diagramQuickStyle" Target="../diagrams/quickStyle1.xml"/><Relationship Id="rId5" Type="http://schemas.openxmlformats.org/officeDocument/2006/relationships/image" Target="../media/image9.png"/><Relationship Id="rId10" Type="http://schemas.openxmlformats.org/officeDocument/2006/relationships/diagramLayout" Target="../diagrams/layout1.xml"/><Relationship Id="rId4" Type="http://schemas.openxmlformats.org/officeDocument/2006/relationships/image" Target="../media/image14.png"/><Relationship Id="rId9" Type="http://schemas.openxmlformats.org/officeDocument/2006/relationships/diagramData" Target="../diagrams/data1.xml"/><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9.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44.jpg"/><Relationship Id="rId5" Type="http://schemas.openxmlformats.org/officeDocument/2006/relationships/image" Target="../media/image17.png"/><Relationship Id="rId10" Type="http://schemas.openxmlformats.org/officeDocument/2006/relationships/image" Target="../media/image43.jpg"/><Relationship Id="rId4" Type="http://schemas.openxmlformats.org/officeDocument/2006/relationships/image" Target="../media/image9.png"/><Relationship Id="rId9"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8" Type="http://schemas.openxmlformats.org/officeDocument/2006/relationships/hyperlink" Target="mailto:jyochim@sfsu.edu" TargetMode="External"/><Relationship Id="rId3" Type="http://schemas.openxmlformats.org/officeDocument/2006/relationships/image" Target="../media/image8.jpg"/><Relationship Id="rId7" Type="http://schemas.openxmlformats.org/officeDocument/2006/relationships/hyperlink" Target="mailto:mrequa@sfs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4317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5126" y="8581825"/>
            <a:ext cx="3566682" cy="966397"/>
          </a:xfrm>
          <a:prstGeom prst="rect">
            <a:avLst/>
          </a:prstGeom>
        </p:spPr>
      </p:pic>
      <p:pic>
        <p:nvPicPr>
          <p:cNvPr id="3" name="Picture 3"/>
          <p:cNvPicPr>
            <a:picLocks noChangeAspect="1"/>
          </p:cNvPicPr>
          <p:nvPr/>
        </p:nvPicPr>
        <p:blipFill>
          <a:blip r:embed="rId4">
            <a:alphaModFix amt="24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48855" y="335719"/>
            <a:ext cx="7362958" cy="9615567"/>
          </a:xfrm>
          <a:prstGeom prst="rect">
            <a:avLst/>
          </a:prstGeom>
        </p:spPr>
      </p:pic>
      <p:grpSp>
        <p:nvGrpSpPr>
          <p:cNvPr id="4" name="Group 4"/>
          <p:cNvGrpSpPr>
            <a:grpSpLocks noChangeAspect="1"/>
          </p:cNvGrpSpPr>
          <p:nvPr/>
        </p:nvGrpSpPr>
        <p:grpSpPr>
          <a:xfrm>
            <a:off x="952500" y="5809059"/>
            <a:ext cx="9420225" cy="9525"/>
            <a:chOff x="0" y="0"/>
            <a:chExt cx="25120600" cy="25400"/>
          </a:xfrm>
        </p:grpSpPr>
        <p:sp>
          <p:nvSpPr>
            <p:cNvPr id="5" name="Freeform 5"/>
            <p:cNvSpPr/>
            <p:nvPr/>
          </p:nvSpPr>
          <p:spPr>
            <a:xfrm>
              <a:off x="0" y="0"/>
              <a:ext cx="25120600" cy="25400"/>
            </a:xfrm>
            <a:custGeom>
              <a:avLst/>
              <a:gdLst/>
              <a:ahLst/>
              <a:cxnLst/>
              <a:rect l="l" t="t" r="r" b="b"/>
              <a:pathLst>
                <a:path w="25120600" h="25400">
                  <a:moveTo>
                    <a:pt x="0" y="0"/>
                  </a:moveTo>
                  <a:lnTo>
                    <a:pt x="25120600" y="0"/>
                  </a:lnTo>
                  <a:lnTo>
                    <a:pt x="25120600" y="25400"/>
                  </a:lnTo>
                  <a:lnTo>
                    <a:pt x="0" y="25400"/>
                  </a:lnTo>
                  <a:close/>
                </a:path>
              </a:pathLst>
            </a:custGeom>
            <a:solidFill>
              <a:srgbClr val="FFFFFF"/>
            </a:solidFill>
          </p:spPr>
        </p:sp>
      </p:grpSp>
      <p:sp>
        <p:nvSpPr>
          <p:cNvPr id="6" name="TextBox 6"/>
          <p:cNvSpPr txBox="1"/>
          <p:nvPr/>
        </p:nvSpPr>
        <p:spPr>
          <a:xfrm>
            <a:off x="915126" y="738778"/>
            <a:ext cx="10015405" cy="7348871"/>
          </a:xfrm>
          <a:prstGeom prst="rect">
            <a:avLst/>
          </a:prstGeom>
        </p:spPr>
        <p:txBody>
          <a:bodyPr lIns="0" tIns="0" rIns="0" bIns="0" rtlCol="0" anchor="t">
            <a:spAutoFit/>
          </a:bodyPr>
          <a:lstStyle/>
          <a:p>
            <a:pPr marL="0" marR="0" lvl="0" indent="0" algn="ctr" rtl="0">
              <a:lnSpc>
                <a:spcPct val="119005"/>
              </a:lnSpc>
              <a:spcBef>
                <a:spcPts val="0"/>
              </a:spcBef>
              <a:spcAft>
                <a:spcPts val="0"/>
              </a:spcAft>
              <a:buNone/>
            </a:pPr>
            <a:r>
              <a:rPr lang="en-US" sz="5400" b="1" i="0" u="none" strike="noStrike" cap="none" dirty="0">
                <a:solidFill>
                  <a:schemeClr val="bg1"/>
                </a:solidFill>
                <a:latin typeface="Nunito Sans ExtraLight"/>
                <a:ea typeface="Nunito Sans ExtraLight"/>
                <a:cs typeface="Nunito Sans ExtraLight"/>
                <a:sym typeface="Nunito Sans ExtraLight"/>
              </a:rPr>
              <a:t>California Council on Teacher Education (CCTE) </a:t>
            </a:r>
          </a:p>
          <a:p>
            <a:pPr marL="0" marR="0" lvl="0" indent="0" algn="ctr" rtl="0">
              <a:lnSpc>
                <a:spcPct val="119005"/>
              </a:lnSpc>
              <a:spcBef>
                <a:spcPts val="0"/>
              </a:spcBef>
              <a:spcAft>
                <a:spcPts val="0"/>
              </a:spcAft>
              <a:buNone/>
            </a:pPr>
            <a:r>
              <a:rPr lang="en-US" sz="5400" b="1" i="0" u="none" strike="noStrike" cap="none" dirty="0">
                <a:solidFill>
                  <a:schemeClr val="bg1"/>
                </a:solidFill>
                <a:latin typeface="Nunito Sans ExtraLight"/>
                <a:ea typeface="Nunito Sans ExtraLight"/>
                <a:cs typeface="Nunito Sans ExtraLight"/>
                <a:sym typeface="Nunito Sans ExtraLight"/>
              </a:rPr>
              <a:t>Spring Policy Action Network (SPAN)</a:t>
            </a:r>
          </a:p>
          <a:p>
            <a:pPr marL="0" marR="0" lvl="0" indent="0" algn="ctr" rtl="0">
              <a:lnSpc>
                <a:spcPct val="119005"/>
              </a:lnSpc>
              <a:spcBef>
                <a:spcPts val="0"/>
              </a:spcBef>
              <a:spcAft>
                <a:spcPts val="0"/>
              </a:spcAft>
              <a:buNone/>
            </a:pPr>
            <a:r>
              <a:rPr lang="en-US" sz="5400" b="1" dirty="0">
                <a:solidFill>
                  <a:schemeClr val="bg1"/>
                </a:solidFill>
                <a:latin typeface="Nunito Sans ExtraLight"/>
                <a:cs typeface="Nunito Sans ExtraLight"/>
                <a:sym typeface="Nunito Sans ExtraLight"/>
              </a:rPr>
              <a:t>2023</a:t>
            </a:r>
          </a:p>
          <a:p>
            <a:pPr marL="0" marR="0" lvl="0" indent="0" algn="just" defTabSz="914400" rtl="0" eaLnBrk="1" fontAlgn="auto" latinLnBrk="0" hangingPunct="1">
              <a:lnSpc>
                <a:spcPts val="9900"/>
              </a:lnSpc>
              <a:spcBef>
                <a:spcPts val="0"/>
              </a:spcBef>
              <a:spcAft>
                <a:spcPts val="0"/>
              </a:spcAft>
              <a:buClrTx/>
              <a:buSzTx/>
              <a:buFontTx/>
              <a:buNone/>
              <a:tabLst/>
              <a:defRPr/>
            </a:pPr>
            <a:r>
              <a:rPr kumimoji="0" lang="en-US" sz="5400" b="1" i="0" u="none" strike="noStrike" kern="1200" cap="none" spc="115" normalizeH="0" baseline="0" noProof="0" dirty="0">
                <a:ln>
                  <a:noFill/>
                </a:ln>
                <a:solidFill>
                  <a:schemeClr val="bg1"/>
                </a:solidFill>
                <a:effectLst/>
                <a:uLnTx/>
                <a:uFillTx/>
                <a:latin typeface="Source Sans Pro Bold"/>
                <a:ea typeface="+mn-ea"/>
                <a:cs typeface="+mn-cs"/>
              </a:rPr>
              <a:t> </a:t>
            </a:r>
          </a:p>
          <a:p>
            <a:pPr marL="0" marR="0" lvl="0" indent="0" algn="just" defTabSz="914400" rtl="0" eaLnBrk="1" fontAlgn="auto" latinLnBrk="0" hangingPunct="1">
              <a:lnSpc>
                <a:spcPts val="9900"/>
              </a:lnSpc>
              <a:spcBef>
                <a:spcPts val="0"/>
              </a:spcBef>
              <a:spcAft>
                <a:spcPts val="0"/>
              </a:spcAft>
              <a:buClrTx/>
              <a:buSzTx/>
              <a:buFontTx/>
              <a:buNone/>
              <a:tabLst/>
              <a:defRPr/>
            </a:pPr>
            <a:endParaRPr kumimoji="0" lang="en-US" sz="5400" b="1" i="0" u="none" strike="noStrike" kern="1200" cap="none" spc="115" normalizeH="0" baseline="0" noProof="0" dirty="0">
              <a:ln>
                <a:noFill/>
              </a:ln>
              <a:solidFill>
                <a:schemeClr val="bg1"/>
              </a:solidFill>
              <a:effectLst/>
              <a:uLnTx/>
              <a:uFillTx/>
              <a:latin typeface="Source Sans Pro Bold"/>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26"/>
          <p:cNvPicPr preferRelativeResize="0"/>
          <p:nvPr/>
        </p:nvPicPr>
        <p:blipFill rotWithShape="1">
          <a:blip r:embed="rId3">
            <a:alphaModFix/>
          </a:blip>
          <a:srcRect l="2111" r="2110"/>
          <a:stretch/>
        </p:blipFill>
        <p:spPr>
          <a:xfrm>
            <a:off x="0" y="0"/>
            <a:ext cx="18288000" cy="10287000"/>
          </a:xfrm>
          <a:prstGeom prst="rect">
            <a:avLst/>
          </a:prstGeom>
          <a:noFill/>
          <a:ln>
            <a:noFill/>
          </a:ln>
        </p:spPr>
      </p:pic>
      <p:pic>
        <p:nvPicPr>
          <p:cNvPr id="309" name="Google Shape;309;p26"/>
          <p:cNvPicPr preferRelativeResize="0"/>
          <p:nvPr/>
        </p:nvPicPr>
        <p:blipFill rotWithShape="1">
          <a:blip r:embed="rId4">
            <a:alphaModFix/>
          </a:blip>
          <a:srcRect/>
          <a:stretch/>
        </p:blipFill>
        <p:spPr>
          <a:xfrm>
            <a:off x="4981092" y="8212752"/>
            <a:ext cx="2558012" cy="2558012"/>
          </a:xfrm>
          <a:prstGeom prst="rect">
            <a:avLst/>
          </a:prstGeom>
          <a:noFill/>
          <a:ln>
            <a:noFill/>
          </a:ln>
        </p:spPr>
      </p:pic>
      <p:pic>
        <p:nvPicPr>
          <p:cNvPr id="310" name="Google Shape;310;p26"/>
          <p:cNvPicPr preferRelativeResize="0"/>
          <p:nvPr/>
        </p:nvPicPr>
        <p:blipFill rotWithShape="1">
          <a:blip r:embed="rId5">
            <a:alphaModFix/>
          </a:blip>
          <a:srcRect/>
          <a:stretch/>
        </p:blipFill>
        <p:spPr>
          <a:xfrm rot="-10486936">
            <a:off x="9399763" y="-3038911"/>
            <a:ext cx="3842431" cy="5799896"/>
          </a:xfrm>
          <a:prstGeom prst="rect">
            <a:avLst/>
          </a:prstGeom>
          <a:noFill/>
          <a:ln>
            <a:noFill/>
          </a:ln>
        </p:spPr>
      </p:pic>
      <p:pic>
        <p:nvPicPr>
          <p:cNvPr id="311" name="Google Shape;311;p26"/>
          <p:cNvPicPr preferRelativeResize="0"/>
          <p:nvPr/>
        </p:nvPicPr>
        <p:blipFill rotWithShape="1">
          <a:blip r:embed="rId5">
            <a:alphaModFix/>
          </a:blip>
          <a:srcRect/>
          <a:stretch/>
        </p:blipFill>
        <p:spPr>
          <a:xfrm rot="-10486936">
            <a:off x="5045806" y="7064952"/>
            <a:ext cx="3842431" cy="5799896"/>
          </a:xfrm>
          <a:prstGeom prst="rect">
            <a:avLst/>
          </a:prstGeom>
          <a:noFill/>
          <a:ln>
            <a:noFill/>
          </a:ln>
        </p:spPr>
      </p:pic>
      <p:pic>
        <p:nvPicPr>
          <p:cNvPr id="312" name="Google Shape;312;p26"/>
          <p:cNvPicPr preferRelativeResize="0"/>
          <p:nvPr/>
        </p:nvPicPr>
        <p:blipFill rotWithShape="1">
          <a:blip r:embed="rId4">
            <a:alphaModFix/>
          </a:blip>
          <a:srcRect/>
          <a:stretch/>
        </p:blipFill>
        <p:spPr>
          <a:xfrm>
            <a:off x="10872468" y="-1417969"/>
            <a:ext cx="2558012" cy="2558012"/>
          </a:xfrm>
          <a:prstGeom prst="rect">
            <a:avLst/>
          </a:prstGeom>
          <a:noFill/>
          <a:ln>
            <a:noFill/>
          </a:ln>
        </p:spPr>
      </p:pic>
      <p:grpSp>
        <p:nvGrpSpPr>
          <p:cNvPr id="315" name="Google Shape;315;p26"/>
          <p:cNvGrpSpPr/>
          <p:nvPr/>
        </p:nvGrpSpPr>
        <p:grpSpPr>
          <a:xfrm>
            <a:off x="10552847" y="1495362"/>
            <a:ext cx="4841464" cy="8277488"/>
            <a:chOff x="-89969" y="-3242667"/>
            <a:chExt cx="6455286" cy="11036650"/>
          </a:xfrm>
        </p:grpSpPr>
        <p:sp>
          <p:nvSpPr>
            <p:cNvPr id="316" name="Google Shape;316;p26"/>
            <p:cNvSpPr txBox="1"/>
            <p:nvPr/>
          </p:nvSpPr>
          <p:spPr>
            <a:xfrm>
              <a:off x="-33974" y="5725724"/>
              <a:ext cx="6399291" cy="2068259"/>
            </a:xfrm>
            <a:prstGeom prst="rect">
              <a:avLst/>
            </a:prstGeom>
            <a:ln/>
          </p:spPr>
          <p:style>
            <a:lnRef idx="2">
              <a:schemeClr val="accent6"/>
            </a:lnRef>
            <a:fillRef idx="1">
              <a:schemeClr val="lt1"/>
            </a:fillRef>
            <a:effectRef idx="0">
              <a:schemeClr val="accent6"/>
            </a:effectRef>
            <a:fontRef idx="minor">
              <a:schemeClr val="dk1"/>
            </a:fontRef>
          </p:style>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Hardacre</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 Hafner, A., &amp;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Nakama</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 (2021). The Impact of Test Anxiety on Teacher Credential Candidates. Teacher Education Quarterly, 48(3), 7-28.</a:t>
              </a:r>
              <a:endParaRPr dirty="0"/>
            </a:p>
          </p:txBody>
        </p:sp>
        <p:sp>
          <p:nvSpPr>
            <p:cNvPr id="317" name="Google Shape;317;p26"/>
            <p:cNvSpPr txBox="1"/>
            <p:nvPr/>
          </p:nvSpPr>
          <p:spPr>
            <a:xfrm>
              <a:off x="-89969" y="-3242667"/>
              <a:ext cx="6399300" cy="8494633"/>
            </a:xfrm>
            <a:prstGeom prst="rect">
              <a:avLst/>
            </a:prstGeom>
            <a:ln/>
          </p:spPr>
          <p:style>
            <a:lnRef idx="2">
              <a:schemeClr val="accent6"/>
            </a:lnRef>
            <a:fillRef idx="1">
              <a:schemeClr val="lt1"/>
            </a:fillRef>
            <a:effectRef idx="0">
              <a:schemeClr val="accent6"/>
            </a:effectRef>
            <a:fontRef idx="minor">
              <a:schemeClr val="dk1"/>
            </a:fontRef>
          </p:style>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3600" b="0" i="0" u="none" strike="noStrike" cap="none" dirty="0">
                  <a:solidFill>
                    <a:srgbClr val="000000"/>
                  </a:solidFill>
                  <a:latin typeface="Nunito Light"/>
                  <a:ea typeface="Nunito Light"/>
                  <a:cs typeface="Nunito Light"/>
                  <a:sym typeface="Nunito Light"/>
                </a:rPr>
                <a:t>In a survey recently conducted by </a:t>
              </a:r>
              <a:r>
                <a:rPr lang="en-US" sz="3600" b="0" i="0" u="none" strike="noStrike" cap="none" dirty="0" err="1">
                  <a:solidFill>
                    <a:srgbClr val="000000"/>
                  </a:solidFill>
                  <a:latin typeface="Nunito Light"/>
                  <a:ea typeface="Nunito Light"/>
                  <a:cs typeface="Nunito Light"/>
                  <a:sym typeface="Nunito Light"/>
                </a:rPr>
                <a:t>Hardacre</a:t>
              </a:r>
              <a:r>
                <a:rPr lang="en-US" sz="3600" b="0" i="0" u="none" strike="noStrike" cap="none" dirty="0">
                  <a:solidFill>
                    <a:srgbClr val="000000"/>
                  </a:solidFill>
                  <a:latin typeface="Nunito Light"/>
                  <a:ea typeface="Nunito Light"/>
                  <a:cs typeface="Nunito Light"/>
                  <a:sym typeface="Nunito Light"/>
                </a:rPr>
                <a:t> and colleagues (2021), respondents reported that their teacher education programs did not prepare them well for the exams and suggested more test prep workshops. </a:t>
              </a:r>
            </a:p>
          </p:txBody>
        </p:sp>
      </p:grpSp>
      <p:pic>
        <p:nvPicPr>
          <p:cNvPr id="3" name="Picture 2">
            <a:extLst>
              <a:ext uri="{FF2B5EF4-FFF2-40B4-BE49-F238E27FC236}">
                <a16:creationId xmlns:a16="http://schemas.microsoft.com/office/drawing/2014/main" id="{1353769B-F5C9-9746-83C6-1ADB8FD5FA05}"/>
              </a:ext>
            </a:extLst>
          </p:cNvPr>
          <p:cNvPicPr>
            <a:picLocks noChangeAspect="1"/>
          </p:cNvPicPr>
          <p:nvPr/>
        </p:nvPicPr>
        <p:blipFill>
          <a:blip r:embed="rId6"/>
          <a:stretch>
            <a:fillRect/>
          </a:stretch>
        </p:blipFill>
        <p:spPr>
          <a:xfrm>
            <a:off x="662769" y="747547"/>
            <a:ext cx="7541765" cy="5670940"/>
          </a:xfrm>
          <a:prstGeom prst="rect">
            <a:avLst/>
          </a:prstGeom>
        </p:spPr>
      </p:pic>
      <p:pic>
        <p:nvPicPr>
          <p:cNvPr id="5" name="Picture 4">
            <a:extLst>
              <a:ext uri="{FF2B5EF4-FFF2-40B4-BE49-F238E27FC236}">
                <a16:creationId xmlns:a16="http://schemas.microsoft.com/office/drawing/2014/main" id="{6BC0CDBF-E59F-FE8F-1648-18EB2E2DD2B4}"/>
              </a:ext>
            </a:extLst>
          </p:cNvPr>
          <p:cNvPicPr>
            <a:picLocks noChangeAspect="1"/>
          </p:cNvPicPr>
          <p:nvPr/>
        </p:nvPicPr>
        <p:blipFill>
          <a:blip r:embed="rId7"/>
          <a:stretch>
            <a:fillRect/>
          </a:stretch>
        </p:blipFill>
        <p:spPr>
          <a:xfrm>
            <a:off x="662769" y="7116863"/>
            <a:ext cx="7541765" cy="278717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28"/>
          <p:cNvPicPr preferRelativeResize="0"/>
          <p:nvPr/>
        </p:nvPicPr>
        <p:blipFill rotWithShape="1">
          <a:blip r:embed="rId3">
            <a:alphaModFix/>
          </a:blip>
          <a:srcRect l="2111" r="2110"/>
          <a:stretch/>
        </p:blipFill>
        <p:spPr>
          <a:xfrm>
            <a:off x="0" y="0"/>
            <a:ext cx="18288000" cy="10287000"/>
          </a:xfrm>
          <a:prstGeom prst="rect">
            <a:avLst/>
          </a:prstGeom>
          <a:noFill/>
          <a:ln>
            <a:noFill/>
          </a:ln>
        </p:spPr>
      </p:pic>
      <p:pic>
        <p:nvPicPr>
          <p:cNvPr id="346" name="Google Shape;346;p28"/>
          <p:cNvPicPr preferRelativeResize="0"/>
          <p:nvPr/>
        </p:nvPicPr>
        <p:blipFill rotWithShape="1">
          <a:blip r:embed="rId4">
            <a:alphaModFix/>
          </a:blip>
          <a:srcRect/>
          <a:stretch/>
        </p:blipFill>
        <p:spPr>
          <a:xfrm>
            <a:off x="2057400" y="1268318"/>
            <a:ext cx="16230600" cy="7567517"/>
          </a:xfrm>
          <a:prstGeom prst="rect">
            <a:avLst/>
          </a:prstGeom>
          <a:noFill/>
          <a:ln>
            <a:noFill/>
          </a:ln>
        </p:spPr>
      </p:pic>
      <p:pic>
        <p:nvPicPr>
          <p:cNvPr id="349" name="Google Shape;349;p28"/>
          <p:cNvPicPr preferRelativeResize="0"/>
          <p:nvPr/>
        </p:nvPicPr>
        <p:blipFill rotWithShape="1">
          <a:blip r:embed="rId5">
            <a:alphaModFix/>
          </a:blip>
          <a:srcRect/>
          <a:stretch/>
        </p:blipFill>
        <p:spPr>
          <a:xfrm>
            <a:off x="2535816" y="1207028"/>
            <a:ext cx="4300465" cy="8499344"/>
          </a:xfrm>
          <a:prstGeom prst="rect">
            <a:avLst/>
          </a:prstGeom>
          <a:noFill/>
          <a:ln>
            <a:noFill/>
          </a:ln>
        </p:spPr>
      </p:pic>
      <p:pic>
        <p:nvPicPr>
          <p:cNvPr id="351" name="Google Shape;351;p28"/>
          <p:cNvPicPr preferRelativeResize="0"/>
          <p:nvPr/>
        </p:nvPicPr>
        <p:blipFill rotWithShape="1">
          <a:blip r:embed="rId5">
            <a:alphaModFix/>
          </a:blip>
          <a:srcRect/>
          <a:stretch/>
        </p:blipFill>
        <p:spPr>
          <a:xfrm>
            <a:off x="7609867" y="1207028"/>
            <a:ext cx="4300465" cy="8499344"/>
          </a:xfrm>
          <a:prstGeom prst="rect">
            <a:avLst/>
          </a:prstGeom>
          <a:noFill/>
          <a:ln>
            <a:noFill/>
          </a:ln>
        </p:spPr>
      </p:pic>
      <p:sp>
        <p:nvSpPr>
          <p:cNvPr id="353" name="Google Shape;353;p28"/>
          <p:cNvSpPr txBox="1"/>
          <p:nvPr/>
        </p:nvSpPr>
        <p:spPr>
          <a:xfrm>
            <a:off x="284966" y="131126"/>
            <a:ext cx="3883311" cy="2326791"/>
          </a:xfrm>
          <a:prstGeom prst="rect">
            <a:avLst/>
          </a:prstGeom>
          <a:noFill/>
          <a:ln>
            <a:noFill/>
          </a:ln>
        </p:spPr>
        <p:txBody>
          <a:bodyPr spcFirstLastPara="1" wrap="square" lIns="0" tIns="0" rIns="0" bIns="0" anchor="t" anchorCtr="0">
            <a:spAutoFit/>
          </a:bodyPr>
          <a:lstStyle/>
          <a:p>
            <a:pPr>
              <a:lnSpc>
                <a:spcPct val="140006"/>
              </a:lnSpc>
            </a:pPr>
            <a:r>
              <a:rPr lang="en-US" sz="3600" b="0" i="0" u="none" strike="noStrike" cap="none" dirty="0">
                <a:solidFill>
                  <a:srgbClr val="000000"/>
                </a:solidFill>
                <a:latin typeface="Nunito Light"/>
                <a:ea typeface="Nunito Light"/>
                <a:cs typeface="Nunito Light"/>
                <a:sym typeface="Nunito Light"/>
              </a:rPr>
              <a:t>Factors Affecting Success</a:t>
            </a:r>
            <a:endParaRPr lang="en-US" sz="3600" dirty="0"/>
          </a:p>
          <a:p>
            <a:pPr marL="0" marR="0" lvl="0" indent="0" algn="l" rtl="0">
              <a:lnSpc>
                <a:spcPct val="140006"/>
              </a:lnSpc>
              <a:spcBef>
                <a:spcPts val="0"/>
              </a:spcBef>
              <a:spcAft>
                <a:spcPts val="0"/>
              </a:spcAft>
              <a:buNone/>
            </a:pPr>
            <a:endParaRPr sz="3600" dirty="0"/>
          </a:p>
        </p:txBody>
      </p:sp>
      <p:pic>
        <p:nvPicPr>
          <p:cNvPr id="9" name="Picture 8">
            <a:extLst>
              <a:ext uri="{FF2B5EF4-FFF2-40B4-BE49-F238E27FC236}">
                <a16:creationId xmlns:a16="http://schemas.microsoft.com/office/drawing/2014/main" id="{AAE6C47C-F124-14AA-5888-82980071C53D}"/>
              </a:ext>
            </a:extLst>
          </p:cNvPr>
          <p:cNvPicPr>
            <a:picLocks noChangeAspect="1"/>
          </p:cNvPicPr>
          <p:nvPr/>
        </p:nvPicPr>
        <p:blipFill>
          <a:blip r:embed="rId6"/>
          <a:stretch>
            <a:fillRect/>
          </a:stretch>
        </p:blipFill>
        <p:spPr>
          <a:xfrm>
            <a:off x="3177435" y="2095185"/>
            <a:ext cx="2858525" cy="1493810"/>
          </a:xfrm>
          <a:prstGeom prst="rect">
            <a:avLst/>
          </a:prstGeom>
        </p:spPr>
      </p:pic>
      <p:pic>
        <p:nvPicPr>
          <p:cNvPr id="11" name="Picture 10">
            <a:extLst>
              <a:ext uri="{FF2B5EF4-FFF2-40B4-BE49-F238E27FC236}">
                <a16:creationId xmlns:a16="http://schemas.microsoft.com/office/drawing/2014/main" id="{CE4E04FA-6AE0-96B6-0A59-37B8CEDC54B7}"/>
              </a:ext>
            </a:extLst>
          </p:cNvPr>
          <p:cNvPicPr>
            <a:picLocks noChangeAspect="1"/>
          </p:cNvPicPr>
          <p:nvPr/>
        </p:nvPicPr>
        <p:blipFill>
          <a:blip r:embed="rId7"/>
          <a:stretch>
            <a:fillRect/>
          </a:stretch>
        </p:blipFill>
        <p:spPr>
          <a:xfrm>
            <a:off x="3309402" y="6133535"/>
            <a:ext cx="2743200" cy="1822128"/>
          </a:xfrm>
          <a:prstGeom prst="rect">
            <a:avLst/>
          </a:prstGeom>
        </p:spPr>
      </p:pic>
      <p:sp>
        <p:nvSpPr>
          <p:cNvPr id="12" name="TextBox 11">
            <a:extLst>
              <a:ext uri="{FF2B5EF4-FFF2-40B4-BE49-F238E27FC236}">
                <a16:creationId xmlns:a16="http://schemas.microsoft.com/office/drawing/2014/main" id="{1528B5D1-E227-A41F-0A67-5F7CAD2F3BA1}"/>
              </a:ext>
            </a:extLst>
          </p:cNvPr>
          <p:cNvSpPr txBox="1"/>
          <p:nvPr/>
        </p:nvSpPr>
        <p:spPr>
          <a:xfrm>
            <a:off x="3512443" y="4403287"/>
            <a:ext cx="2161169"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dirty="0"/>
              <a:t>Test Anxiety</a:t>
            </a:r>
          </a:p>
        </p:txBody>
      </p:sp>
      <p:pic>
        <p:nvPicPr>
          <p:cNvPr id="14" name="Picture 13">
            <a:extLst>
              <a:ext uri="{FF2B5EF4-FFF2-40B4-BE49-F238E27FC236}">
                <a16:creationId xmlns:a16="http://schemas.microsoft.com/office/drawing/2014/main" id="{B821BAC0-8C24-8080-6181-99AEDF899022}"/>
              </a:ext>
            </a:extLst>
          </p:cNvPr>
          <p:cNvPicPr>
            <a:picLocks noChangeAspect="1"/>
          </p:cNvPicPr>
          <p:nvPr/>
        </p:nvPicPr>
        <p:blipFill>
          <a:blip r:embed="rId8"/>
          <a:stretch>
            <a:fillRect/>
          </a:stretch>
        </p:blipFill>
        <p:spPr>
          <a:xfrm>
            <a:off x="9046420" y="4664897"/>
            <a:ext cx="1386666" cy="2065544"/>
          </a:xfrm>
          <a:prstGeom prst="rect">
            <a:avLst/>
          </a:prstGeom>
        </p:spPr>
      </p:pic>
      <p:sp>
        <p:nvSpPr>
          <p:cNvPr id="15" name="TextBox 14">
            <a:extLst>
              <a:ext uri="{FF2B5EF4-FFF2-40B4-BE49-F238E27FC236}">
                <a16:creationId xmlns:a16="http://schemas.microsoft.com/office/drawing/2014/main" id="{2E17CCCC-BFB6-EBA6-4A53-AB8C45F35B6F}"/>
              </a:ext>
            </a:extLst>
          </p:cNvPr>
          <p:cNvSpPr txBox="1"/>
          <p:nvPr/>
        </p:nvSpPr>
        <p:spPr>
          <a:xfrm>
            <a:off x="8247478" y="7606986"/>
            <a:ext cx="3085096"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t>Poor Test Taking Skills</a:t>
            </a:r>
          </a:p>
        </p:txBody>
      </p:sp>
      <p:pic>
        <p:nvPicPr>
          <p:cNvPr id="16" name="Google Shape;351;p28">
            <a:extLst>
              <a:ext uri="{FF2B5EF4-FFF2-40B4-BE49-F238E27FC236}">
                <a16:creationId xmlns:a16="http://schemas.microsoft.com/office/drawing/2014/main" id="{FC20966A-554C-9093-1646-5525F8B24E5E}"/>
              </a:ext>
            </a:extLst>
          </p:cNvPr>
          <p:cNvPicPr preferRelativeResize="0"/>
          <p:nvPr/>
        </p:nvPicPr>
        <p:blipFill rotWithShape="1">
          <a:blip r:embed="rId5">
            <a:alphaModFix/>
          </a:blip>
          <a:srcRect/>
          <a:stretch/>
        </p:blipFill>
        <p:spPr>
          <a:xfrm>
            <a:off x="12531313" y="1268318"/>
            <a:ext cx="4300465" cy="8499344"/>
          </a:xfrm>
          <a:prstGeom prst="rect">
            <a:avLst/>
          </a:prstGeom>
          <a:noFill/>
          <a:ln>
            <a:noFill/>
          </a:ln>
        </p:spPr>
      </p:pic>
      <p:sp>
        <p:nvSpPr>
          <p:cNvPr id="18" name="TextBox 17">
            <a:extLst>
              <a:ext uri="{FF2B5EF4-FFF2-40B4-BE49-F238E27FC236}">
                <a16:creationId xmlns:a16="http://schemas.microsoft.com/office/drawing/2014/main" id="{BAB5FC2C-023B-DD91-E2FB-DEF73FC1DBB0}"/>
              </a:ext>
            </a:extLst>
          </p:cNvPr>
          <p:cNvSpPr txBox="1"/>
          <p:nvPr/>
        </p:nvSpPr>
        <p:spPr>
          <a:xfrm>
            <a:off x="13408243" y="4451002"/>
            <a:ext cx="2822357"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800" dirty="0">
                <a:latin typeface="Calibri" panose="020F0502020204030204" pitchFamily="34" charset="0"/>
                <a:ea typeface="Calibri" panose="020F0502020204030204" pitchFamily="34" charset="0"/>
                <a:cs typeface="Times New Roman" panose="02020603050405020304" pitchFamily="18" charset="0"/>
              </a:rPr>
              <a:t>L</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ack of access to test practice materials</a:t>
            </a:r>
            <a:r>
              <a:rPr lang="en-US" sz="2800" dirty="0">
                <a:effectLst/>
              </a:rPr>
              <a:t> </a:t>
            </a:r>
            <a:endParaRPr lang="en-US" sz="2800" dirty="0"/>
          </a:p>
        </p:txBody>
      </p:sp>
      <p:pic>
        <p:nvPicPr>
          <p:cNvPr id="20" name="Picture 19">
            <a:extLst>
              <a:ext uri="{FF2B5EF4-FFF2-40B4-BE49-F238E27FC236}">
                <a16:creationId xmlns:a16="http://schemas.microsoft.com/office/drawing/2014/main" id="{F6044237-086A-27AB-429B-C300087A1926}"/>
              </a:ext>
            </a:extLst>
          </p:cNvPr>
          <p:cNvPicPr>
            <a:picLocks noChangeAspect="1"/>
          </p:cNvPicPr>
          <p:nvPr/>
        </p:nvPicPr>
        <p:blipFill>
          <a:blip r:embed="rId9"/>
          <a:stretch>
            <a:fillRect/>
          </a:stretch>
        </p:blipFill>
        <p:spPr>
          <a:xfrm>
            <a:off x="13567419" y="7078199"/>
            <a:ext cx="2822357" cy="1005840"/>
          </a:xfrm>
          <a:prstGeom prst="rect">
            <a:avLst/>
          </a:prstGeom>
        </p:spPr>
      </p:pic>
      <p:pic>
        <p:nvPicPr>
          <p:cNvPr id="22" name="Picture 21">
            <a:extLst>
              <a:ext uri="{FF2B5EF4-FFF2-40B4-BE49-F238E27FC236}">
                <a16:creationId xmlns:a16="http://schemas.microsoft.com/office/drawing/2014/main" id="{76FB7F17-F9AF-F045-18C1-F084D5D60571}"/>
              </a:ext>
            </a:extLst>
          </p:cNvPr>
          <p:cNvPicPr>
            <a:picLocks noChangeAspect="1"/>
          </p:cNvPicPr>
          <p:nvPr/>
        </p:nvPicPr>
        <p:blipFill>
          <a:blip r:embed="rId10"/>
          <a:stretch>
            <a:fillRect/>
          </a:stretch>
        </p:blipFill>
        <p:spPr>
          <a:xfrm>
            <a:off x="13298352" y="2095185"/>
            <a:ext cx="2799645" cy="1463040"/>
          </a:xfrm>
          <a:prstGeom prst="rect">
            <a:avLst/>
          </a:prstGeom>
        </p:spPr>
      </p:pic>
      <p:pic>
        <p:nvPicPr>
          <p:cNvPr id="24" name="Picture 23">
            <a:extLst>
              <a:ext uri="{FF2B5EF4-FFF2-40B4-BE49-F238E27FC236}">
                <a16:creationId xmlns:a16="http://schemas.microsoft.com/office/drawing/2014/main" id="{4374B6C6-78B5-8376-41F7-972B40AB1CC1}"/>
              </a:ext>
            </a:extLst>
          </p:cNvPr>
          <p:cNvPicPr>
            <a:picLocks noChangeAspect="1"/>
          </p:cNvPicPr>
          <p:nvPr/>
        </p:nvPicPr>
        <p:blipFill>
          <a:blip r:embed="rId11"/>
          <a:stretch>
            <a:fillRect/>
          </a:stretch>
        </p:blipFill>
        <p:spPr>
          <a:xfrm>
            <a:off x="8534399" y="2097067"/>
            <a:ext cx="2410709" cy="1812704"/>
          </a:xfrm>
          <a:prstGeom prst="rect">
            <a:avLst/>
          </a:prstGeom>
        </p:spPr>
      </p:pic>
    </p:spTree>
    <p:extLst>
      <p:ext uri="{BB962C8B-B14F-4D97-AF65-F5344CB8AC3E}">
        <p14:creationId xmlns:p14="http://schemas.microsoft.com/office/powerpoint/2010/main" val="1160977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2"/>
          <p:cNvPicPr preferRelativeResize="0"/>
          <p:nvPr/>
        </p:nvPicPr>
        <p:blipFill rotWithShape="1">
          <a:blip r:embed="rId3">
            <a:alphaModFix/>
          </a:blip>
          <a:srcRect l="2111" r="2110"/>
          <a:stretch/>
        </p:blipFill>
        <p:spPr>
          <a:xfrm>
            <a:off x="-41559" y="27558"/>
            <a:ext cx="18288000" cy="10287000"/>
          </a:xfrm>
          <a:prstGeom prst="rect">
            <a:avLst/>
          </a:prstGeom>
          <a:noFill/>
          <a:ln>
            <a:noFill/>
          </a:ln>
        </p:spPr>
      </p:pic>
      <p:pic>
        <p:nvPicPr>
          <p:cNvPr id="241" name="Google Shape;241;p22"/>
          <p:cNvPicPr preferRelativeResize="0"/>
          <p:nvPr/>
        </p:nvPicPr>
        <p:blipFill rotWithShape="1">
          <a:blip r:embed="rId4">
            <a:alphaModFix/>
          </a:blip>
          <a:srcRect/>
          <a:stretch/>
        </p:blipFill>
        <p:spPr>
          <a:xfrm rot="-6463344">
            <a:off x="7884349" y="659030"/>
            <a:ext cx="2151670" cy="2151670"/>
          </a:xfrm>
          <a:prstGeom prst="rect">
            <a:avLst/>
          </a:prstGeom>
          <a:noFill/>
          <a:ln>
            <a:noFill/>
          </a:ln>
        </p:spPr>
      </p:pic>
      <p:pic>
        <p:nvPicPr>
          <p:cNvPr id="242" name="Google Shape;242;p22"/>
          <p:cNvPicPr preferRelativeResize="0"/>
          <p:nvPr/>
        </p:nvPicPr>
        <p:blipFill rotWithShape="1">
          <a:blip r:embed="rId4">
            <a:alphaModFix/>
          </a:blip>
          <a:srcRect/>
          <a:stretch/>
        </p:blipFill>
        <p:spPr>
          <a:xfrm rot="-664599">
            <a:off x="580468" y="329815"/>
            <a:ext cx="2151670" cy="2151670"/>
          </a:xfrm>
          <a:prstGeom prst="rect">
            <a:avLst/>
          </a:prstGeom>
          <a:noFill/>
          <a:ln>
            <a:noFill/>
          </a:ln>
        </p:spPr>
      </p:pic>
      <p:sp>
        <p:nvSpPr>
          <p:cNvPr id="246" name="Google Shape;246;p22"/>
          <p:cNvSpPr txBox="1"/>
          <p:nvPr/>
        </p:nvSpPr>
        <p:spPr>
          <a:xfrm>
            <a:off x="6183891" y="3060519"/>
            <a:ext cx="5094230" cy="3877408"/>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5999" b="0" i="0" u="none" strike="noStrike" cap="none" dirty="0">
                <a:solidFill>
                  <a:srgbClr val="000000"/>
                </a:solidFill>
                <a:latin typeface="Nunito Light"/>
                <a:ea typeface="Nunito Light"/>
                <a:cs typeface="Nunito Light"/>
                <a:sym typeface="Nunito Light"/>
              </a:rPr>
              <a:t>Components </a:t>
            </a:r>
          </a:p>
          <a:p>
            <a:pPr marL="0" marR="0" lvl="0" indent="0" algn="ctr" rtl="0">
              <a:lnSpc>
                <a:spcPct val="140006"/>
              </a:lnSpc>
              <a:spcBef>
                <a:spcPts val="0"/>
              </a:spcBef>
              <a:spcAft>
                <a:spcPts val="0"/>
              </a:spcAft>
              <a:buNone/>
            </a:pPr>
            <a:r>
              <a:rPr lang="en-US" sz="5999" b="0" i="0" u="none" strike="noStrike" cap="none" dirty="0">
                <a:solidFill>
                  <a:srgbClr val="000000"/>
                </a:solidFill>
                <a:latin typeface="Nunito Light"/>
                <a:ea typeface="Nunito Light"/>
                <a:cs typeface="Nunito Light"/>
                <a:sym typeface="Nunito Light"/>
              </a:rPr>
              <a:t>of the workshop</a:t>
            </a:r>
            <a:endParaRPr dirty="0"/>
          </a:p>
        </p:txBody>
      </p:sp>
      <p:sp>
        <p:nvSpPr>
          <p:cNvPr id="247" name="Google Shape;247;p22"/>
          <p:cNvSpPr txBox="1"/>
          <p:nvPr/>
        </p:nvSpPr>
        <p:spPr>
          <a:xfrm>
            <a:off x="1859228" y="4063062"/>
            <a:ext cx="4124649"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400" dirty="0">
                <a:latin typeface="Calibri" panose="020F0502020204030204" pitchFamily="34" charset="0"/>
                <a:ea typeface="Calibri" panose="020F0502020204030204" pitchFamily="34" charset="0"/>
                <a:cs typeface="Times New Roman" panose="02020603050405020304" pitchFamily="18" charset="0"/>
              </a:rPr>
              <a:t>I</a:t>
            </a:r>
            <a:r>
              <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ntensive review of the fundamental underpinnings of literacy acquisition</a:t>
            </a:r>
            <a:r>
              <a:rPr lang="en-US" sz="2400" dirty="0">
                <a:effectLst/>
              </a:rPr>
              <a:t> </a:t>
            </a:r>
            <a:endParaRPr sz="2400" dirty="0"/>
          </a:p>
        </p:txBody>
      </p:sp>
      <p:sp>
        <p:nvSpPr>
          <p:cNvPr id="249" name="Google Shape;249;p22"/>
          <p:cNvSpPr txBox="1"/>
          <p:nvPr/>
        </p:nvSpPr>
        <p:spPr>
          <a:xfrm>
            <a:off x="1796158" y="8881351"/>
            <a:ext cx="4124649" cy="517065"/>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400" dirty="0">
                <a:latin typeface="Calibri" panose="020F0502020204030204" pitchFamily="34" charset="0"/>
                <a:ea typeface="Calibri" panose="020F0502020204030204" pitchFamily="34" charset="0"/>
                <a:cs typeface="Times New Roman" panose="02020603050405020304" pitchFamily="18" charset="0"/>
              </a:rPr>
              <a:t>T</a:t>
            </a:r>
            <a:r>
              <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est taking strategies</a:t>
            </a:r>
            <a:r>
              <a:rPr lang="en-US" sz="2400" dirty="0">
                <a:effectLst/>
              </a:rPr>
              <a:t> </a:t>
            </a:r>
            <a:endParaRPr sz="2400" dirty="0"/>
          </a:p>
        </p:txBody>
      </p:sp>
      <p:sp>
        <p:nvSpPr>
          <p:cNvPr id="251" name="Google Shape;251;p22"/>
          <p:cNvSpPr txBox="1"/>
          <p:nvPr/>
        </p:nvSpPr>
        <p:spPr>
          <a:xfrm>
            <a:off x="11827236" y="3932174"/>
            <a:ext cx="4124649" cy="73866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400" dirty="0">
                <a:latin typeface="Calibri" panose="020F0502020204030204" pitchFamily="34" charset="0"/>
                <a:ea typeface="Calibri" panose="020F0502020204030204" pitchFamily="34" charset="0"/>
                <a:cs typeface="Times New Roman" panose="02020603050405020304" pitchFamily="18" charset="0"/>
              </a:rPr>
              <a:t>T</a:t>
            </a:r>
            <a:r>
              <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esting practice items and resources</a:t>
            </a:r>
            <a:r>
              <a:rPr lang="en-US" sz="2400" dirty="0">
                <a:effectLst/>
              </a:rPr>
              <a:t> </a:t>
            </a:r>
            <a:endParaRPr sz="2400" dirty="0"/>
          </a:p>
        </p:txBody>
      </p:sp>
      <p:pic>
        <p:nvPicPr>
          <p:cNvPr id="253" name="Google Shape;253;p22"/>
          <p:cNvPicPr preferRelativeResize="0"/>
          <p:nvPr/>
        </p:nvPicPr>
        <p:blipFill rotWithShape="1">
          <a:blip r:embed="rId5">
            <a:alphaModFix/>
          </a:blip>
          <a:srcRect/>
          <a:stretch/>
        </p:blipFill>
        <p:spPr>
          <a:xfrm rot="-5400000">
            <a:off x="-1186815" y="4357857"/>
            <a:ext cx="4416604" cy="2059242"/>
          </a:xfrm>
          <a:prstGeom prst="rect">
            <a:avLst/>
          </a:prstGeom>
          <a:noFill/>
          <a:ln>
            <a:noFill/>
          </a:ln>
        </p:spPr>
      </p:pic>
      <p:pic>
        <p:nvPicPr>
          <p:cNvPr id="254" name="Google Shape;254;p22"/>
          <p:cNvPicPr preferRelativeResize="0"/>
          <p:nvPr/>
        </p:nvPicPr>
        <p:blipFill rotWithShape="1">
          <a:blip r:embed="rId5">
            <a:alphaModFix/>
          </a:blip>
          <a:srcRect/>
          <a:stretch/>
        </p:blipFill>
        <p:spPr>
          <a:xfrm rot="-5400000">
            <a:off x="14848309" y="4265815"/>
            <a:ext cx="4416604" cy="2059242"/>
          </a:xfrm>
          <a:prstGeom prst="rect">
            <a:avLst/>
          </a:prstGeom>
          <a:noFill/>
          <a:ln>
            <a:noFill/>
          </a:ln>
        </p:spPr>
      </p:pic>
      <p:sp>
        <p:nvSpPr>
          <p:cNvPr id="2" name="TextBox 1">
            <a:extLst>
              <a:ext uri="{FF2B5EF4-FFF2-40B4-BE49-F238E27FC236}">
                <a16:creationId xmlns:a16="http://schemas.microsoft.com/office/drawing/2014/main" id="{3C861BE8-7F24-BD96-05F6-852B6980D016}"/>
              </a:ext>
            </a:extLst>
          </p:cNvPr>
          <p:cNvSpPr txBox="1"/>
          <p:nvPr/>
        </p:nvSpPr>
        <p:spPr>
          <a:xfrm>
            <a:off x="12705831" y="8124908"/>
            <a:ext cx="2556933" cy="1938992"/>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P</a:t>
            </a:r>
            <a:r>
              <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ractice in writing constructed responses to case study literacy scenarios</a:t>
            </a:r>
            <a:r>
              <a:rPr lang="en-US" sz="2400" dirty="0">
                <a:effectLst/>
              </a:rPr>
              <a:t> </a:t>
            </a:r>
            <a:endParaRPr lang="en-US" sz="2400" dirty="0"/>
          </a:p>
        </p:txBody>
      </p:sp>
      <p:pic>
        <p:nvPicPr>
          <p:cNvPr id="4" name="Picture 3">
            <a:extLst>
              <a:ext uri="{FF2B5EF4-FFF2-40B4-BE49-F238E27FC236}">
                <a16:creationId xmlns:a16="http://schemas.microsoft.com/office/drawing/2014/main" id="{540D514E-542F-4263-0484-0A37788C0FBF}"/>
              </a:ext>
            </a:extLst>
          </p:cNvPr>
          <p:cNvPicPr>
            <a:picLocks noChangeAspect="1"/>
          </p:cNvPicPr>
          <p:nvPr/>
        </p:nvPicPr>
        <p:blipFill>
          <a:blip r:embed="rId6"/>
          <a:stretch>
            <a:fillRect/>
          </a:stretch>
        </p:blipFill>
        <p:spPr>
          <a:xfrm>
            <a:off x="2676952" y="487571"/>
            <a:ext cx="2541271" cy="3319211"/>
          </a:xfrm>
          <a:prstGeom prst="rect">
            <a:avLst/>
          </a:prstGeom>
        </p:spPr>
      </p:pic>
      <p:pic>
        <p:nvPicPr>
          <p:cNvPr id="8" name="Picture 7">
            <a:extLst>
              <a:ext uri="{FF2B5EF4-FFF2-40B4-BE49-F238E27FC236}">
                <a16:creationId xmlns:a16="http://schemas.microsoft.com/office/drawing/2014/main" id="{1F7017DC-42A9-BB96-5AE2-B576A79F4159}"/>
              </a:ext>
            </a:extLst>
          </p:cNvPr>
          <p:cNvPicPr>
            <a:picLocks noChangeAspect="1"/>
          </p:cNvPicPr>
          <p:nvPr/>
        </p:nvPicPr>
        <p:blipFill>
          <a:blip r:embed="rId7"/>
          <a:stretch>
            <a:fillRect/>
          </a:stretch>
        </p:blipFill>
        <p:spPr>
          <a:xfrm>
            <a:off x="11478135" y="1012054"/>
            <a:ext cx="4678677" cy="2715367"/>
          </a:xfrm>
          <a:prstGeom prst="rect">
            <a:avLst/>
          </a:prstGeom>
        </p:spPr>
      </p:pic>
      <p:pic>
        <p:nvPicPr>
          <p:cNvPr id="10" name="Picture 9">
            <a:extLst>
              <a:ext uri="{FF2B5EF4-FFF2-40B4-BE49-F238E27FC236}">
                <a16:creationId xmlns:a16="http://schemas.microsoft.com/office/drawing/2014/main" id="{8A202F06-AB65-A292-1FA5-05A431FED61F}"/>
              </a:ext>
            </a:extLst>
          </p:cNvPr>
          <p:cNvPicPr>
            <a:picLocks noChangeAspect="1"/>
          </p:cNvPicPr>
          <p:nvPr/>
        </p:nvPicPr>
        <p:blipFill>
          <a:blip r:embed="rId8"/>
          <a:stretch>
            <a:fillRect/>
          </a:stretch>
        </p:blipFill>
        <p:spPr>
          <a:xfrm>
            <a:off x="2131188" y="5781684"/>
            <a:ext cx="4475433" cy="2951191"/>
          </a:xfrm>
          <a:prstGeom prst="rect">
            <a:avLst/>
          </a:prstGeom>
        </p:spPr>
      </p:pic>
      <p:pic>
        <p:nvPicPr>
          <p:cNvPr id="12" name="Picture 11">
            <a:extLst>
              <a:ext uri="{FF2B5EF4-FFF2-40B4-BE49-F238E27FC236}">
                <a16:creationId xmlns:a16="http://schemas.microsoft.com/office/drawing/2014/main" id="{8F9DDF1E-6309-AD03-56C3-D49AC3356A17}"/>
              </a:ext>
            </a:extLst>
          </p:cNvPr>
          <p:cNvPicPr>
            <a:picLocks noChangeAspect="1"/>
          </p:cNvPicPr>
          <p:nvPr/>
        </p:nvPicPr>
        <p:blipFill>
          <a:blip r:embed="rId9"/>
          <a:stretch>
            <a:fillRect/>
          </a:stretch>
        </p:blipFill>
        <p:spPr>
          <a:xfrm>
            <a:off x="11605003" y="5171058"/>
            <a:ext cx="4551809" cy="267230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6"/>
          <p:cNvPicPr preferRelativeResize="0"/>
          <p:nvPr/>
        </p:nvPicPr>
        <p:blipFill rotWithShape="1">
          <a:blip r:embed="rId3">
            <a:alphaModFix/>
          </a:blip>
          <a:srcRect l="2111" r="2110"/>
          <a:stretch/>
        </p:blipFill>
        <p:spPr>
          <a:xfrm>
            <a:off x="0" y="63500"/>
            <a:ext cx="18288000" cy="10287000"/>
          </a:xfrm>
          <a:prstGeom prst="rect">
            <a:avLst/>
          </a:prstGeom>
          <a:noFill/>
          <a:ln>
            <a:noFill/>
          </a:ln>
        </p:spPr>
      </p:pic>
      <p:pic>
        <p:nvPicPr>
          <p:cNvPr id="144" name="Google Shape;144;p16"/>
          <p:cNvPicPr preferRelativeResize="0"/>
          <p:nvPr/>
        </p:nvPicPr>
        <p:blipFill rotWithShape="1">
          <a:blip r:embed="rId4">
            <a:alphaModFix/>
          </a:blip>
          <a:srcRect/>
          <a:stretch/>
        </p:blipFill>
        <p:spPr>
          <a:xfrm>
            <a:off x="-9924919" y="6040655"/>
            <a:ext cx="16230600" cy="7567517"/>
          </a:xfrm>
          <a:prstGeom prst="rect">
            <a:avLst/>
          </a:prstGeom>
          <a:noFill/>
          <a:ln>
            <a:noFill/>
          </a:ln>
        </p:spPr>
      </p:pic>
      <p:pic>
        <p:nvPicPr>
          <p:cNvPr id="145" name="Google Shape;145;p16"/>
          <p:cNvPicPr preferRelativeResize="0"/>
          <p:nvPr/>
        </p:nvPicPr>
        <p:blipFill rotWithShape="1">
          <a:blip r:embed="rId5">
            <a:alphaModFix/>
          </a:blip>
          <a:srcRect/>
          <a:stretch/>
        </p:blipFill>
        <p:spPr>
          <a:xfrm rot="10319627">
            <a:off x="12320725" y="-1865089"/>
            <a:ext cx="8778240" cy="8229600"/>
          </a:xfrm>
          <a:prstGeom prst="rect">
            <a:avLst/>
          </a:prstGeom>
          <a:noFill/>
          <a:ln>
            <a:noFill/>
          </a:ln>
        </p:spPr>
      </p:pic>
      <p:pic>
        <p:nvPicPr>
          <p:cNvPr id="146" name="Google Shape;146;p16"/>
          <p:cNvPicPr preferRelativeResize="0"/>
          <p:nvPr/>
        </p:nvPicPr>
        <p:blipFill rotWithShape="1">
          <a:blip r:embed="rId6">
            <a:alphaModFix/>
          </a:blip>
          <a:srcRect/>
          <a:stretch/>
        </p:blipFill>
        <p:spPr>
          <a:xfrm>
            <a:off x="15512380" y="4449759"/>
            <a:ext cx="718220" cy="4114800"/>
          </a:xfrm>
          <a:prstGeom prst="rect">
            <a:avLst/>
          </a:prstGeom>
          <a:noFill/>
          <a:ln>
            <a:noFill/>
          </a:ln>
        </p:spPr>
      </p:pic>
      <p:pic>
        <p:nvPicPr>
          <p:cNvPr id="147" name="Google Shape;147;p16"/>
          <p:cNvPicPr preferRelativeResize="0"/>
          <p:nvPr/>
        </p:nvPicPr>
        <p:blipFill rotWithShape="1">
          <a:blip r:embed="rId7">
            <a:alphaModFix/>
          </a:blip>
          <a:srcRect/>
          <a:stretch/>
        </p:blipFill>
        <p:spPr>
          <a:xfrm>
            <a:off x="-1389768" y="-355863"/>
            <a:ext cx="4391900" cy="5019315"/>
          </a:xfrm>
          <a:prstGeom prst="rect">
            <a:avLst/>
          </a:prstGeom>
          <a:noFill/>
          <a:ln>
            <a:noFill/>
          </a:ln>
        </p:spPr>
      </p:pic>
      <p:pic>
        <p:nvPicPr>
          <p:cNvPr id="148" name="Google Shape;148;p16"/>
          <p:cNvPicPr preferRelativeResize="0"/>
          <p:nvPr/>
        </p:nvPicPr>
        <p:blipFill rotWithShape="1">
          <a:blip r:embed="rId8">
            <a:alphaModFix/>
          </a:blip>
          <a:srcRect/>
          <a:stretch/>
        </p:blipFill>
        <p:spPr>
          <a:xfrm rot="-4794640">
            <a:off x="891416" y="3799639"/>
            <a:ext cx="1470957" cy="2140281"/>
          </a:xfrm>
          <a:prstGeom prst="rect">
            <a:avLst/>
          </a:prstGeom>
          <a:noFill/>
          <a:ln>
            <a:noFill/>
          </a:ln>
        </p:spPr>
      </p:pic>
      <p:graphicFrame>
        <p:nvGraphicFramePr>
          <p:cNvPr id="2" name="Diagram 1">
            <a:extLst>
              <a:ext uri="{FF2B5EF4-FFF2-40B4-BE49-F238E27FC236}">
                <a16:creationId xmlns:a16="http://schemas.microsoft.com/office/drawing/2014/main" id="{C9A2FB51-F078-85B0-0E3A-F70EB4F141F5}"/>
              </a:ext>
            </a:extLst>
          </p:cNvPr>
          <p:cNvGraphicFramePr/>
          <p:nvPr>
            <p:extLst>
              <p:ext uri="{D42A27DB-BD31-4B8C-83A1-F6EECF244321}">
                <p14:modId xmlns:p14="http://schemas.microsoft.com/office/powerpoint/2010/main" val="1328932247"/>
              </p:ext>
            </p:extLst>
          </p:nvPr>
        </p:nvGraphicFramePr>
        <p:xfrm>
          <a:off x="3048000" y="1079500"/>
          <a:ext cx="12192000" cy="8128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 name="Picture 3">
            <a:extLst>
              <a:ext uri="{FF2B5EF4-FFF2-40B4-BE49-F238E27FC236}">
                <a16:creationId xmlns:a16="http://schemas.microsoft.com/office/drawing/2014/main" id="{033A07B3-7830-DE30-A3A8-8D06A8D7DA98}"/>
              </a:ext>
            </a:extLst>
          </p:cNvPr>
          <p:cNvPicPr>
            <a:picLocks noChangeAspect="1"/>
          </p:cNvPicPr>
          <p:nvPr/>
        </p:nvPicPr>
        <p:blipFill>
          <a:blip r:embed="rId14"/>
          <a:stretch>
            <a:fillRect/>
          </a:stretch>
        </p:blipFill>
        <p:spPr>
          <a:xfrm>
            <a:off x="649929" y="956221"/>
            <a:ext cx="4939878" cy="1693672"/>
          </a:xfrm>
          <a:prstGeom prst="rect">
            <a:avLst/>
          </a:prstGeom>
        </p:spPr>
      </p:pic>
      <p:sp>
        <p:nvSpPr>
          <p:cNvPr id="5" name="TextBox 4">
            <a:extLst>
              <a:ext uri="{FF2B5EF4-FFF2-40B4-BE49-F238E27FC236}">
                <a16:creationId xmlns:a16="http://schemas.microsoft.com/office/drawing/2014/main" id="{05E26240-D0D1-036F-74CA-6C92F2CC1BCF}"/>
              </a:ext>
            </a:extLst>
          </p:cNvPr>
          <p:cNvSpPr txBox="1"/>
          <p:nvPr/>
        </p:nvSpPr>
        <p:spPr>
          <a:xfrm>
            <a:off x="10228256" y="1264448"/>
            <a:ext cx="4939878"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solidFill>
                  <a:srgbClr val="171616"/>
                </a:solidFill>
                <a:latin typeface="Nunito Light"/>
                <a:ea typeface="Nunito Light"/>
                <a:cs typeface="Nunito Light"/>
                <a:sym typeface="Nunito Light"/>
              </a:rPr>
              <a:t>Event </a:t>
            </a:r>
            <a:r>
              <a:rPr lang="en-US" sz="3200" dirty="0" err="1">
                <a:solidFill>
                  <a:srgbClr val="171616"/>
                </a:solidFill>
                <a:latin typeface="Nunito Light"/>
                <a:ea typeface="Nunito Light"/>
                <a:cs typeface="Nunito Light"/>
                <a:sym typeface="Nunito Light"/>
              </a:rPr>
              <a:t>Brite</a:t>
            </a:r>
            <a:r>
              <a:rPr lang="en-US" sz="3200" dirty="0">
                <a:solidFill>
                  <a:srgbClr val="171616"/>
                </a:solidFill>
                <a:latin typeface="Nunito Light"/>
                <a:ea typeface="Nunito Light"/>
                <a:cs typeface="Nunito Light"/>
                <a:sym typeface="Nunito Light"/>
              </a:rPr>
              <a:t> Student Registration records</a:t>
            </a:r>
            <a:endParaRPr lang="en-US" sz="3200" b="0" i="0" u="none" strike="noStrike" cap="none" dirty="0">
              <a:solidFill>
                <a:srgbClr val="171616"/>
              </a:solidFill>
              <a:latin typeface="Nunito Light"/>
              <a:ea typeface="Nunito Light"/>
              <a:cs typeface="Nunito Light"/>
              <a:sym typeface="Nunito Light"/>
            </a:endParaRPr>
          </a:p>
        </p:txBody>
      </p:sp>
      <p:sp>
        <p:nvSpPr>
          <p:cNvPr id="3" name="TextBox 2">
            <a:extLst>
              <a:ext uri="{FF2B5EF4-FFF2-40B4-BE49-F238E27FC236}">
                <a16:creationId xmlns:a16="http://schemas.microsoft.com/office/drawing/2014/main" id="{0AB7E188-DB92-B50B-FE4C-471605DECFA0}"/>
              </a:ext>
            </a:extLst>
          </p:cNvPr>
          <p:cNvSpPr txBox="1"/>
          <p:nvPr/>
        </p:nvSpPr>
        <p:spPr>
          <a:xfrm>
            <a:off x="6239736" y="403052"/>
            <a:ext cx="3605474" cy="769441"/>
          </a:xfrm>
          <a:prstGeom prst="rect">
            <a:avLst/>
          </a:prstGeom>
          <a:noFill/>
        </p:spPr>
        <p:txBody>
          <a:bodyPr wrap="none" rtlCol="0">
            <a:spAutoFit/>
          </a:bodyPr>
          <a:lstStyle/>
          <a:p>
            <a:r>
              <a:rPr lang="en-US" sz="4400" dirty="0"/>
              <a:t>Data Sources</a:t>
            </a:r>
          </a:p>
        </p:txBody>
      </p:sp>
    </p:spTree>
    <p:extLst>
      <p:ext uri="{BB962C8B-B14F-4D97-AF65-F5344CB8AC3E}">
        <p14:creationId xmlns:p14="http://schemas.microsoft.com/office/powerpoint/2010/main" val="3799034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31"/>
          <p:cNvPicPr preferRelativeResize="0"/>
          <p:nvPr/>
        </p:nvPicPr>
        <p:blipFill rotWithShape="1">
          <a:blip r:embed="rId3">
            <a:alphaModFix/>
          </a:blip>
          <a:srcRect l="2111" r="2110"/>
          <a:stretch/>
        </p:blipFill>
        <p:spPr>
          <a:xfrm>
            <a:off x="0" y="0"/>
            <a:ext cx="18288000" cy="10287000"/>
          </a:xfrm>
          <a:prstGeom prst="rect">
            <a:avLst/>
          </a:prstGeom>
          <a:noFill/>
          <a:ln>
            <a:noFill/>
          </a:ln>
        </p:spPr>
      </p:pic>
      <p:sp>
        <p:nvSpPr>
          <p:cNvPr id="428" name="Google Shape;428;p31"/>
          <p:cNvSpPr txBox="1"/>
          <p:nvPr/>
        </p:nvSpPr>
        <p:spPr>
          <a:xfrm>
            <a:off x="1028700" y="3776956"/>
            <a:ext cx="6903900" cy="3185103"/>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5999" b="0" i="0" u="none" strike="noStrike" cap="none" dirty="0">
                <a:solidFill>
                  <a:srgbClr val="000000"/>
                </a:solidFill>
                <a:latin typeface="Nunito Light"/>
                <a:ea typeface="Nunito Light"/>
                <a:cs typeface="Nunito Light"/>
                <a:sym typeface="Nunito Light"/>
              </a:rPr>
              <a:t>Table 1. </a:t>
            </a:r>
            <a:r>
              <a:rPr lang="en-US" sz="5999" dirty="0">
                <a:latin typeface="Nunito Light"/>
                <a:ea typeface="Nunito Light"/>
                <a:cs typeface="Nunito Light"/>
                <a:sym typeface="Nunito Light"/>
              </a:rPr>
              <a:t>RICA Pass Rates 2018- early 2023</a:t>
            </a:r>
            <a:r>
              <a:rPr lang="en-US" sz="5999" b="0" i="0" u="none" strike="noStrike" cap="none" dirty="0">
                <a:solidFill>
                  <a:srgbClr val="000000"/>
                </a:solidFill>
                <a:latin typeface="Nunito Light"/>
                <a:ea typeface="Nunito Light"/>
                <a:cs typeface="Nunito Light"/>
                <a:sym typeface="Nunito Light"/>
              </a:rPr>
              <a:t> </a:t>
            </a:r>
            <a:endParaRPr dirty="0"/>
          </a:p>
        </p:txBody>
      </p:sp>
      <p:pic>
        <p:nvPicPr>
          <p:cNvPr id="430" name="Google Shape;430;p31"/>
          <p:cNvPicPr preferRelativeResize="0"/>
          <p:nvPr/>
        </p:nvPicPr>
        <p:blipFill rotWithShape="1">
          <a:blip r:embed="rId4">
            <a:alphaModFix/>
          </a:blip>
          <a:srcRect/>
          <a:stretch/>
        </p:blipFill>
        <p:spPr>
          <a:xfrm rot="-5400000">
            <a:off x="1228536" y="7081761"/>
            <a:ext cx="718220" cy="4114800"/>
          </a:xfrm>
          <a:prstGeom prst="rect">
            <a:avLst/>
          </a:prstGeom>
          <a:noFill/>
          <a:ln>
            <a:noFill/>
          </a:ln>
        </p:spPr>
      </p:pic>
      <p:pic>
        <p:nvPicPr>
          <p:cNvPr id="431" name="Google Shape;431;p31"/>
          <p:cNvPicPr preferRelativeResize="0"/>
          <p:nvPr/>
        </p:nvPicPr>
        <p:blipFill rotWithShape="1">
          <a:blip r:embed="rId4">
            <a:alphaModFix/>
          </a:blip>
          <a:srcRect/>
          <a:stretch/>
        </p:blipFill>
        <p:spPr>
          <a:xfrm rot="-5400000">
            <a:off x="4746707" y="238845"/>
            <a:ext cx="718220" cy="4114800"/>
          </a:xfrm>
          <a:prstGeom prst="rect">
            <a:avLst/>
          </a:prstGeom>
          <a:noFill/>
          <a:ln>
            <a:noFill/>
          </a:ln>
        </p:spPr>
      </p:pic>
      <p:pic>
        <p:nvPicPr>
          <p:cNvPr id="432" name="Google Shape;432;p31"/>
          <p:cNvPicPr preferRelativeResize="0"/>
          <p:nvPr/>
        </p:nvPicPr>
        <p:blipFill rotWithShape="1">
          <a:blip r:embed="rId5">
            <a:alphaModFix/>
          </a:blip>
          <a:srcRect/>
          <a:stretch/>
        </p:blipFill>
        <p:spPr>
          <a:xfrm rot="10319627">
            <a:off x="2856401" y="7117583"/>
            <a:ext cx="8778240" cy="8229600"/>
          </a:xfrm>
          <a:prstGeom prst="rect">
            <a:avLst/>
          </a:prstGeom>
          <a:noFill/>
          <a:ln>
            <a:noFill/>
          </a:ln>
        </p:spPr>
      </p:pic>
      <p:pic>
        <p:nvPicPr>
          <p:cNvPr id="433" name="Google Shape;433;p31"/>
          <p:cNvPicPr preferRelativeResize="0"/>
          <p:nvPr/>
        </p:nvPicPr>
        <p:blipFill rotWithShape="1">
          <a:blip r:embed="rId5">
            <a:alphaModFix/>
          </a:blip>
          <a:srcRect/>
          <a:stretch/>
        </p:blipFill>
        <p:spPr>
          <a:xfrm rot="6990451">
            <a:off x="-483870" y="-4735515"/>
            <a:ext cx="8778240" cy="8229600"/>
          </a:xfrm>
          <a:prstGeom prst="rect">
            <a:avLst/>
          </a:prstGeom>
          <a:noFill/>
          <a:ln>
            <a:noFill/>
          </a:ln>
        </p:spPr>
      </p:pic>
      <p:graphicFrame>
        <p:nvGraphicFramePr>
          <p:cNvPr id="2" name="Chart 1">
            <a:extLst>
              <a:ext uri="{FF2B5EF4-FFF2-40B4-BE49-F238E27FC236}">
                <a16:creationId xmlns:a16="http://schemas.microsoft.com/office/drawing/2014/main" id="{90D52515-FA07-DAFF-C6D1-5CF018CE8610}"/>
              </a:ext>
            </a:extLst>
          </p:cNvPr>
          <p:cNvGraphicFramePr/>
          <p:nvPr/>
        </p:nvGraphicFramePr>
        <p:xfrm>
          <a:off x="9263200" y="825833"/>
          <a:ext cx="7996099" cy="774473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56946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29"/>
          <p:cNvPicPr preferRelativeResize="0"/>
          <p:nvPr/>
        </p:nvPicPr>
        <p:blipFill rotWithShape="1">
          <a:blip r:embed="rId3">
            <a:alphaModFix/>
          </a:blip>
          <a:srcRect l="2111" r="2110"/>
          <a:stretch/>
        </p:blipFill>
        <p:spPr>
          <a:xfrm>
            <a:off x="0" y="0"/>
            <a:ext cx="18288000" cy="10287000"/>
          </a:xfrm>
          <a:prstGeom prst="rect">
            <a:avLst/>
          </a:prstGeom>
          <a:noFill/>
          <a:ln>
            <a:noFill/>
          </a:ln>
        </p:spPr>
      </p:pic>
      <p:sp>
        <p:nvSpPr>
          <p:cNvPr id="361" name="Google Shape;361;p29"/>
          <p:cNvSpPr txBox="1"/>
          <p:nvPr/>
        </p:nvSpPr>
        <p:spPr>
          <a:xfrm>
            <a:off x="1901579" y="3919080"/>
            <a:ext cx="7006724" cy="3397853"/>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4800" b="0" i="0" u="none" strike="noStrike" cap="none" dirty="0">
                <a:solidFill>
                  <a:srgbClr val="171616"/>
                </a:solidFill>
                <a:latin typeface="Nunito Sans ExtraLight"/>
                <a:ea typeface="Nunito Sans ExtraLight"/>
                <a:cs typeface="Nunito Sans ExtraLight"/>
                <a:sym typeface="Nunito Sans ExtraLight"/>
              </a:rPr>
              <a:t>Table 2. RICA Results of Test Preparation Participants 2018-early 2023</a:t>
            </a:r>
            <a:endParaRPr sz="4800" dirty="0"/>
          </a:p>
        </p:txBody>
      </p:sp>
      <p:pic>
        <p:nvPicPr>
          <p:cNvPr id="364" name="Google Shape;364;p29"/>
          <p:cNvPicPr preferRelativeResize="0"/>
          <p:nvPr/>
        </p:nvPicPr>
        <p:blipFill rotWithShape="1">
          <a:blip r:embed="rId4">
            <a:alphaModFix/>
          </a:blip>
          <a:srcRect/>
          <a:stretch/>
        </p:blipFill>
        <p:spPr>
          <a:xfrm>
            <a:off x="6991135" y="-4919576"/>
            <a:ext cx="16230600" cy="7567517"/>
          </a:xfrm>
          <a:prstGeom prst="rect">
            <a:avLst/>
          </a:prstGeom>
          <a:noFill/>
          <a:ln>
            <a:noFill/>
          </a:ln>
        </p:spPr>
      </p:pic>
      <p:pic>
        <p:nvPicPr>
          <p:cNvPr id="365" name="Google Shape;365;p29"/>
          <p:cNvPicPr preferRelativeResize="0"/>
          <p:nvPr/>
        </p:nvPicPr>
        <p:blipFill rotWithShape="1">
          <a:blip r:embed="rId5">
            <a:alphaModFix/>
          </a:blip>
          <a:srcRect/>
          <a:stretch/>
        </p:blipFill>
        <p:spPr>
          <a:xfrm rot="-8488100">
            <a:off x="3090650" y="7660281"/>
            <a:ext cx="3657600" cy="1669196"/>
          </a:xfrm>
          <a:prstGeom prst="rect">
            <a:avLst/>
          </a:prstGeom>
          <a:noFill/>
          <a:ln>
            <a:noFill/>
          </a:ln>
        </p:spPr>
      </p:pic>
      <p:pic>
        <p:nvPicPr>
          <p:cNvPr id="366" name="Google Shape;366;p29"/>
          <p:cNvPicPr preferRelativeResize="0"/>
          <p:nvPr/>
        </p:nvPicPr>
        <p:blipFill rotWithShape="1">
          <a:blip r:embed="rId6">
            <a:alphaModFix/>
          </a:blip>
          <a:srcRect/>
          <a:stretch/>
        </p:blipFill>
        <p:spPr>
          <a:xfrm rot="10319627">
            <a:off x="-4389120" y="3919448"/>
            <a:ext cx="8778240" cy="8229600"/>
          </a:xfrm>
          <a:prstGeom prst="rect">
            <a:avLst/>
          </a:prstGeom>
          <a:noFill/>
          <a:ln>
            <a:noFill/>
          </a:ln>
        </p:spPr>
      </p:pic>
      <p:pic>
        <p:nvPicPr>
          <p:cNvPr id="367" name="Google Shape;367;p29"/>
          <p:cNvPicPr preferRelativeResize="0"/>
          <p:nvPr/>
        </p:nvPicPr>
        <p:blipFill rotWithShape="1">
          <a:blip r:embed="rId7">
            <a:alphaModFix/>
          </a:blip>
          <a:srcRect/>
          <a:stretch/>
        </p:blipFill>
        <p:spPr>
          <a:xfrm rot="5400000">
            <a:off x="5528192" y="-1184491"/>
            <a:ext cx="718220" cy="4114800"/>
          </a:xfrm>
          <a:prstGeom prst="rect">
            <a:avLst/>
          </a:prstGeom>
          <a:noFill/>
          <a:ln>
            <a:noFill/>
          </a:ln>
        </p:spPr>
      </p:pic>
      <p:pic>
        <p:nvPicPr>
          <p:cNvPr id="368" name="Google Shape;368;p29"/>
          <p:cNvPicPr preferRelativeResize="0"/>
          <p:nvPr/>
        </p:nvPicPr>
        <p:blipFill rotWithShape="1">
          <a:blip r:embed="rId7">
            <a:alphaModFix/>
          </a:blip>
          <a:srcRect/>
          <a:stretch/>
        </p:blipFill>
        <p:spPr>
          <a:xfrm rot="-5400000">
            <a:off x="17509359" y="5004467"/>
            <a:ext cx="718220" cy="4114800"/>
          </a:xfrm>
          <a:prstGeom prst="rect">
            <a:avLst/>
          </a:prstGeom>
          <a:noFill/>
          <a:ln>
            <a:noFill/>
          </a:ln>
        </p:spPr>
      </p:pic>
      <p:pic>
        <p:nvPicPr>
          <p:cNvPr id="369" name="Google Shape;369;p29"/>
          <p:cNvPicPr preferRelativeResize="0"/>
          <p:nvPr/>
        </p:nvPicPr>
        <p:blipFill rotWithShape="1">
          <a:blip r:embed="rId8">
            <a:alphaModFix/>
          </a:blip>
          <a:srcRect/>
          <a:stretch/>
        </p:blipFill>
        <p:spPr>
          <a:xfrm>
            <a:off x="16092050" y="513800"/>
            <a:ext cx="4391900" cy="5019315"/>
          </a:xfrm>
          <a:prstGeom prst="rect">
            <a:avLst/>
          </a:prstGeom>
          <a:noFill/>
          <a:ln>
            <a:noFill/>
          </a:ln>
        </p:spPr>
      </p:pic>
      <p:pic>
        <p:nvPicPr>
          <p:cNvPr id="4" name="Picture 3">
            <a:extLst>
              <a:ext uri="{FF2B5EF4-FFF2-40B4-BE49-F238E27FC236}">
                <a16:creationId xmlns:a16="http://schemas.microsoft.com/office/drawing/2014/main" id="{FF5939CE-D038-82FD-2CB7-FA19315EE701}"/>
              </a:ext>
            </a:extLst>
          </p:cNvPr>
          <p:cNvPicPr>
            <a:picLocks noChangeAspect="1"/>
          </p:cNvPicPr>
          <p:nvPr/>
        </p:nvPicPr>
        <p:blipFill>
          <a:blip r:embed="rId9"/>
          <a:stretch>
            <a:fillRect/>
          </a:stretch>
        </p:blipFill>
        <p:spPr>
          <a:xfrm>
            <a:off x="9093170" y="3100350"/>
            <a:ext cx="8477301" cy="613664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23"/>
          <p:cNvPicPr preferRelativeResize="0"/>
          <p:nvPr/>
        </p:nvPicPr>
        <p:blipFill rotWithShape="1">
          <a:blip r:embed="rId3">
            <a:alphaModFix/>
          </a:blip>
          <a:srcRect l="2111" r="2110"/>
          <a:stretch/>
        </p:blipFill>
        <p:spPr>
          <a:xfrm>
            <a:off x="-148571" y="166420"/>
            <a:ext cx="18288000" cy="10287000"/>
          </a:xfrm>
          <a:prstGeom prst="rect">
            <a:avLst/>
          </a:prstGeom>
          <a:noFill/>
          <a:ln>
            <a:noFill/>
          </a:ln>
        </p:spPr>
      </p:pic>
      <p:pic>
        <p:nvPicPr>
          <p:cNvPr id="260" name="Google Shape;260;p23"/>
          <p:cNvPicPr preferRelativeResize="0"/>
          <p:nvPr/>
        </p:nvPicPr>
        <p:blipFill rotWithShape="1">
          <a:blip r:embed="rId4">
            <a:alphaModFix/>
          </a:blip>
          <a:srcRect/>
          <a:stretch/>
        </p:blipFill>
        <p:spPr>
          <a:xfrm>
            <a:off x="12473352" y="-3086100"/>
            <a:ext cx="8778240" cy="8229600"/>
          </a:xfrm>
          <a:prstGeom prst="rect">
            <a:avLst/>
          </a:prstGeom>
          <a:noFill/>
          <a:ln>
            <a:noFill/>
          </a:ln>
        </p:spPr>
      </p:pic>
      <p:pic>
        <p:nvPicPr>
          <p:cNvPr id="261" name="Google Shape;261;p23"/>
          <p:cNvPicPr preferRelativeResize="0"/>
          <p:nvPr/>
        </p:nvPicPr>
        <p:blipFill rotWithShape="1">
          <a:blip r:embed="rId5">
            <a:alphaModFix/>
          </a:blip>
          <a:srcRect/>
          <a:stretch/>
        </p:blipFill>
        <p:spPr>
          <a:xfrm rot="799258">
            <a:off x="15884509" y="2444401"/>
            <a:ext cx="6231687" cy="5398199"/>
          </a:xfrm>
          <a:prstGeom prst="rect">
            <a:avLst/>
          </a:prstGeom>
          <a:noFill/>
          <a:ln>
            <a:noFill/>
          </a:ln>
        </p:spPr>
      </p:pic>
      <p:sp>
        <p:nvSpPr>
          <p:cNvPr id="263" name="Google Shape;263;p23"/>
          <p:cNvSpPr txBox="1"/>
          <p:nvPr/>
        </p:nvSpPr>
        <p:spPr>
          <a:xfrm>
            <a:off x="4726876" y="6919126"/>
            <a:ext cx="3306074" cy="430695"/>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1999" b="1" dirty="0">
                <a:solidFill>
                  <a:srgbClr val="171616"/>
                </a:solidFill>
                <a:latin typeface="Nunito Sans"/>
                <a:sym typeface="Nunito Sans"/>
              </a:rPr>
              <a:t>Brian </a:t>
            </a:r>
            <a:endParaRPr dirty="0"/>
          </a:p>
        </p:txBody>
      </p:sp>
      <p:sp>
        <p:nvSpPr>
          <p:cNvPr id="264" name="Google Shape;264;p23"/>
          <p:cNvSpPr txBox="1"/>
          <p:nvPr/>
        </p:nvSpPr>
        <p:spPr>
          <a:xfrm>
            <a:off x="4772704" y="7377545"/>
            <a:ext cx="3306074" cy="1723549"/>
          </a:xfrm>
          <a:prstGeom prst="rect">
            <a:avLst/>
          </a:prstGeom>
          <a:noFill/>
          <a:ln>
            <a:noFill/>
          </a:ln>
        </p:spPr>
        <p:txBody>
          <a:bodyPr spcFirstLastPara="1" wrap="square" lIns="0" tIns="0" rIns="0" bIns="0" anchor="t" anchorCtr="0">
            <a:spAutoFit/>
          </a:bodyPr>
          <a:lstStyle/>
          <a:p>
            <a:pPr marL="0" marR="0" lvl="1" indent="0" algn="ctr" rtl="0">
              <a:lnSpc>
                <a:spcPct val="140020"/>
              </a:lnSpc>
              <a:spcBef>
                <a:spcPts val="0"/>
              </a:spcBef>
              <a:spcAft>
                <a:spcPts val="0"/>
              </a:spcAft>
              <a:buNone/>
            </a:pPr>
            <a:r>
              <a:rPr lang="en-US" sz="2000" b="0" i="0" dirty="0">
                <a:solidFill>
                  <a:srgbClr val="000000"/>
                </a:solidFill>
                <a:effectLst/>
                <a:latin typeface="Calibri" panose="020F0502020204030204" pitchFamily="34" charset="0"/>
              </a:rPr>
              <a:t>Just got my results for the RICA. I passed!!!!Thanks for all of your help and support. It is truly invaluable.</a:t>
            </a:r>
            <a:r>
              <a:rPr lang="en-US" sz="2000" b="0" i="0" u="none" strike="noStrike" cap="none" dirty="0">
                <a:solidFill>
                  <a:srgbClr val="171616"/>
                </a:solidFill>
                <a:latin typeface="Nunito Light"/>
                <a:ea typeface="Nunito Light"/>
                <a:cs typeface="Nunito Light"/>
                <a:sym typeface="Nunito Light"/>
              </a:rPr>
              <a:t>. </a:t>
            </a:r>
            <a:endParaRPr sz="2000" dirty="0"/>
          </a:p>
        </p:txBody>
      </p:sp>
      <p:pic>
        <p:nvPicPr>
          <p:cNvPr id="265" name="Google Shape;265;p23"/>
          <p:cNvPicPr preferRelativeResize="0"/>
          <p:nvPr/>
        </p:nvPicPr>
        <p:blipFill rotWithShape="1">
          <a:blip r:embed="rId6">
            <a:alphaModFix/>
          </a:blip>
          <a:srcRect/>
          <a:stretch/>
        </p:blipFill>
        <p:spPr>
          <a:xfrm rot="-8488100">
            <a:off x="3379642" y="-508296"/>
            <a:ext cx="3657600" cy="1669196"/>
          </a:xfrm>
          <a:prstGeom prst="rect">
            <a:avLst/>
          </a:prstGeom>
          <a:noFill/>
          <a:ln>
            <a:noFill/>
          </a:ln>
        </p:spPr>
      </p:pic>
      <p:pic>
        <p:nvPicPr>
          <p:cNvPr id="266" name="Google Shape;266;p23"/>
          <p:cNvPicPr preferRelativeResize="0"/>
          <p:nvPr/>
        </p:nvPicPr>
        <p:blipFill rotWithShape="1">
          <a:blip r:embed="rId6">
            <a:alphaModFix/>
          </a:blip>
          <a:srcRect/>
          <a:stretch/>
        </p:blipFill>
        <p:spPr>
          <a:xfrm rot="-2700000" flipH="1">
            <a:off x="15568976" y="8218008"/>
            <a:ext cx="3657600" cy="1669196"/>
          </a:xfrm>
          <a:prstGeom prst="rect">
            <a:avLst/>
          </a:prstGeom>
          <a:noFill/>
          <a:ln>
            <a:noFill/>
          </a:ln>
        </p:spPr>
      </p:pic>
      <p:pic>
        <p:nvPicPr>
          <p:cNvPr id="267" name="Google Shape;267;p23"/>
          <p:cNvPicPr preferRelativeResize="0"/>
          <p:nvPr/>
        </p:nvPicPr>
        <p:blipFill rotWithShape="1">
          <a:blip r:embed="rId7">
            <a:alphaModFix/>
          </a:blip>
          <a:srcRect/>
          <a:stretch/>
        </p:blipFill>
        <p:spPr>
          <a:xfrm>
            <a:off x="-1601978" y="-3289607"/>
            <a:ext cx="6810420" cy="7783337"/>
          </a:xfrm>
          <a:prstGeom prst="rect">
            <a:avLst/>
          </a:prstGeom>
          <a:noFill/>
          <a:ln>
            <a:noFill/>
          </a:ln>
        </p:spPr>
      </p:pic>
      <p:pic>
        <p:nvPicPr>
          <p:cNvPr id="268" name="Google Shape;268;p23"/>
          <p:cNvPicPr preferRelativeResize="0"/>
          <p:nvPr/>
        </p:nvPicPr>
        <p:blipFill rotWithShape="1">
          <a:blip r:embed="rId5">
            <a:alphaModFix/>
          </a:blip>
          <a:srcRect/>
          <a:stretch/>
        </p:blipFill>
        <p:spPr>
          <a:xfrm rot="3356611">
            <a:off x="-2558699" y="1787670"/>
            <a:ext cx="6231687" cy="5398199"/>
          </a:xfrm>
          <a:prstGeom prst="rect">
            <a:avLst/>
          </a:prstGeom>
          <a:noFill/>
          <a:ln>
            <a:noFill/>
          </a:ln>
        </p:spPr>
      </p:pic>
      <p:sp>
        <p:nvSpPr>
          <p:cNvPr id="270" name="Google Shape;270;p23"/>
          <p:cNvSpPr txBox="1"/>
          <p:nvPr/>
        </p:nvSpPr>
        <p:spPr>
          <a:xfrm>
            <a:off x="1224278" y="3934386"/>
            <a:ext cx="3306074" cy="430695"/>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1999" b="1" i="0" u="none" strike="noStrike" cap="none" dirty="0">
                <a:solidFill>
                  <a:srgbClr val="171616"/>
                </a:solidFill>
                <a:latin typeface="Nunito Sans"/>
                <a:ea typeface="Nunito Sans"/>
                <a:cs typeface="Nunito Sans"/>
                <a:sym typeface="Nunito Sans"/>
              </a:rPr>
              <a:t>Ethan</a:t>
            </a:r>
            <a:endParaRPr dirty="0"/>
          </a:p>
        </p:txBody>
      </p:sp>
      <p:sp>
        <p:nvSpPr>
          <p:cNvPr id="271" name="Google Shape;271;p23"/>
          <p:cNvSpPr txBox="1"/>
          <p:nvPr/>
        </p:nvSpPr>
        <p:spPr>
          <a:xfrm>
            <a:off x="958186" y="4599228"/>
            <a:ext cx="3306074" cy="2154436"/>
          </a:xfrm>
          <a:prstGeom prst="rect">
            <a:avLst/>
          </a:prstGeom>
          <a:noFill/>
          <a:ln>
            <a:noFill/>
          </a:ln>
        </p:spPr>
        <p:txBody>
          <a:bodyPr spcFirstLastPara="1" wrap="square" lIns="0" tIns="0" rIns="0" bIns="0" anchor="t" anchorCtr="0">
            <a:spAutoFit/>
          </a:bodyPr>
          <a:lstStyle/>
          <a:p>
            <a:pPr marL="0" marR="0" lvl="1" indent="0" algn="ctr" rtl="0">
              <a:lnSpc>
                <a:spcPct val="140020"/>
              </a:lnSpc>
              <a:spcBef>
                <a:spcPts val="0"/>
              </a:spcBef>
              <a:spcAft>
                <a:spcPts val="0"/>
              </a:spcAft>
              <a:buNone/>
            </a:pPr>
            <a:r>
              <a:rPr lang="en-US" sz="2000" b="0" i="0" dirty="0">
                <a:solidFill>
                  <a:srgbClr val="000000"/>
                </a:solidFill>
                <a:effectLst/>
                <a:latin typeface="Calibri" panose="020F0502020204030204" pitchFamily="34" charset="0"/>
              </a:rPr>
              <a:t>I wanted to let you know that I passed my RICA earlier this month. Thank you again for your workshop, I think it made the difference. </a:t>
            </a:r>
            <a:endParaRPr sz="2000" dirty="0"/>
          </a:p>
        </p:txBody>
      </p:sp>
      <p:sp>
        <p:nvSpPr>
          <p:cNvPr id="273" name="Google Shape;273;p23"/>
          <p:cNvSpPr txBox="1"/>
          <p:nvPr/>
        </p:nvSpPr>
        <p:spPr>
          <a:xfrm>
            <a:off x="9283464" y="6615859"/>
            <a:ext cx="3306074" cy="430695"/>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1999" b="1" dirty="0">
                <a:solidFill>
                  <a:srgbClr val="171616"/>
                </a:solidFill>
                <a:latin typeface="Nunito Sans"/>
                <a:sym typeface="Nunito Sans"/>
              </a:rPr>
              <a:t>Lili</a:t>
            </a:r>
            <a:endParaRPr dirty="0"/>
          </a:p>
        </p:txBody>
      </p:sp>
      <p:sp>
        <p:nvSpPr>
          <p:cNvPr id="274" name="Google Shape;274;p23"/>
          <p:cNvSpPr txBox="1"/>
          <p:nvPr/>
        </p:nvSpPr>
        <p:spPr>
          <a:xfrm>
            <a:off x="9283464" y="7249162"/>
            <a:ext cx="3306074" cy="1723549"/>
          </a:xfrm>
          <a:prstGeom prst="rect">
            <a:avLst/>
          </a:prstGeom>
          <a:noFill/>
          <a:ln>
            <a:noFill/>
          </a:ln>
        </p:spPr>
        <p:txBody>
          <a:bodyPr spcFirstLastPara="1" wrap="square" lIns="0" tIns="0" rIns="0" bIns="0" anchor="t" anchorCtr="0">
            <a:spAutoFit/>
          </a:bodyPr>
          <a:lstStyle/>
          <a:p>
            <a:pPr marL="0" marR="0" lvl="1" indent="0" algn="ctr" rtl="0">
              <a:lnSpc>
                <a:spcPct val="140020"/>
              </a:lnSpc>
              <a:spcBef>
                <a:spcPts val="0"/>
              </a:spcBef>
              <a:spcAft>
                <a:spcPts val="0"/>
              </a:spcAft>
              <a:buNone/>
            </a:pPr>
            <a:r>
              <a:rPr lang="en-US" sz="2000" b="0" i="0" dirty="0">
                <a:solidFill>
                  <a:srgbClr val="000000"/>
                </a:solidFill>
                <a:effectLst/>
                <a:latin typeface="Calibri" panose="020F0502020204030204" pitchFamily="34" charset="0"/>
              </a:rPr>
              <a:t>Thank you for teaching the RICA this past weekend. It was very helpful and informative.</a:t>
            </a:r>
            <a:endParaRPr sz="2000" dirty="0"/>
          </a:p>
        </p:txBody>
      </p:sp>
      <p:sp>
        <p:nvSpPr>
          <p:cNvPr id="275" name="Google Shape;275;p23"/>
          <p:cNvSpPr txBox="1"/>
          <p:nvPr/>
        </p:nvSpPr>
        <p:spPr>
          <a:xfrm>
            <a:off x="741654" y="1098691"/>
            <a:ext cx="16507551" cy="1009634"/>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5999" b="0" i="0" u="none" strike="noStrike" cap="none" dirty="0">
                <a:solidFill>
                  <a:srgbClr val="171616"/>
                </a:solidFill>
                <a:latin typeface="Nunito Light"/>
                <a:ea typeface="Nunito Light"/>
                <a:cs typeface="Nunito Light"/>
                <a:sym typeface="Nunito Light"/>
              </a:rPr>
              <a:t>Testimonials</a:t>
            </a:r>
            <a:endParaRPr dirty="0"/>
          </a:p>
        </p:txBody>
      </p:sp>
      <p:sp>
        <p:nvSpPr>
          <p:cNvPr id="2" name="TextBox 1">
            <a:extLst>
              <a:ext uri="{FF2B5EF4-FFF2-40B4-BE49-F238E27FC236}">
                <a16:creationId xmlns:a16="http://schemas.microsoft.com/office/drawing/2014/main" id="{6F15CEBA-6F7D-A66E-A6DC-5EA0E988B098}"/>
              </a:ext>
            </a:extLst>
          </p:cNvPr>
          <p:cNvSpPr txBox="1"/>
          <p:nvPr/>
        </p:nvSpPr>
        <p:spPr>
          <a:xfrm>
            <a:off x="12943841" y="4669962"/>
            <a:ext cx="3918631" cy="1427635"/>
          </a:xfrm>
          <a:prstGeom prst="rect">
            <a:avLst/>
          </a:prstGeom>
          <a:noFill/>
        </p:spPr>
        <p:txBody>
          <a:bodyPr wrap="square" rtlCol="0">
            <a:spAutoFit/>
          </a:bodyPr>
          <a:lstStyle/>
          <a:p>
            <a:pPr>
              <a:lnSpc>
                <a:spcPct val="150000"/>
              </a:lnSpc>
            </a:pPr>
            <a:r>
              <a:rPr lang="en-US" sz="2000" dirty="0">
                <a:latin typeface="Calibri" panose="020F0502020204030204" pitchFamily="34" charset="0"/>
              </a:rPr>
              <a:t>T</a:t>
            </a:r>
            <a:r>
              <a:rPr lang="en-US" sz="2000" b="0" i="0" dirty="0">
                <a:solidFill>
                  <a:srgbClr val="000000"/>
                </a:solidFill>
                <a:effectLst/>
                <a:latin typeface="Calibri" panose="020F0502020204030204" pitchFamily="34" charset="0"/>
              </a:rPr>
              <a:t>his morning was amazing.  Thank you so much for the workshop and for all these incredible materials!</a:t>
            </a:r>
            <a:endParaRPr lang="en-US" sz="2000" dirty="0"/>
          </a:p>
        </p:txBody>
      </p:sp>
      <p:sp>
        <p:nvSpPr>
          <p:cNvPr id="3" name="Google Shape;270;p23">
            <a:extLst>
              <a:ext uri="{FF2B5EF4-FFF2-40B4-BE49-F238E27FC236}">
                <a16:creationId xmlns:a16="http://schemas.microsoft.com/office/drawing/2014/main" id="{78089EED-5927-F46A-9EB4-9CADE9AAABB8}"/>
              </a:ext>
            </a:extLst>
          </p:cNvPr>
          <p:cNvSpPr txBox="1"/>
          <p:nvPr/>
        </p:nvSpPr>
        <p:spPr>
          <a:xfrm>
            <a:off x="13278784" y="4156146"/>
            <a:ext cx="3306074" cy="430695"/>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1999" b="1" dirty="0">
                <a:solidFill>
                  <a:srgbClr val="171616"/>
                </a:solidFill>
                <a:latin typeface="Nunito Sans"/>
                <a:sym typeface="Nunito Sans"/>
              </a:rPr>
              <a:t>Natalie</a:t>
            </a:r>
            <a:endParaRPr dirty="0"/>
          </a:p>
        </p:txBody>
      </p:sp>
      <p:pic>
        <p:nvPicPr>
          <p:cNvPr id="5" name="Picture 4">
            <a:extLst>
              <a:ext uri="{FF2B5EF4-FFF2-40B4-BE49-F238E27FC236}">
                <a16:creationId xmlns:a16="http://schemas.microsoft.com/office/drawing/2014/main" id="{7BF26987-A46C-F803-19ED-A56CC20271C7}"/>
              </a:ext>
            </a:extLst>
          </p:cNvPr>
          <p:cNvPicPr>
            <a:picLocks noChangeAspect="1"/>
          </p:cNvPicPr>
          <p:nvPr/>
        </p:nvPicPr>
        <p:blipFill>
          <a:blip r:embed="rId8"/>
          <a:stretch>
            <a:fillRect/>
          </a:stretch>
        </p:blipFill>
        <p:spPr>
          <a:xfrm>
            <a:off x="13387987" y="2147789"/>
            <a:ext cx="3310559" cy="1986335"/>
          </a:xfrm>
          <a:prstGeom prst="rect">
            <a:avLst/>
          </a:prstGeom>
        </p:spPr>
      </p:pic>
      <p:pic>
        <p:nvPicPr>
          <p:cNvPr id="7" name="Picture 6">
            <a:extLst>
              <a:ext uri="{FF2B5EF4-FFF2-40B4-BE49-F238E27FC236}">
                <a16:creationId xmlns:a16="http://schemas.microsoft.com/office/drawing/2014/main" id="{9894B283-4330-77EB-3129-BDD3A1DC1D45}"/>
              </a:ext>
            </a:extLst>
          </p:cNvPr>
          <p:cNvPicPr>
            <a:picLocks noChangeAspect="1"/>
          </p:cNvPicPr>
          <p:nvPr/>
        </p:nvPicPr>
        <p:blipFill>
          <a:blip r:embed="rId9"/>
          <a:stretch>
            <a:fillRect/>
          </a:stretch>
        </p:blipFill>
        <p:spPr>
          <a:xfrm>
            <a:off x="9164407" y="4368472"/>
            <a:ext cx="3544189" cy="1984746"/>
          </a:xfrm>
          <a:prstGeom prst="rect">
            <a:avLst/>
          </a:prstGeom>
        </p:spPr>
      </p:pic>
      <p:pic>
        <p:nvPicPr>
          <p:cNvPr id="6" name="Picture 5">
            <a:extLst>
              <a:ext uri="{FF2B5EF4-FFF2-40B4-BE49-F238E27FC236}">
                <a16:creationId xmlns:a16="http://schemas.microsoft.com/office/drawing/2014/main" id="{6F802C58-61A9-DC82-4DE4-E2A091801EE0}"/>
              </a:ext>
            </a:extLst>
          </p:cNvPr>
          <p:cNvPicPr>
            <a:picLocks noChangeAspect="1"/>
          </p:cNvPicPr>
          <p:nvPr/>
        </p:nvPicPr>
        <p:blipFill>
          <a:blip r:embed="rId10"/>
          <a:stretch>
            <a:fillRect/>
          </a:stretch>
        </p:blipFill>
        <p:spPr>
          <a:xfrm>
            <a:off x="1747448" y="1014354"/>
            <a:ext cx="2092300" cy="2662927"/>
          </a:xfrm>
          <a:prstGeom prst="rect">
            <a:avLst/>
          </a:prstGeom>
        </p:spPr>
      </p:pic>
      <p:pic>
        <p:nvPicPr>
          <p:cNvPr id="9" name="Picture 8">
            <a:extLst>
              <a:ext uri="{FF2B5EF4-FFF2-40B4-BE49-F238E27FC236}">
                <a16:creationId xmlns:a16="http://schemas.microsoft.com/office/drawing/2014/main" id="{846ACCB8-E21F-FD14-D562-61B59BB44ED0}"/>
              </a:ext>
            </a:extLst>
          </p:cNvPr>
          <p:cNvPicPr>
            <a:picLocks noChangeAspect="1"/>
          </p:cNvPicPr>
          <p:nvPr/>
        </p:nvPicPr>
        <p:blipFill>
          <a:blip r:embed="rId11"/>
          <a:stretch>
            <a:fillRect/>
          </a:stretch>
        </p:blipFill>
        <p:spPr>
          <a:xfrm>
            <a:off x="5282137" y="4421010"/>
            <a:ext cx="2287207" cy="228720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678" y="8834438"/>
            <a:ext cx="18431353" cy="1484083"/>
          </a:xfrm>
          <a:prstGeom prst="rect">
            <a:avLst/>
          </a:prstGeom>
        </p:spPr>
      </p:pic>
      <p:sp>
        <p:nvSpPr>
          <p:cNvPr id="4" name="TextBox 4"/>
          <p:cNvSpPr txBox="1"/>
          <p:nvPr/>
        </p:nvSpPr>
        <p:spPr>
          <a:xfrm>
            <a:off x="888883" y="6887903"/>
            <a:ext cx="6526338" cy="1477328"/>
          </a:xfrm>
          <a:prstGeom prst="rect">
            <a:avLst/>
          </a:prstGeom>
        </p:spPr>
        <p:txBody>
          <a:bodyPr lIns="0" tIns="0" rIns="0" bIns="0" rtlCol="0" anchor="t">
            <a:spAutoFit/>
          </a:bodyPr>
          <a:lstStyle/>
          <a:p>
            <a:pPr marL="0" marR="0" lvl="0" indent="0" algn="ctr" rtl="0">
              <a:spcBef>
                <a:spcPts val="0"/>
              </a:spcBef>
              <a:spcAft>
                <a:spcPts val="0"/>
              </a:spcAft>
              <a:buNone/>
            </a:pPr>
            <a:r>
              <a:rPr lang="en-US" sz="3200" b="1" dirty="0">
                <a:solidFill>
                  <a:srgbClr val="171616"/>
                </a:solidFill>
                <a:latin typeface="Nunito Sans ExtraLight"/>
                <a:sym typeface="Nunito Sans ExtraLight"/>
              </a:rPr>
              <a:t>Presenters:</a:t>
            </a:r>
          </a:p>
          <a:p>
            <a:pPr marL="0" marR="0" lvl="0" indent="0" algn="ctr" rtl="0">
              <a:spcBef>
                <a:spcPts val="0"/>
              </a:spcBef>
              <a:spcAft>
                <a:spcPts val="0"/>
              </a:spcAft>
              <a:buNone/>
            </a:pPr>
            <a:r>
              <a:rPr lang="en-US" sz="3200" b="1" dirty="0">
                <a:solidFill>
                  <a:srgbClr val="171616"/>
                </a:solidFill>
                <a:latin typeface="Nunito Sans ExtraLight"/>
                <a:sym typeface="Nunito Sans ExtraLight"/>
              </a:rPr>
              <a:t>Mary K. </a:t>
            </a:r>
            <a:r>
              <a:rPr lang="en-US" sz="3200" b="1" dirty="0" err="1">
                <a:solidFill>
                  <a:srgbClr val="171616"/>
                </a:solidFill>
                <a:latin typeface="Nunito Sans ExtraLight"/>
                <a:sym typeface="Nunito Sans ExtraLight"/>
              </a:rPr>
              <a:t>Requa</a:t>
            </a:r>
            <a:r>
              <a:rPr lang="en-US" sz="3200" b="1" dirty="0">
                <a:solidFill>
                  <a:srgbClr val="171616"/>
                </a:solidFill>
                <a:latin typeface="Nunito Sans ExtraLight"/>
                <a:sym typeface="Nunito Sans ExtraLight"/>
              </a:rPr>
              <a:t>, PhD</a:t>
            </a:r>
          </a:p>
          <a:p>
            <a:pPr marL="0" marR="0" lvl="0" indent="0" algn="ctr" rtl="0">
              <a:spcBef>
                <a:spcPts val="0"/>
              </a:spcBef>
              <a:spcAft>
                <a:spcPts val="0"/>
              </a:spcAft>
              <a:buNone/>
            </a:pPr>
            <a:r>
              <a:rPr lang="en-US" sz="3200" b="1" dirty="0">
                <a:solidFill>
                  <a:srgbClr val="171616"/>
                </a:solidFill>
                <a:latin typeface="Nunito Sans ExtraLight"/>
                <a:sym typeface="Nunito Sans ExtraLight"/>
              </a:rPr>
              <a:t>Jill </a:t>
            </a:r>
            <a:r>
              <a:rPr lang="en-US" sz="3200" b="1" dirty="0" err="1">
                <a:solidFill>
                  <a:srgbClr val="171616"/>
                </a:solidFill>
                <a:latin typeface="Nunito Sans ExtraLight"/>
                <a:sym typeface="Nunito Sans ExtraLight"/>
              </a:rPr>
              <a:t>Yochim</a:t>
            </a:r>
            <a:r>
              <a:rPr lang="en-US" sz="3200" b="1" dirty="0">
                <a:solidFill>
                  <a:srgbClr val="171616"/>
                </a:solidFill>
                <a:latin typeface="Nunito Sans ExtraLight"/>
                <a:sym typeface="Nunito Sans ExtraLight"/>
              </a:rPr>
              <a:t>, MA, CALT, C-SLDS</a:t>
            </a:r>
          </a:p>
        </p:txBody>
      </p:sp>
      <p:sp>
        <p:nvSpPr>
          <p:cNvPr id="5" name="TextBox 5"/>
          <p:cNvSpPr txBox="1"/>
          <p:nvPr/>
        </p:nvSpPr>
        <p:spPr>
          <a:xfrm>
            <a:off x="860308" y="1921769"/>
            <a:ext cx="6554913" cy="4154984"/>
          </a:xfrm>
          <a:prstGeom prst="rect">
            <a:avLst/>
          </a:prstGeom>
        </p:spPr>
        <p:txBody>
          <a:bodyPr lIns="0" tIns="0" rIns="0" bIns="0" rtlCol="0" anchor="t">
            <a:spAutoFit/>
          </a:bodyPr>
          <a:lstStyle/>
          <a:p>
            <a:pPr marL="0" marR="0" lvl="0" indent="0" algn="ctr" rtl="0">
              <a:spcBef>
                <a:spcPts val="0"/>
              </a:spcBef>
              <a:spcAft>
                <a:spcPts val="0"/>
              </a:spcAft>
              <a:buNone/>
            </a:pPr>
            <a:r>
              <a:rPr lang="en-US" sz="5400" b="1" i="0" u="none" strike="noStrike" cap="none" dirty="0">
                <a:solidFill>
                  <a:srgbClr val="171616"/>
                </a:solidFill>
                <a:latin typeface="Nunito Light"/>
                <a:ea typeface="Nunito Light"/>
                <a:cs typeface="Nunito Light"/>
                <a:sym typeface="Nunito Light"/>
              </a:rPr>
              <a:t>Removing RICA Roadblocks: Supporting Success for Pre-Service Teachers</a:t>
            </a:r>
            <a:endParaRPr lang="en-US" sz="5400" b="1" dirty="0">
              <a:solidFill>
                <a:srgbClr val="171616"/>
              </a:solidFill>
              <a:latin typeface="Nunito Light"/>
              <a:ea typeface="Nunito Light"/>
              <a:cs typeface="Nunito Light"/>
              <a:sym typeface="Nunito Light"/>
            </a:endParaRPr>
          </a:p>
        </p:txBody>
      </p:sp>
      <p:pic>
        <p:nvPicPr>
          <p:cNvPr id="6" name="Picture 5">
            <a:extLst>
              <a:ext uri="{FF2B5EF4-FFF2-40B4-BE49-F238E27FC236}">
                <a16:creationId xmlns:a16="http://schemas.microsoft.com/office/drawing/2014/main" id="{CCA6A1D8-1648-E6E0-5203-F7EF04B34740}"/>
              </a:ext>
            </a:extLst>
          </p:cNvPr>
          <p:cNvPicPr>
            <a:picLocks noChangeAspect="1"/>
          </p:cNvPicPr>
          <p:nvPr/>
        </p:nvPicPr>
        <p:blipFill>
          <a:blip r:embed="rId4"/>
          <a:stretch>
            <a:fillRect/>
          </a:stretch>
        </p:blipFill>
        <p:spPr>
          <a:xfrm>
            <a:off x="7433990" y="842211"/>
            <a:ext cx="10665867" cy="632596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18"/>
          <p:cNvPicPr preferRelativeResize="0"/>
          <p:nvPr/>
        </p:nvPicPr>
        <p:blipFill rotWithShape="1">
          <a:blip r:embed="rId3">
            <a:alphaModFix/>
          </a:blip>
          <a:srcRect l="2111" r="2110"/>
          <a:stretch/>
        </p:blipFill>
        <p:spPr>
          <a:xfrm>
            <a:off x="-520700" y="-2070456"/>
            <a:ext cx="18288000" cy="12515853"/>
          </a:xfrm>
          <a:prstGeom prst="rect">
            <a:avLst/>
          </a:prstGeom>
          <a:noFill/>
          <a:ln>
            <a:noFill/>
          </a:ln>
        </p:spPr>
      </p:pic>
      <p:pic>
        <p:nvPicPr>
          <p:cNvPr id="167" name="Google Shape;167;p18"/>
          <p:cNvPicPr preferRelativeResize="0"/>
          <p:nvPr/>
        </p:nvPicPr>
        <p:blipFill rotWithShape="1">
          <a:blip r:embed="rId4">
            <a:alphaModFix/>
          </a:blip>
          <a:srcRect/>
          <a:stretch/>
        </p:blipFill>
        <p:spPr>
          <a:xfrm>
            <a:off x="-2538700" y="-2503479"/>
            <a:ext cx="8778240" cy="8229600"/>
          </a:xfrm>
          <a:prstGeom prst="rect">
            <a:avLst/>
          </a:prstGeom>
          <a:noFill/>
          <a:ln>
            <a:noFill/>
          </a:ln>
        </p:spPr>
      </p:pic>
      <p:pic>
        <p:nvPicPr>
          <p:cNvPr id="168" name="Google Shape;168;p18"/>
          <p:cNvPicPr preferRelativeResize="0"/>
          <p:nvPr/>
        </p:nvPicPr>
        <p:blipFill rotWithShape="1">
          <a:blip r:embed="rId5">
            <a:alphaModFix/>
          </a:blip>
          <a:srcRect/>
          <a:stretch/>
        </p:blipFill>
        <p:spPr>
          <a:xfrm rot="-1264042">
            <a:off x="9716606" y="8204318"/>
            <a:ext cx="3878878" cy="2748994"/>
          </a:xfrm>
          <a:prstGeom prst="rect">
            <a:avLst/>
          </a:prstGeom>
          <a:noFill/>
          <a:ln>
            <a:noFill/>
          </a:ln>
        </p:spPr>
      </p:pic>
      <p:pic>
        <p:nvPicPr>
          <p:cNvPr id="169" name="Google Shape;169;p18"/>
          <p:cNvPicPr preferRelativeResize="0"/>
          <p:nvPr/>
        </p:nvPicPr>
        <p:blipFill rotWithShape="1">
          <a:blip r:embed="rId4">
            <a:alphaModFix/>
          </a:blip>
          <a:srcRect/>
          <a:stretch/>
        </p:blipFill>
        <p:spPr>
          <a:xfrm rot="1873598">
            <a:off x="2722218" y="2836082"/>
            <a:ext cx="8778240" cy="8229600"/>
          </a:xfrm>
          <a:prstGeom prst="rect">
            <a:avLst/>
          </a:prstGeom>
          <a:noFill/>
          <a:ln>
            <a:noFill/>
          </a:ln>
        </p:spPr>
      </p:pic>
      <p:pic>
        <p:nvPicPr>
          <p:cNvPr id="170" name="Google Shape;170;p18"/>
          <p:cNvPicPr preferRelativeResize="0"/>
          <p:nvPr/>
        </p:nvPicPr>
        <p:blipFill rotWithShape="1">
          <a:blip r:embed="rId6">
            <a:alphaModFix/>
          </a:blip>
          <a:srcRect/>
          <a:stretch/>
        </p:blipFill>
        <p:spPr>
          <a:xfrm>
            <a:off x="7264145" y="-652258"/>
            <a:ext cx="4391900" cy="5019315"/>
          </a:xfrm>
          <a:prstGeom prst="rect">
            <a:avLst/>
          </a:prstGeom>
          <a:noFill/>
          <a:ln>
            <a:noFill/>
          </a:ln>
        </p:spPr>
      </p:pic>
      <p:pic>
        <p:nvPicPr>
          <p:cNvPr id="171" name="Google Shape;171;p18"/>
          <p:cNvPicPr preferRelativeResize="0"/>
          <p:nvPr/>
        </p:nvPicPr>
        <p:blipFill rotWithShape="1">
          <a:blip r:embed="rId6">
            <a:alphaModFix/>
          </a:blip>
          <a:srcRect/>
          <a:stretch/>
        </p:blipFill>
        <p:spPr>
          <a:xfrm>
            <a:off x="94336" y="6157654"/>
            <a:ext cx="4391900" cy="5019315"/>
          </a:xfrm>
          <a:prstGeom prst="rect">
            <a:avLst/>
          </a:prstGeom>
          <a:noFill/>
          <a:ln>
            <a:noFill/>
          </a:ln>
        </p:spPr>
      </p:pic>
      <p:grpSp>
        <p:nvGrpSpPr>
          <p:cNvPr id="173" name="Google Shape;173;p18"/>
          <p:cNvGrpSpPr/>
          <p:nvPr/>
        </p:nvGrpSpPr>
        <p:grpSpPr>
          <a:xfrm>
            <a:off x="11977260" y="2613055"/>
            <a:ext cx="5282040" cy="6197527"/>
            <a:chOff x="0" y="-104775"/>
            <a:chExt cx="7042720" cy="8263368"/>
          </a:xfrm>
        </p:grpSpPr>
        <p:sp>
          <p:nvSpPr>
            <p:cNvPr id="174" name="Google Shape;174;p18"/>
            <p:cNvSpPr txBox="1"/>
            <p:nvPr/>
          </p:nvSpPr>
          <p:spPr>
            <a:xfrm>
              <a:off x="0" y="-104775"/>
              <a:ext cx="6086262" cy="1311254"/>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5999" b="0" i="0" u="none" strike="noStrike" cap="none">
                  <a:solidFill>
                    <a:srgbClr val="171616"/>
                  </a:solidFill>
                  <a:latin typeface="Nunito Light"/>
                  <a:ea typeface="Nunito Light"/>
                  <a:cs typeface="Nunito Light"/>
                  <a:sym typeface="Nunito Light"/>
                </a:rPr>
                <a:t>About Us</a:t>
              </a:r>
              <a:endParaRPr/>
            </a:p>
          </p:txBody>
        </p:sp>
        <p:sp>
          <p:nvSpPr>
            <p:cNvPr id="175" name="Google Shape;175;p18"/>
            <p:cNvSpPr txBox="1"/>
            <p:nvPr/>
          </p:nvSpPr>
          <p:spPr>
            <a:xfrm>
              <a:off x="0" y="2233894"/>
              <a:ext cx="7042720" cy="2050989"/>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1999" b="0" i="0" u="none" strike="noStrike" cap="none" dirty="0">
                  <a:solidFill>
                    <a:srgbClr val="171616"/>
                  </a:solidFill>
                  <a:latin typeface="Nunito Light"/>
                  <a:ea typeface="Nunito Light"/>
                  <a:cs typeface="Nunito Light"/>
                  <a:sym typeface="Nunito Light"/>
                </a:rPr>
                <a:t>Assistant Professor</a:t>
              </a:r>
            </a:p>
            <a:p>
              <a:pPr marL="0" marR="0" lvl="1" indent="0" algn="l" rtl="0">
                <a:spcBef>
                  <a:spcPts val="0"/>
                </a:spcBef>
                <a:spcAft>
                  <a:spcPts val="0"/>
                </a:spcAft>
                <a:buNone/>
              </a:pPr>
              <a:r>
                <a:rPr lang="en-US" sz="1999" dirty="0">
                  <a:solidFill>
                    <a:srgbClr val="171616"/>
                  </a:solidFill>
                  <a:latin typeface="Nunito Light"/>
                  <a:ea typeface="Nunito Light"/>
                  <a:cs typeface="Nunito Light"/>
                  <a:sym typeface="Nunito Light"/>
                </a:rPr>
                <a:t>Department of Special Education, MMSN Program</a:t>
              </a:r>
            </a:p>
            <a:p>
              <a:pPr marL="0" marR="0" lvl="1" indent="0" algn="l" rtl="0">
                <a:spcBef>
                  <a:spcPts val="0"/>
                </a:spcBef>
                <a:spcAft>
                  <a:spcPts val="0"/>
                </a:spcAft>
                <a:buNone/>
              </a:pPr>
              <a:r>
                <a:rPr lang="en-US" sz="1999" b="0" i="0" u="none" strike="noStrike" cap="none" dirty="0">
                  <a:solidFill>
                    <a:srgbClr val="171616"/>
                  </a:solidFill>
                  <a:latin typeface="Nunito Light"/>
                  <a:ea typeface="Nunito Light"/>
                  <a:cs typeface="Nunito Light"/>
                  <a:sym typeface="Nunito Light"/>
                </a:rPr>
                <a:t>San Francisco State University</a:t>
              </a:r>
            </a:p>
            <a:p>
              <a:pPr lvl="1"/>
              <a:r>
                <a:rPr lang="en-US" sz="1999" b="1" dirty="0">
                  <a:solidFill>
                    <a:srgbClr val="171616"/>
                  </a:solidFill>
                  <a:latin typeface="Nunito Sans"/>
                  <a:sym typeface="Nunito Sans"/>
                  <a:hlinkClick r:id="rId7"/>
                </a:rPr>
                <a:t>mrequa@sfsu.edu</a:t>
              </a:r>
              <a:r>
                <a:rPr lang="en-US" sz="1999" b="1" dirty="0">
                  <a:solidFill>
                    <a:srgbClr val="171616"/>
                  </a:solidFill>
                  <a:latin typeface="Nunito Sans"/>
                  <a:sym typeface="Nunito Sans"/>
                </a:rPr>
                <a:t> </a:t>
              </a:r>
              <a:r>
                <a:rPr lang="en-US" sz="1999" b="0" i="0" u="none" strike="noStrike" cap="none" dirty="0">
                  <a:solidFill>
                    <a:srgbClr val="171616"/>
                  </a:solidFill>
                  <a:latin typeface="Nunito Light"/>
                  <a:ea typeface="Nunito Light"/>
                  <a:cs typeface="Nunito Light"/>
                  <a:sym typeface="Nunito Light"/>
                </a:rPr>
                <a:t> </a:t>
              </a:r>
              <a:endParaRPr dirty="0"/>
            </a:p>
          </p:txBody>
        </p:sp>
        <p:sp>
          <p:nvSpPr>
            <p:cNvPr id="176" name="Google Shape;176;p18"/>
            <p:cNvSpPr txBox="1"/>
            <p:nvPr/>
          </p:nvSpPr>
          <p:spPr>
            <a:xfrm>
              <a:off x="0" y="1593707"/>
              <a:ext cx="7042720" cy="574260"/>
            </a:xfrm>
            <a:prstGeom prst="rect">
              <a:avLst/>
            </a:prstGeom>
            <a:noFill/>
            <a:ln>
              <a:noFill/>
            </a:ln>
          </p:spPr>
          <p:txBody>
            <a:bodyPr spcFirstLastPara="1" wrap="square" lIns="0" tIns="0" rIns="0" bIns="0" anchor="t" anchorCtr="0">
              <a:spAutoFit/>
            </a:bodyPr>
            <a:lstStyle/>
            <a:p>
              <a:pPr marL="0" marR="0" lvl="0" indent="0" algn="l" rtl="0">
                <a:lnSpc>
                  <a:spcPct val="140020"/>
                </a:lnSpc>
                <a:spcBef>
                  <a:spcPts val="0"/>
                </a:spcBef>
                <a:spcAft>
                  <a:spcPts val="0"/>
                </a:spcAft>
                <a:buNone/>
              </a:pPr>
              <a:r>
                <a:rPr lang="en-US" sz="1999" b="1" dirty="0">
                  <a:solidFill>
                    <a:srgbClr val="171616"/>
                  </a:solidFill>
                  <a:latin typeface="Nunito Sans"/>
                  <a:sym typeface="Nunito Sans"/>
                </a:rPr>
                <a:t>Mary K. </a:t>
              </a:r>
              <a:r>
                <a:rPr lang="en-US" sz="1999" b="1" dirty="0" err="1">
                  <a:solidFill>
                    <a:srgbClr val="171616"/>
                  </a:solidFill>
                  <a:latin typeface="Nunito Sans"/>
                  <a:sym typeface="Nunito Sans"/>
                </a:rPr>
                <a:t>Requa</a:t>
              </a:r>
              <a:r>
                <a:rPr lang="en-US" sz="1999" b="1" dirty="0">
                  <a:solidFill>
                    <a:srgbClr val="171616"/>
                  </a:solidFill>
                  <a:latin typeface="Nunito Sans"/>
                  <a:sym typeface="Nunito Sans"/>
                </a:rPr>
                <a:t>, PhD</a:t>
              </a:r>
            </a:p>
          </p:txBody>
        </p:sp>
        <p:sp>
          <p:nvSpPr>
            <p:cNvPr id="177" name="Google Shape;177;p18"/>
            <p:cNvSpPr txBox="1"/>
            <p:nvPr/>
          </p:nvSpPr>
          <p:spPr>
            <a:xfrm>
              <a:off x="0" y="6107604"/>
              <a:ext cx="7042720" cy="2050989"/>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1999" b="0" i="0" u="none" strike="noStrike" cap="none" dirty="0">
                  <a:solidFill>
                    <a:srgbClr val="171616"/>
                  </a:solidFill>
                  <a:latin typeface="Nunito Light"/>
                  <a:ea typeface="Nunito Light"/>
                  <a:cs typeface="Nunito Light"/>
                  <a:sym typeface="Nunito Light"/>
                </a:rPr>
                <a:t>Doctoral Student</a:t>
              </a:r>
            </a:p>
            <a:p>
              <a:pPr marL="0" marR="0" lvl="1" indent="0" algn="l" rtl="0">
                <a:spcBef>
                  <a:spcPts val="0"/>
                </a:spcBef>
                <a:spcAft>
                  <a:spcPts val="0"/>
                </a:spcAft>
                <a:buNone/>
              </a:pPr>
              <a:r>
                <a:rPr lang="en-US" sz="1999" dirty="0">
                  <a:solidFill>
                    <a:srgbClr val="171616"/>
                  </a:solidFill>
                  <a:latin typeface="Nunito Light"/>
                  <a:cs typeface="Nunito Light"/>
                  <a:sym typeface="Nunito Light"/>
                </a:rPr>
                <a:t>Joint Doctoral Program at University of California, Berkeley and</a:t>
              </a:r>
            </a:p>
            <a:p>
              <a:pPr marL="0" marR="0" lvl="1" indent="0" algn="l" rtl="0">
                <a:spcBef>
                  <a:spcPts val="0"/>
                </a:spcBef>
                <a:spcAft>
                  <a:spcPts val="0"/>
                </a:spcAft>
                <a:buNone/>
              </a:pPr>
              <a:r>
                <a:rPr lang="en-US" sz="1999" dirty="0">
                  <a:solidFill>
                    <a:srgbClr val="171616"/>
                  </a:solidFill>
                  <a:latin typeface="Nunito Light"/>
                  <a:cs typeface="Nunito Light"/>
                  <a:sym typeface="Nunito Light"/>
                </a:rPr>
                <a:t>San Francisco State University</a:t>
              </a:r>
            </a:p>
            <a:p>
              <a:pPr lvl="1"/>
              <a:r>
                <a:rPr lang="en-US" sz="1999" b="1" dirty="0">
                  <a:solidFill>
                    <a:srgbClr val="171616"/>
                  </a:solidFill>
                  <a:latin typeface="Nunito Sans"/>
                  <a:sym typeface="Nunito Sans"/>
                  <a:hlinkClick r:id="rId8"/>
                </a:rPr>
                <a:t>jyochim@sfsu.edu</a:t>
              </a:r>
              <a:endParaRPr dirty="0"/>
            </a:p>
          </p:txBody>
        </p:sp>
        <p:sp>
          <p:nvSpPr>
            <p:cNvPr id="178" name="Google Shape;178;p18"/>
            <p:cNvSpPr txBox="1"/>
            <p:nvPr/>
          </p:nvSpPr>
          <p:spPr>
            <a:xfrm>
              <a:off x="0" y="5234912"/>
              <a:ext cx="7042720" cy="574260"/>
            </a:xfrm>
            <a:prstGeom prst="rect">
              <a:avLst/>
            </a:prstGeom>
            <a:noFill/>
            <a:ln>
              <a:noFill/>
            </a:ln>
          </p:spPr>
          <p:txBody>
            <a:bodyPr spcFirstLastPara="1" wrap="square" lIns="0" tIns="0" rIns="0" bIns="0" anchor="t" anchorCtr="0">
              <a:spAutoFit/>
            </a:bodyPr>
            <a:lstStyle/>
            <a:p>
              <a:pPr marL="0" marR="0" lvl="0" indent="0" algn="l" rtl="0">
                <a:lnSpc>
                  <a:spcPct val="140020"/>
                </a:lnSpc>
                <a:spcBef>
                  <a:spcPts val="0"/>
                </a:spcBef>
                <a:spcAft>
                  <a:spcPts val="0"/>
                </a:spcAft>
                <a:buNone/>
              </a:pPr>
              <a:r>
                <a:rPr lang="en-US" sz="1999" b="1" i="0" u="none" strike="noStrike" cap="none" dirty="0">
                  <a:solidFill>
                    <a:srgbClr val="171616"/>
                  </a:solidFill>
                  <a:latin typeface="Nunito Sans"/>
                  <a:ea typeface="Nunito Sans"/>
                  <a:cs typeface="Nunito Sans"/>
                  <a:sym typeface="Nunito Sans"/>
                </a:rPr>
                <a:t>Jill </a:t>
              </a:r>
              <a:r>
                <a:rPr lang="en-US" sz="1999" b="1" i="0" u="none" strike="noStrike" cap="none" dirty="0" err="1">
                  <a:solidFill>
                    <a:srgbClr val="171616"/>
                  </a:solidFill>
                  <a:latin typeface="Nunito Sans"/>
                  <a:ea typeface="Nunito Sans"/>
                  <a:cs typeface="Nunito Sans"/>
                  <a:sym typeface="Nunito Sans"/>
                </a:rPr>
                <a:t>Yochim</a:t>
              </a:r>
              <a:r>
                <a:rPr lang="en-US" sz="1999" b="1" i="0" u="none" strike="noStrike" cap="none" dirty="0">
                  <a:solidFill>
                    <a:srgbClr val="171616"/>
                  </a:solidFill>
                  <a:latin typeface="Nunito Sans"/>
                  <a:ea typeface="Nunito Sans"/>
                  <a:cs typeface="Nunito Sans"/>
                  <a:sym typeface="Nunito Sans"/>
                </a:rPr>
                <a:t>, MA</a:t>
              </a:r>
              <a:endParaRPr dirty="0"/>
            </a:p>
          </p:txBody>
        </p:sp>
      </p:grpSp>
      <p:pic>
        <p:nvPicPr>
          <p:cNvPr id="179" name="Google Shape;179;p18"/>
          <p:cNvPicPr preferRelativeResize="0"/>
          <p:nvPr/>
        </p:nvPicPr>
        <p:blipFill rotWithShape="1">
          <a:blip r:embed="rId5">
            <a:alphaModFix/>
          </a:blip>
          <a:srcRect/>
          <a:stretch/>
        </p:blipFill>
        <p:spPr>
          <a:xfrm>
            <a:off x="12678841" y="-904079"/>
            <a:ext cx="3878878" cy="2748994"/>
          </a:xfrm>
          <a:prstGeom prst="rect">
            <a:avLst/>
          </a:prstGeom>
          <a:noFill/>
          <a:ln>
            <a:noFill/>
          </a:ln>
        </p:spPr>
      </p:pic>
      <p:pic>
        <p:nvPicPr>
          <p:cNvPr id="3" name="Picture 2">
            <a:extLst>
              <a:ext uri="{FF2B5EF4-FFF2-40B4-BE49-F238E27FC236}">
                <a16:creationId xmlns:a16="http://schemas.microsoft.com/office/drawing/2014/main" id="{46AE34EA-30F0-DB6F-DC0E-C83E54452AB4}"/>
              </a:ext>
            </a:extLst>
          </p:cNvPr>
          <p:cNvPicPr>
            <a:picLocks noChangeAspect="1"/>
          </p:cNvPicPr>
          <p:nvPr/>
        </p:nvPicPr>
        <p:blipFill>
          <a:blip r:embed="rId9"/>
          <a:stretch>
            <a:fillRect/>
          </a:stretch>
        </p:blipFill>
        <p:spPr>
          <a:xfrm>
            <a:off x="9014898" y="3308056"/>
            <a:ext cx="2261747" cy="2907960"/>
          </a:xfrm>
          <a:prstGeom prst="rect">
            <a:avLst/>
          </a:prstGeom>
        </p:spPr>
      </p:pic>
      <p:sp>
        <p:nvSpPr>
          <p:cNvPr id="2" name="AutoShape 2">
            <a:extLst>
              <a:ext uri="{FF2B5EF4-FFF2-40B4-BE49-F238E27FC236}">
                <a16:creationId xmlns:a16="http://schemas.microsoft.com/office/drawing/2014/main" id="{FA02FC85-7F8A-E22F-8039-90E5AE2BC1C0}"/>
              </a:ext>
            </a:extLst>
          </p:cNvPr>
          <p:cNvSpPr>
            <a:spLocks noChangeAspect="1" noChangeArrowheads="1"/>
          </p:cNvSpPr>
          <p:nvPr/>
        </p:nvSpPr>
        <p:spPr bwMode="auto">
          <a:xfrm>
            <a:off x="8623300" y="4267200"/>
            <a:ext cx="1041400"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31082A69-8DED-D498-8F57-D1E005235BB2}"/>
              </a:ext>
            </a:extLst>
          </p:cNvPr>
          <p:cNvPicPr>
            <a:picLocks noChangeAspect="1"/>
          </p:cNvPicPr>
          <p:nvPr/>
        </p:nvPicPr>
        <p:blipFill>
          <a:blip r:embed="rId10"/>
          <a:stretch>
            <a:fillRect/>
          </a:stretch>
        </p:blipFill>
        <p:spPr>
          <a:xfrm>
            <a:off x="9166491" y="6533962"/>
            <a:ext cx="2003543" cy="335468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6"/>
          <p:cNvPicPr preferRelativeResize="0"/>
          <p:nvPr/>
        </p:nvPicPr>
        <p:blipFill rotWithShape="1">
          <a:blip r:embed="rId3">
            <a:alphaModFix/>
          </a:blip>
          <a:srcRect l="2111" r="2110"/>
          <a:stretch/>
        </p:blipFill>
        <p:spPr>
          <a:xfrm>
            <a:off x="0" y="0"/>
            <a:ext cx="18288000" cy="10287000"/>
          </a:xfrm>
          <a:prstGeom prst="rect">
            <a:avLst/>
          </a:prstGeom>
          <a:noFill/>
          <a:ln>
            <a:noFill/>
          </a:ln>
        </p:spPr>
      </p:pic>
      <p:grpSp>
        <p:nvGrpSpPr>
          <p:cNvPr id="140" name="Google Shape;140;p16"/>
          <p:cNvGrpSpPr/>
          <p:nvPr/>
        </p:nvGrpSpPr>
        <p:grpSpPr>
          <a:xfrm>
            <a:off x="4088793" y="1155450"/>
            <a:ext cx="8817938" cy="7267307"/>
            <a:chOff x="0" y="726788"/>
            <a:chExt cx="9342290" cy="9689749"/>
          </a:xfrm>
        </p:grpSpPr>
        <p:sp>
          <p:nvSpPr>
            <p:cNvPr id="141" name="Google Shape;141;p16"/>
            <p:cNvSpPr txBox="1"/>
            <p:nvPr/>
          </p:nvSpPr>
          <p:spPr>
            <a:xfrm>
              <a:off x="0" y="726788"/>
              <a:ext cx="9342290" cy="1318481"/>
            </a:xfrm>
            <a:prstGeom prst="rect">
              <a:avLst/>
            </a:prstGeom>
            <a:noFill/>
            <a:ln>
              <a:noFill/>
            </a:ln>
          </p:spPr>
          <p:txBody>
            <a:bodyPr spcFirstLastPara="1" wrap="square" lIns="0" tIns="0" rIns="0" bIns="0" anchor="t" anchorCtr="0">
              <a:spAutoFit/>
            </a:bodyPr>
            <a:lstStyle/>
            <a:p>
              <a:pPr marL="0" marR="0" lvl="0" indent="0" algn="ctr" rtl="0">
                <a:lnSpc>
                  <a:spcPct val="119005"/>
                </a:lnSpc>
                <a:spcBef>
                  <a:spcPts val="0"/>
                </a:spcBef>
                <a:spcAft>
                  <a:spcPts val="0"/>
                </a:spcAft>
                <a:buNone/>
              </a:pPr>
              <a:r>
                <a:rPr lang="en-US" sz="5400" b="0" i="0" u="none" strike="noStrike" cap="none" dirty="0">
                  <a:solidFill>
                    <a:srgbClr val="171616"/>
                  </a:solidFill>
                  <a:latin typeface="Nunito Sans ExtraLight"/>
                  <a:ea typeface="Nunito Sans ExtraLight"/>
                  <a:cs typeface="Nunito Sans ExtraLight"/>
                  <a:sym typeface="Nunito Sans ExtraLight"/>
                </a:rPr>
                <a:t>Our Purpose:</a:t>
              </a:r>
              <a:endParaRPr sz="5400" dirty="0"/>
            </a:p>
          </p:txBody>
        </p:sp>
        <p:sp>
          <p:nvSpPr>
            <p:cNvPr id="142" name="Google Shape;142;p16"/>
            <p:cNvSpPr txBox="1"/>
            <p:nvPr/>
          </p:nvSpPr>
          <p:spPr>
            <a:xfrm>
              <a:off x="1409551" y="2373304"/>
              <a:ext cx="7235915" cy="8043233"/>
            </a:xfrm>
            <a:prstGeom prst="rect">
              <a:avLst/>
            </a:prstGeom>
            <a:noFill/>
            <a:ln>
              <a:noFill/>
            </a:ln>
          </p:spPr>
          <p:txBody>
            <a:bodyPr spcFirstLastPara="1" wrap="square" lIns="0" tIns="0" rIns="0" bIns="0" anchor="t" anchorCtr="0">
              <a:spAutoFit/>
            </a:bodyPr>
            <a:lstStyle/>
            <a:p>
              <a:pPr marL="514350" marR="0" lvl="1" indent="-514350" rtl="0">
                <a:lnSpc>
                  <a:spcPct val="140020"/>
                </a:lnSpc>
                <a:spcBef>
                  <a:spcPts val="0"/>
                </a:spcBef>
                <a:spcAft>
                  <a:spcPts val="0"/>
                </a:spcAft>
                <a:buFont typeface="+mj-lt"/>
                <a:buAutoNum type="arabicPeriod"/>
              </a:pPr>
              <a:r>
                <a:rPr lang="en-US" sz="2800" b="0" i="0" u="none" strike="noStrike" cap="none" dirty="0">
                  <a:solidFill>
                    <a:srgbClr val="171616"/>
                  </a:solidFill>
                  <a:latin typeface="Nunito Light"/>
                  <a:ea typeface="Nunito Light"/>
                  <a:cs typeface="Nunito Light"/>
                  <a:sym typeface="Nunito Light"/>
                </a:rPr>
                <a:t>To demonstrate the effectiveness of our test preparation workshop in supporting PSTs to successfully take and pass the Reading Instructors Competency Assessment (RICA)</a:t>
              </a:r>
            </a:p>
            <a:p>
              <a:pPr marL="514350" marR="0" lvl="1" indent="-514350" rtl="0">
                <a:lnSpc>
                  <a:spcPct val="140020"/>
                </a:lnSpc>
                <a:spcBef>
                  <a:spcPts val="0"/>
                </a:spcBef>
                <a:spcAft>
                  <a:spcPts val="0"/>
                </a:spcAft>
                <a:buFont typeface="+mj-lt"/>
                <a:buAutoNum type="arabicPeriod"/>
              </a:pPr>
              <a:r>
                <a:rPr lang="en-US" sz="2800" dirty="0">
                  <a:solidFill>
                    <a:srgbClr val="171616"/>
                  </a:solidFill>
                  <a:latin typeface="Nunito Light"/>
                  <a:ea typeface="Nunito Light"/>
                  <a:cs typeface="Nunito Light"/>
                  <a:sym typeface="Nunito Light"/>
                </a:rPr>
                <a:t>To encourage institutions who prepare teacher candidates to consider offering  a no-cost RICA test preparation to their PSTs.</a:t>
              </a:r>
              <a:endParaRPr lang="en-US" sz="2800" b="0" i="0" u="none" strike="noStrike" cap="none" dirty="0">
                <a:solidFill>
                  <a:srgbClr val="171616"/>
                </a:solidFill>
                <a:latin typeface="Nunito Light"/>
                <a:ea typeface="Nunito Light"/>
                <a:cs typeface="Nunito Light"/>
                <a:sym typeface="Nunito Light"/>
              </a:endParaRPr>
            </a:p>
            <a:p>
              <a:pPr marL="742950" marR="0" lvl="1" indent="-742950" rtl="0">
                <a:lnSpc>
                  <a:spcPct val="140020"/>
                </a:lnSpc>
                <a:spcBef>
                  <a:spcPts val="0"/>
                </a:spcBef>
                <a:spcAft>
                  <a:spcPts val="0"/>
                </a:spcAft>
                <a:buFont typeface="+mj-lt"/>
                <a:buAutoNum type="arabicPeriod"/>
              </a:pPr>
              <a:endParaRPr lang="en-US" sz="2800" dirty="0"/>
            </a:p>
          </p:txBody>
        </p:sp>
      </p:grpSp>
      <p:pic>
        <p:nvPicPr>
          <p:cNvPr id="144" name="Google Shape;144;p16"/>
          <p:cNvPicPr preferRelativeResize="0"/>
          <p:nvPr/>
        </p:nvPicPr>
        <p:blipFill rotWithShape="1">
          <a:blip r:embed="rId4">
            <a:alphaModFix/>
          </a:blip>
          <a:srcRect/>
          <a:stretch/>
        </p:blipFill>
        <p:spPr>
          <a:xfrm>
            <a:off x="-9904599" y="6032149"/>
            <a:ext cx="16230600" cy="7567517"/>
          </a:xfrm>
          <a:prstGeom prst="rect">
            <a:avLst/>
          </a:prstGeom>
          <a:noFill/>
          <a:ln>
            <a:noFill/>
          </a:ln>
        </p:spPr>
      </p:pic>
      <p:pic>
        <p:nvPicPr>
          <p:cNvPr id="145" name="Google Shape;145;p16"/>
          <p:cNvPicPr preferRelativeResize="0"/>
          <p:nvPr/>
        </p:nvPicPr>
        <p:blipFill rotWithShape="1">
          <a:blip r:embed="rId5">
            <a:alphaModFix/>
          </a:blip>
          <a:srcRect/>
          <a:stretch/>
        </p:blipFill>
        <p:spPr>
          <a:xfrm rot="10319627">
            <a:off x="12320725" y="-1865089"/>
            <a:ext cx="8778240" cy="8229600"/>
          </a:xfrm>
          <a:prstGeom prst="rect">
            <a:avLst/>
          </a:prstGeom>
          <a:noFill/>
          <a:ln>
            <a:noFill/>
          </a:ln>
        </p:spPr>
      </p:pic>
      <p:pic>
        <p:nvPicPr>
          <p:cNvPr id="146" name="Google Shape;146;p16"/>
          <p:cNvPicPr preferRelativeResize="0"/>
          <p:nvPr/>
        </p:nvPicPr>
        <p:blipFill rotWithShape="1">
          <a:blip r:embed="rId6">
            <a:alphaModFix/>
          </a:blip>
          <a:srcRect/>
          <a:stretch/>
        </p:blipFill>
        <p:spPr>
          <a:xfrm>
            <a:off x="16661105" y="4307957"/>
            <a:ext cx="718220" cy="4114800"/>
          </a:xfrm>
          <a:prstGeom prst="rect">
            <a:avLst/>
          </a:prstGeom>
          <a:noFill/>
          <a:ln>
            <a:noFill/>
          </a:ln>
        </p:spPr>
      </p:pic>
      <p:pic>
        <p:nvPicPr>
          <p:cNvPr id="147" name="Google Shape;147;p16"/>
          <p:cNvPicPr preferRelativeResize="0"/>
          <p:nvPr/>
        </p:nvPicPr>
        <p:blipFill rotWithShape="1">
          <a:blip r:embed="rId7">
            <a:alphaModFix/>
          </a:blip>
          <a:srcRect/>
          <a:stretch/>
        </p:blipFill>
        <p:spPr>
          <a:xfrm>
            <a:off x="-1389768" y="-355863"/>
            <a:ext cx="4391900" cy="5019315"/>
          </a:xfrm>
          <a:prstGeom prst="rect">
            <a:avLst/>
          </a:prstGeom>
          <a:noFill/>
          <a:ln>
            <a:noFill/>
          </a:ln>
        </p:spPr>
      </p:pic>
      <p:pic>
        <p:nvPicPr>
          <p:cNvPr id="148" name="Google Shape;148;p16"/>
          <p:cNvPicPr preferRelativeResize="0"/>
          <p:nvPr/>
        </p:nvPicPr>
        <p:blipFill rotWithShape="1">
          <a:blip r:embed="rId8">
            <a:alphaModFix/>
          </a:blip>
          <a:srcRect/>
          <a:stretch/>
        </p:blipFill>
        <p:spPr>
          <a:xfrm rot="-4794640">
            <a:off x="1911989" y="-404967"/>
            <a:ext cx="1470957" cy="21402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4"/>
          <p:cNvPicPr preferRelativeResize="0"/>
          <p:nvPr/>
        </p:nvPicPr>
        <p:blipFill rotWithShape="1">
          <a:blip r:embed="rId3">
            <a:alphaModFix/>
          </a:blip>
          <a:srcRect l="2111" r="2110"/>
          <a:stretch/>
        </p:blipFill>
        <p:spPr>
          <a:xfrm>
            <a:off x="0" y="0"/>
            <a:ext cx="18288000" cy="10287000"/>
          </a:xfrm>
          <a:prstGeom prst="rect">
            <a:avLst/>
          </a:prstGeom>
          <a:noFill/>
          <a:ln>
            <a:noFill/>
          </a:ln>
        </p:spPr>
      </p:pic>
      <p:sp>
        <p:nvSpPr>
          <p:cNvPr id="104" name="Google Shape;104;p14"/>
          <p:cNvSpPr txBox="1"/>
          <p:nvPr/>
        </p:nvSpPr>
        <p:spPr>
          <a:xfrm>
            <a:off x="1190227" y="3529037"/>
            <a:ext cx="5018927" cy="2584938"/>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5999" b="0" i="0" u="none" strike="noStrike" cap="none" dirty="0">
                <a:solidFill>
                  <a:srgbClr val="171616"/>
                </a:solidFill>
                <a:latin typeface="Nunito Light"/>
                <a:ea typeface="Nunito Light"/>
                <a:cs typeface="Nunito Light"/>
                <a:sym typeface="Nunito Light"/>
              </a:rPr>
              <a:t>Learning Outcomes</a:t>
            </a:r>
            <a:endParaRPr dirty="0"/>
          </a:p>
        </p:txBody>
      </p:sp>
      <p:grpSp>
        <p:nvGrpSpPr>
          <p:cNvPr id="105" name="Google Shape;105;p14"/>
          <p:cNvGrpSpPr/>
          <p:nvPr/>
        </p:nvGrpSpPr>
        <p:grpSpPr>
          <a:xfrm>
            <a:off x="6350615" y="413586"/>
            <a:ext cx="8783773" cy="8834622"/>
            <a:chOff x="-59322" y="990424"/>
            <a:chExt cx="11711697" cy="6128930"/>
          </a:xfrm>
        </p:grpSpPr>
        <p:sp>
          <p:nvSpPr>
            <p:cNvPr id="106" name="Google Shape;106;p14"/>
            <p:cNvSpPr txBox="1"/>
            <p:nvPr/>
          </p:nvSpPr>
          <p:spPr>
            <a:xfrm>
              <a:off x="1" y="990424"/>
              <a:ext cx="11652374" cy="1255479"/>
            </a:xfrm>
            <a:prstGeom prst="rect">
              <a:avLst/>
            </a:prstGeom>
            <a:noFill/>
            <a:ln>
              <a:noFill/>
            </a:ln>
          </p:spPr>
          <p:txBody>
            <a:bodyPr spcFirstLastPara="1" wrap="square" lIns="0" tIns="0" rIns="0" bIns="0" anchor="t" anchorCtr="0">
              <a:spAutoFit/>
            </a:bodyPr>
            <a:lstStyle/>
            <a:p>
              <a:pPr marL="0" marR="0" lvl="0" indent="0" algn="l" rtl="0">
                <a:lnSpc>
                  <a:spcPct val="140020"/>
                </a:lnSpc>
                <a:spcBef>
                  <a:spcPts val="0"/>
                </a:spcBef>
                <a:spcAft>
                  <a:spcPts val="0"/>
                </a:spcAft>
                <a:buNone/>
              </a:pPr>
              <a:r>
                <a:rPr lang="en-US" sz="2800" b="0" i="0" u="none" strike="noStrike" cap="none" dirty="0">
                  <a:solidFill>
                    <a:srgbClr val="171616"/>
                  </a:solidFill>
                  <a:latin typeface="Nunito Light"/>
                  <a:ea typeface="Nunito Light"/>
                  <a:cs typeface="Nunito Light"/>
                  <a:sym typeface="Nunito Light"/>
                </a:rPr>
                <a:t>Examine the effects of a four-hour online RICA test preparation workshop on pre-service teachers (PSTs) examination pass rates.  </a:t>
              </a:r>
              <a:endParaRPr sz="2800" b="0" i="0" u="none" strike="noStrike" cap="none" dirty="0">
                <a:solidFill>
                  <a:srgbClr val="171616"/>
                </a:solidFill>
                <a:latin typeface="Nunito Light"/>
                <a:ea typeface="Nunito Light"/>
                <a:cs typeface="Nunito Light"/>
                <a:sym typeface="Nunito Light"/>
              </a:endParaRPr>
            </a:p>
          </p:txBody>
        </p:sp>
        <p:sp>
          <p:nvSpPr>
            <p:cNvPr id="108" name="Google Shape;108;p14"/>
            <p:cNvSpPr txBox="1"/>
            <p:nvPr/>
          </p:nvSpPr>
          <p:spPr>
            <a:xfrm>
              <a:off x="-59322" y="2606922"/>
              <a:ext cx="11652374" cy="1673972"/>
            </a:xfrm>
            <a:prstGeom prst="rect">
              <a:avLst/>
            </a:prstGeom>
            <a:noFill/>
            <a:ln>
              <a:noFill/>
            </a:ln>
          </p:spPr>
          <p:txBody>
            <a:bodyPr spcFirstLastPara="1" wrap="square" lIns="0" tIns="0" rIns="0" bIns="0" anchor="t" anchorCtr="0">
              <a:spAutoFit/>
            </a:bodyPr>
            <a:lstStyle/>
            <a:p>
              <a:pPr marL="0" marR="0" lvl="1" indent="0" algn="l" rtl="0">
                <a:lnSpc>
                  <a:spcPct val="140020"/>
                </a:lnSpc>
                <a:spcBef>
                  <a:spcPts val="0"/>
                </a:spcBef>
                <a:spcAft>
                  <a:spcPts val="0"/>
                </a:spcAft>
                <a:buNone/>
              </a:pPr>
              <a:r>
                <a:rPr lang="en-US" sz="2800" b="0" i="0" u="none" strike="noStrike" cap="none" dirty="0">
                  <a:solidFill>
                    <a:srgbClr val="171616"/>
                  </a:solidFill>
                  <a:latin typeface="Nunito Light"/>
                  <a:ea typeface="Nunito Light"/>
                  <a:cs typeface="Nunito Light"/>
                  <a:sym typeface="Nunito Light"/>
                </a:rPr>
                <a:t>Identify ways in which teacher preparation programs can aid in preparing PSTs for the Reading Instructors Competenc</a:t>
              </a:r>
              <a:r>
                <a:rPr lang="en-US" sz="2800" dirty="0">
                  <a:solidFill>
                    <a:srgbClr val="171616"/>
                  </a:solidFill>
                  <a:latin typeface="Nunito Light"/>
                  <a:ea typeface="Nunito Light"/>
                  <a:cs typeface="Nunito Light"/>
                  <a:sym typeface="Nunito Light"/>
                </a:rPr>
                <a:t>y Assessment (RICA) by providing a test preparation workshop. </a:t>
              </a:r>
              <a:endParaRPr sz="2800" b="0" i="0" u="none" strike="noStrike" cap="none" dirty="0">
                <a:solidFill>
                  <a:srgbClr val="171616"/>
                </a:solidFill>
                <a:latin typeface="Nunito Light"/>
                <a:ea typeface="Nunito Light"/>
                <a:cs typeface="Nunito Light"/>
                <a:sym typeface="Nunito Light"/>
              </a:endParaRPr>
            </a:p>
          </p:txBody>
        </p:sp>
        <p:sp>
          <p:nvSpPr>
            <p:cNvPr id="110" name="Google Shape;110;p14"/>
            <p:cNvSpPr txBox="1"/>
            <p:nvPr/>
          </p:nvSpPr>
          <p:spPr>
            <a:xfrm>
              <a:off x="-37720" y="4616083"/>
              <a:ext cx="11652374" cy="1255479"/>
            </a:xfrm>
            <a:prstGeom prst="rect">
              <a:avLst/>
            </a:prstGeom>
            <a:noFill/>
            <a:ln>
              <a:noFill/>
            </a:ln>
          </p:spPr>
          <p:txBody>
            <a:bodyPr spcFirstLastPara="1" wrap="square" lIns="0" tIns="0" rIns="0" bIns="0" anchor="t" anchorCtr="0">
              <a:spAutoFit/>
            </a:bodyPr>
            <a:lstStyle/>
            <a:p>
              <a:pPr marL="0" marR="0" lvl="1" indent="0" algn="l" rtl="0">
                <a:lnSpc>
                  <a:spcPct val="140020"/>
                </a:lnSpc>
                <a:spcBef>
                  <a:spcPts val="0"/>
                </a:spcBef>
                <a:spcAft>
                  <a:spcPts val="0"/>
                </a:spcAft>
                <a:buNone/>
              </a:pPr>
              <a:r>
                <a:rPr lang="en-US" sz="2800" b="0" i="0" u="none" strike="noStrike" cap="none" dirty="0">
                  <a:solidFill>
                    <a:srgbClr val="171616"/>
                  </a:solidFill>
                  <a:latin typeface="Nunito Light"/>
                  <a:ea typeface="Nunito Light"/>
                  <a:cs typeface="Nunito Light"/>
                  <a:sym typeface="Nunito Light"/>
                </a:rPr>
                <a:t>Acknowledge that testing requirements can be a barrier or “roadblock” that challenges both </a:t>
              </a:r>
              <a:r>
                <a:rPr lang="en-US" sz="2800" dirty="0">
                  <a:solidFill>
                    <a:srgbClr val="171616"/>
                  </a:solidFill>
                  <a:latin typeface="Nunito Light"/>
                  <a:ea typeface="Nunito Light"/>
                  <a:cs typeface="Nunito Light"/>
                  <a:sym typeface="Nunito Light"/>
                </a:rPr>
                <a:t>PSTs and the schools who need them. </a:t>
              </a:r>
              <a:endParaRPr sz="2800" b="0" i="0" u="none" strike="noStrike" cap="none" dirty="0">
                <a:solidFill>
                  <a:srgbClr val="171616"/>
                </a:solidFill>
                <a:latin typeface="Nunito Light"/>
                <a:ea typeface="Nunito Light"/>
                <a:cs typeface="Nunito Light"/>
                <a:sym typeface="Nunito Light"/>
              </a:endParaRPr>
            </a:p>
          </p:txBody>
        </p:sp>
        <p:sp>
          <p:nvSpPr>
            <p:cNvPr id="111" name="Google Shape;111;p14"/>
            <p:cNvSpPr txBox="1"/>
            <p:nvPr/>
          </p:nvSpPr>
          <p:spPr>
            <a:xfrm>
              <a:off x="1" y="6282368"/>
              <a:ext cx="11282230" cy="836986"/>
            </a:xfrm>
            <a:prstGeom prst="rect">
              <a:avLst/>
            </a:prstGeom>
            <a:noFill/>
            <a:ln>
              <a:noFill/>
            </a:ln>
          </p:spPr>
          <p:txBody>
            <a:bodyPr spcFirstLastPara="1" wrap="square" lIns="0" tIns="0" rIns="0" bIns="0" anchor="t" anchorCtr="0">
              <a:spAutoFit/>
            </a:bodyPr>
            <a:lstStyle/>
            <a:p>
              <a:pPr marL="0" marR="0" lvl="0" indent="0" algn="l" rtl="0">
                <a:lnSpc>
                  <a:spcPct val="140020"/>
                </a:lnSpc>
                <a:spcBef>
                  <a:spcPts val="0"/>
                </a:spcBef>
                <a:spcAft>
                  <a:spcPts val="0"/>
                </a:spcAft>
                <a:buNone/>
              </a:pPr>
              <a:r>
                <a:rPr lang="en-US" sz="2800" b="0" i="0" u="none" strike="noStrike" cap="none" dirty="0">
                  <a:solidFill>
                    <a:srgbClr val="171616"/>
                  </a:solidFill>
                  <a:latin typeface="Nunito Light"/>
                  <a:ea typeface="Nunito Light"/>
                  <a:cs typeface="Nunito Light"/>
                  <a:sym typeface="Nunito Light"/>
                </a:rPr>
                <a:t>Learn </a:t>
              </a:r>
              <a:r>
                <a:rPr lang="en-US" sz="2800" dirty="0">
                  <a:solidFill>
                    <a:srgbClr val="171616"/>
                  </a:solidFill>
                  <a:latin typeface="Nunito Light"/>
                  <a:ea typeface="Nunito Light"/>
                  <a:cs typeface="Nunito Light"/>
                  <a:sym typeface="Nunito Light"/>
                </a:rPr>
                <a:t>about the factors that inhibit or enable teacher candidates to pass required tests. </a:t>
              </a:r>
              <a:endParaRPr sz="2800" dirty="0"/>
            </a:p>
          </p:txBody>
        </p:sp>
      </p:grpSp>
      <p:pic>
        <p:nvPicPr>
          <p:cNvPr id="112" name="Google Shape;112;p14"/>
          <p:cNvPicPr preferRelativeResize="0"/>
          <p:nvPr/>
        </p:nvPicPr>
        <p:blipFill rotWithShape="1">
          <a:blip r:embed="rId4">
            <a:alphaModFix/>
          </a:blip>
          <a:srcRect/>
          <a:stretch/>
        </p:blipFill>
        <p:spPr>
          <a:xfrm rot="10434098">
            <a:off x="-3559903" y="-4114800"/>
            <a:ext cx="9500260" cy="8229600"/>
          </a:xfrm>
          <a:prstGeom prst="rect">
            <a:avLst/>
          </a:prstGeom>
          <a:noFill/>
          <a:ln>
            <a:noFill/>
          </a:ln>
        </p:spPr>
      </p:pic>
      <p:pic>
        <p:nvPicPr>
          <p:cNvPr id="113" name="Google Shape;113;p14"/>
          <p:cNvPicPr preferRelativeResize="0"/>
          <p:nvPr/>
        </p:nvPicPr>
        <p:blipFill rotWithShape="1">
          <a:blip r:embed="rId5">
            <a:alphaModFix/>
          </a:blip>
          <a:srcRect/>
          <a:stretch/>
        </p:blipFill>
        <p:spPr>
          <a:xfrm>
            <a:off x="3424303" y="-592161"/>
            <a:ext cx="2359597" cy="2359597"/>
          </a:xfrm>
          <a:prstGeom prst="rect">
            <a:avLst/>
          </a:prstGeom>
          <a:noFill/>
          <a:ln>
            <a:noFill/>
          </a:ln>
        </p:spPr>
      </p:pic>
      <p:pic>
        <p:nvPicPr>
          <p:cNvPr id="114" name="Google Shape;114;p14"/>
          <p:cNvPicPr preferRelativeResize="0"/>
          <p:nvPr/>
        </p:nvPicPr>
        <p:blipFill rotWithShape="1">
          <a:blip r:embed="rId6">
            <a:alphaModFix/>
          </a:blip>
          <a:srcRect/>
          <a:stretch/>
        </p:blipFill>
        <p:spPr>
          <a:xfrm rot="4081910">
            <a:off x="14949815" y="4302367"/>
            <a:ext cx="7252335" cy="8229600"/>
          </a:xfrm>
          <a:prstGeom prst="rect">
            <a:avLst/>
          </a:prstGeom>
          <a:noFill/>
          <a:ln>
            <a:noFill/>
          </a:ln>
        </p:spPr>
      </p:pic>
      <p:pic>
        <p:nvPicPr>
          <p:cNvPr id="115" name="Google Shape;115;p14"/>
          <p:cNvPicPr preferRelativeResize="0"/>
          <p:nvPr/>
        </p:nvPicPr>
        <p:blipFill rotWithShape="1">
          <a:blip r:embed="rId7">
            <a:alphaModFix/>
          </a:blip>
          <a:srcRect/>
          <a:stretch/>
        </p:blipFill>
        <p:spPr>
          <a:xfrm>
            <a:off x="14819206" y="-483161"/>
            <a:ext cx="3878878" cy="27489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32"/>
          <p:cNvPicPr preferRelativeResize="0"/>
          <p:nvPr/>
        </p:nvPicPr>
        <p:blipFill rotWithShape="1">
          <a:blip r:embed="rId3">
            <a:alphaModFix/>
          </a:blip>
          <a:srcRect l="2111" r="2110"/>
          <a:stretch/>
        </p:blipFill>
        <p:spPr>
          <a:xfrm>
            <a:off x="-143192" y="46373"/>
            <a:ext cx="18288000" cy="10287000"/>
          </a:xfrm>
          <a:prstGeom prst="rect">
            <a:avLst/>
          </a:prstGeom>
          <a:noFill/>
          <a:ln>
            <a:noFill/>
          </a:ln>
        </p:spPr>
      </p:pic>
      <p:pic>
        <p:nvPicPr>
          <p:cNvPr id="439" name="Google Shape;439;p32"/>
          <p:cNvPicPr preferRelativeResize="0"/>
          <p:nvPr/>
        </p:nvPicPr>
        <p:blipFill rotWithShape="1">
          <a:blip r:embed="rId4">
            <a:alphaModFix/>
          </a:blip>
          <a:srcRect/>
          <a:stretch/>
        </p:blipFill>
        <p:spPr>
          <a:xfrm>
            <a:off x="-2064245" y="6567312"/>
            <a:ext cx="16230600" cy="7567517"/>
          </a:xfrm>
          <a:prstGeom prst="rect">
            <a:avLst/>
          </a:prstGeom>
          <a:noFill/>
          <a:ln>
            <a:noFill/>
          </a:ln>
        </p:spPr>
      </p:pic>
      <p:pic>
        <p:nvPicPr>
          <p:cNvPr id="440" name="Google Shape;440;p32"/>
          <p:cNvPicPr preferRelativeResize="0"/>
          <p:nvPr/>
        </p:nvPicPr>
        <p:blipFill rotWithShape="1">
          <a:blip r:embed="rId4">
            <a:alphaModFix/>
          </a:blip>
          <a:srcRect/>
          <a:stretch/>
        </p:blipFill>
        <p:spPr>
          <a:xfrm>
            <a:off x="-6210083" y="-5375986"/>
            <a:ext cx="16230600" cy="7567517"/>
          </a:xfrm>
          <a:prstGeom prst="rect">
            <a:avLst/>
          </a:prstGeom>
          <a:noFill/>
          <a:ln>
            <a:noFill/>
          </a:ln>
        </p:spPr>
      </p:pic>
      <p:pic>
        <p:nvPicPr>
          <p:cNvPr id="441" name="Google Shape;441;p32"/>
          <p:cNvPicPr preferRelativeResize="0"/>
          <p:nvPr/>
        </p:nvPicPr>
        <p:blipFill rotWithShape="1">
          <a:blip r:embed="rId5">
            <a:alphaModFix/>
          </a:blip>
          <a:srcRect/>
          <a:stretch/>
        </p:blipFill>
        <p:spPr>
          <a:xfrm rot="5594647">
            <a:off x="5557248" y="4144006"/>
            <a:ext cx="296625" cy="1699414"/>
          </a:xfrm>
          <a:prstGeom prst="rect">
            <a:avLst/>
          </a:prstGeom>
          <a:noFill/>
          <a:ln>
            <a:noFill/>
          </a:ln>
        </p:spPr>
      </p:pic>
      <p:pic>
        <p:nvPicPr>
          <p:cNvPr id="442" name="Google Shape;442;p32"/>
          <p:cNvPicPr preferRelativeResize="0"/>
          <p:nvPr/>
        </p:nvPicPr>
        <p:blipFill rotWithShape="1">
          <a:blip r:embed="rId5">
            <a:alphaModFix/>
          </a:blip>
          <a:srcRect/>
          <a:stretch/>
        </p:blipFill>
        <p:spPr>
          <a:xfrm rot="5400000">
            <a:off x="9066253" y="4227372"/>
            <a:ext cx="296625" cy="1699414"/>
          </a:xfrm>
          <a:prstGeom prst="rect">
            <a:avLst/>
          </a:prstGeom>
          <a:noFill/>
          <a:ln>
            <a:noFill/>
          </a:ln>
        </p:spPr>
      </p:pic>
      <p:pic>
        <p:nvPicPr>
          <p:cNvPr id="444" name="Google Shape;444;p32"/>
          <p:cNvPicPr preferRelativeResize="0"/>
          <p:nvPr/>
        </p:nvPicPr>
        <p:blipFill rotWithShape="1">
          <a:blip r:embed="rId6">
            <a:alphaModFix/>
          </a:blip>
          <a:srcRect/>
          <a:stretch/>
        </p:blipFill>
        <p:spPr>
          <a:xfrm>
            <a:off x="16092050" y="6613076"/>
            <a:ext cx="4391900" cy="5019315"/>
          </a:xfrm>
          <a:prstGeom prst="rect">
            <a:avLst/>
          </a:prstGeom>
          <a:noFill/>
          <a:ln>
            <a:noFill/>
          </a:ln>
        </p:spPr>
      </p:pic>
      <p:sp>
        <p:nvSpPr>
          <p:cNvPr id="445" name="Google Shape;445;p32"/>
          <p:cNvSpPr txBox="1"/>
          <p:nvPr/>
        </p:nvSpPr>
        <p:spPr>
          <a:xfrm>
            <a:off x="3598997" y="5208898"/>
            <a:ext cx="3306074" cy="86139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1999" b="1" dirty="0">
                <a:latin typeface="Nunito Sans"/>
                <a:sym typeface="Nunito Sans"/>
              </a:rPr>
              <a:t>Percent of New Hires with</a:t>
            </a:r>
          </a:p>
          <a:p>
            <a:pPr marL="0" marR="0" lvl="0" indent="0" algn="ctr" rtl="0">
              <a:lnSpc>
                <a:spcPct val="140020"/>
              </a:lnSpc>
              <a:spcBef>
                <a:spcPts val="0"/>
              </a:spcBef>
              <a:spcAft>
                <a:spcPts val="0"/>
              </a:spcAft>
              <a:buNone/>
            </a:pPr>
            <a:r>
              <a:rPr lang="en-US" sz="1999" b="1" dirty="0">
                <a:latin typeface="Nunito Sans"/>
                <a:sym typeface="Nunito Sans"/>
              </a:rPr>
              <a:t>Substandard Credentials</a:t>
            </a:r>
            <a:endParaRPr dirty="0"/>
          </a:p>
        </p:txBody>
      </p:sp>
      <p:sp>
        <p:nvSpPr>
          <p:cNvPr id="446" name="Google Shape;446;p32"/>
          <p:cNvSpPr txBox="1"/>
          <p:nvPr/>
        </p:nvSpPr>
        <p:spPr>
          <a:xfrm>
            <a:off x="3262396" y="4207407"/>
            <a:ext cx="3306074" cy="805733"/>
          </a:xfrm>
          <a:prstGeom prst="rect">
            <a:avLst/>
          </a:prstGeom>
          <a:noFill/>
          <a:ln>
            <a:noFill/>
          </a:ln>
        </p:spPr>
        <p:txBody>
          <a:bodyPr spcFirstLastPara="1" wrap="square" lIns="0" tIns="0" rIns="0" bIns="0" anchor="t" anchorCtr="0">
            <a:spAutoFit/>
          </a:bodyPr>
          <a:lstStyle/>
          <a:p>
            <a:pPr marL="0" marR="0" lvl="0" indent="0" algn="ctr" rtl="0">
              <a:lnSpc>
                <a:spcPct val="118983"/>
              </a:lnSpc>
              <a:spcBef>
                <a:spcPts val="0"/>
              </a:spcBef>
              <a:spcAft>
                <a:spcPts val="0"/>
              </a:spcAft>
              <a:buNone/>
            </a:pPr>
            <a:r>
              <a:rPr lang="en-US" sz="4400" dirty="0">
                <a:solidFill>
                  <a:srgbClr val="171616"/>
                </a:solidFill>
                <a:latin typeface="Nunito Sans ExtraLight"/>
                <a:sym typeface="Nunito Sans ExtraLight"/>
              </a:rPr>
              <a:t>34%</a:t>
            </a:r>
            <a:endParaRPr sz="4400" dirty="0"/>
          </a:p>
        </p:txBody>
      </p:sp>
      <p:sp>
        <p:nvSpPr>
          <p:cNvPr id="449" name="Google Shape;449;p32"/>
          <p:cNvSpPr txBox="1"/>
          <p:nvPr/>
        </p:nvSpPr>
        <p:spPr>
          <a:xfrm>
            <a:off x="65960" y="5166121"/>
            <a:ext cx="3306074" cy="1292085"/>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1999" b="1" dirty="0">
                <a:latin typeface="Nunito Sans"/>
                <a:sym typeface="Nunito Sans"/>
              </a:rPr>
              <a:t>Number of Newly Hired Teachers </a:t>
            </a:r>
          </a:p>
          <a:p>
            <a:pPr marL="0" marR="0" lvl="0" indent="0" algn="ctr" rtl="0">
              <a:lnSpc>
                <a:spcPct val="140020"/>
              </a:lnSpc>
              <a:spcBef>
                <a:spcPts val="0"/>
              </a:spcBef>
              <a:spcAft>
                <a:spcPts val="0"/>
              </a:spcAft>
              <a:buNone/>
            </a:pPr>
            <a:r>
              <a:rPr lang="en-US" sz="1999" b="1" dirty="0">
                <a:latin typeface="Nunito Sans"/>
                <a:sym typeface="Nunito Sans"/>
              </a:rPr>
              <a:t>in CA (2020)</a:t>
            </a:r>
            <a:endParaRPr dirty="0"/>
          </a:p>
        </p:txBody>
      </p:sp>
      <p:sp>
        <p:nvSpPr>
          <p:cNvPr id="450" name="Google Shape;450;p32"/>
          <p:cNvSpPr txBox="1"/>
          <p:nvPr/>
        </p:nvSpPr>
        <p:spPr>
          <a:xfrm>
            <a:off x="-143192" y="4106264"/>
            <a:ext cx="3306074" cy="805733"/>
          </a:xfrm>
          <a:prstGeom prst="rect">
            <a:avLst/>
          </a:prstGeom>
          <a:noFill/>
          <a:ln>
            <a:noFill/>
          </a:ln>
        </p:spPr>
        <p:txBody>
          <a:bodyPr spcFirstLastPara="1" wrap="square" lIns="0" tIns="0" rIns="0" bIns="0" anchor="t" anchorCtr="0">
            <a:spAutoFit/>
          </a:bodyPr>
          <a:lstStyle/>
          <a:p>
            <a:pPr marL="0" marR="0" lvl="0" indent="0" algn="ctr" rtl="0">
              <a:lnSpc>
                <a:spcPct val="118983"/>
              </a:lnSpc>
              <a:spcBef>
                <a:spcPts val="0"/>
              </a:spcBef>
              <a:spcAft>
                <a:spcPts val="0"/>
              </a:spcAft>
              <a:buNone/>
            </a:pPr>
            <a:r>
              <a:rPr lang="en-US" sz="4400" b="0" i="0" u="none" strike="noStrike" cap="none" dirty="0">
                <a:solidFill>
                  <a:srgbClr val="171616"/>
                </a:solidFill>
                <a:latin typeface="Nunito Sans ExtraLight"/>
                <a:ea typeface="Nunito Sans ExtraLight"/>
                <a:cs typeface="Nunito Sans ExtraLight"/>
                <a:sym typeface="Nunito Sans ExtraLight"/>
              </a:rPr>
              <a:t>30,000</a:t>
            </a:r>
            <a:endParaRPr sz="4400" dirty="0"/>
          </a:p>
        </p:txBody>
      </p:sp>
      <p:sp>
        <p:nvSpPr>
          <p:cNvPr id="456" name="Google Shape;456;p32"/>
          <p:cNvSpPr txBox="1"/>
          <p:nvPr/>
        </p:nvSpPr>
        <p:spPr>
          <a:xfrm>
            <a:off x="7532205" y="5253944"/>
            <a:ext cx="3306074" cy="1722779"/>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1999" b="1" i="0" u="none" strike="noStrike" cap="none" dirty="0">
                <a:solidFill>
                  <a:srgbClr val="000000"/>
                </a:solidFill>
                <a:latin typeface="Nunito Sans"/>
                <a:ea typeface="Nunito Sans"/>
                <a:cs typeface="Nunito Sans"/>
                <a:sym typeface="Nunito Sans"/>
              </a:rPr>
              <a:t>Teachers needed to reduce student-teacher ratio to pre-recession levels (2008-2012).</a:t>
            </a:r>
            <a:endParaRPr dirty="0"/>
          </a:p>
        </p:txBody>
      </p:sp>
      <p:sp>
        <p:nvSpPr>
          <p:cNvPr id="457" name="Google Shape;457;p32"/>
          <p:cNvSpPr txBox="1"/>
          <p:nvPr/>
        </p:nvSpPr>
        <p:spPr>
          <a:xfrm>
            <a:off x="7373594" y="4207407"/>
            <a:ext cx="3306074" cy="805733"/>
          </a:xfrm>
          <a:prstGeom prst="rect">
            <a:avLst/>
          </a:prstGeom>
          <a:noFill/>
          <a:ln>
            <a:noFill/>
          </a:ln>
        </p:spPr>
        <p:txBody>
          <a:bodyPr spcFirstLastPara="1" wrap="square" lIns="0" tIns="0" rIns="0" bIns="0" anchor="t" anchorCtr="0">
            <a:spAutoFit/>
          </a:bodyPr>
          <a:lstStyle/>
          <a:p>
            <a:pPr marL="0" marR="0" lvl="0" indent="0" algn="ctr" rtl="0">
              <a:lnSpc>
                <a:spcPct val="118983"/>
              </a:lnSpc>
              <a:spcBef>
                <a:spcPts val="0"/>
              </a:spcBef>
              <a:spcAft>
                <a:spcPts val="0"/>
              </a:spcAft>
              <a:buNone/>
            </a:pPr>
            <a:r>
              <a:rPr lang="en-US" sz="4400" dirty="0">
                <a:solidFill>
                  <a:srgbClr val="171616"/>
                </a:solidFill>
                <a:latin typeface="Nunito Sans ExtraLight"/>
                <a:sym typeface="Nunito Sans ExtraLight"/>
              </a:rPr>
              <a:t>4,126</a:t>
            </a:r>
            <a:endParaRPr sz="4400" dirty="0"/>
          </a:p>
        </p:txBody>
      </p:sp>
      <p:sp>
        <p:nvSpPr>
          <p:cNvPr id="2" name="TextBox 1">
            <a:extLst>
              <a:ext uri="{FF2B5EF4-FFF2-40B4-BE49-F238E27FC236}">
                <a16:creationId xmlns:a16="http://schemas.microsoft.com/office/drawing/2014/main" id="{6EBF4680-7896-8FC3-31F8-76B8552F2B87}"/>
              </a:ext>
            </a:extLst>
          </p:cNvPr>
          <p:cNvSpPr txBox="1"/>
          <p:nvPr/>
        </p:nvSpPr>
        <p:spPr>
          <a:xfrm rot="10800000" flipV="1">
            <a:off x="1259840" y="8735301"/>
            <a:ext cx="8229600"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b="0" i="0" dirty="0">
                <a:solidFill>
                  <a:srgbClr val="333333"/>
                </a:solidFill>
                <a:effectLst/>
                <a:latin typeface="open sans" panose="020B0606030504020204" pitchFamily="34" charset="0"/>
              </a:rPr>
              <a:t>Learning Policy Institute. (2019). </a:t>
            </a:r>
            <a:r>
              <a:rPr lang="en-US" sz="1600" b="0" i="1" dirty="0">
                <a:solidFill>
                  <a:srgbClr val="333333"/>
                </a:solidFill>
                <a:effectLst/>
                <a:latin typeface="open sans" panose="020B0606030504020204" pitchFamily="34" charset="0"/>
              </a:rPr>
              <a:t>Understanding teacher shortages in California: A district- and county-level analysis of the factors influencing teacher supply and demand</a:t>
            </a:r>
            <a:r>
              <a:rPr lang="en-US" sz="1600" b="0" i="0" dirty="0">
                <a:solidFill>
                  <a:srgbClr val="333333"/>
                </a:solidFill>
                <a:effectLst/>
                <a:latin typeface="open sans" panose="020B0606030504020204" pitchFamily="34" charset="0"/>
              </a:rPr>
              <a:t> (interactive map). Palo Alto, CA: Learning Policy Institute.</a:t>
            </a:r>
            <a:endParaRPr lang="en-US" sz="1600" dirty="0"/>
          </a:p>
        </p:txBody>
      </p:sp>
      <p:pic>
        <p:nvPicPr>
          <p:cNvPr id="4" name="Picture 3">
            <a:extLst>
              <a:ext uri="{FF2B5EF4-FFF2-40B4-BE49-F238E27FC236}">
                <a16:creationId xmlns:a16="http://schemas.microsoft.com/office/drawing/2014/main" id="{0F1112F4-7446-2AC5-072A-60E7E8F2486C}"/>
              </a:ext>
            </a:extLst>
          </p:cNvPr>
          <p:cNvPicPr>
            <a:picLocks noChangeAspect="1"/>
          </p:cNvPicPr>
          <p:nvPr/>
        </p:nvPicPr>
        <p:blipFill>
          <a:blip r:embed="rId7"/>
          <a:stretch>
            <a:fillRect/>
          </a:stretch>
        </p:blipFill>
        <p:spPr>
          <a:xfrm>
            <a:off x="11524060" y="1036532"/>
            <a:ext cx="6032500" cy="8483600"/>
          </a:xfrm>
          <a:prstGeom prst="rect">
            <a:avLst/>
          </a:prstGeom>
        </p:spPr>
      </p:pic>
      <p:pic>
        <p:nvPicPr>
          <p:cNvPr id="5" name="Google Shape;441;p32">
            <a:extLst>
              <a:ext uri="{FF2B5EF4-FFF2-40B4-BE49-F238E27FC236}">
                <a16:creationId xmlns:a16="http://schemas.microsoft.com/office/drawing/2014/main" id="{0647AE11-6326-3207-7B51-E1899F2D3E4E}"/>
              </a:ext>
            </a:extLst>
          </p:cNvPr>
          <p:cNvPicPr preferRelativeResize="0"/>
          <p:nvPr/>
        </p:nvPicPr>
        <p:blipFill rotWithShape="1">
          <a:blip r:embed="rId5">
            <a:alphaModFix/>
          </a:blip>
          <a:srcRect/>
          <a:stretch/>
        </p:blipFill>
        <p:spPr>
          <a:xfrm rot="5594647">
            <a:off x="1376529" y="4097633"/>
            <a:ext cx="296625" cy="1699414"/>
          </a:xfrm>
          <a:prstGeom prst="rect">
            <a:avLst/>
          </a:prstGeom>
          <a:noFill/>
          <a:ln>
            <a:noFill/>
          </a:ln>
        </p:spPr>
      </p:pic>
    </p:spTree>
    <p:extLst>
      <p:ext uri="{BB962C8B-B14F-4D97-AF65-F5344CB8AC3E}">
        <p14:creationId xmlns:p14="http://schemas.microsoft.com/office/powerpoint/2010/main" val="1322654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29"/>
          <p:cNvPicPr preferRelativeResize="0"/>
          <p:nvPr/>
        </p:nvPicPr>
        <p:blipFill rotWithShape="1">
          <a:blip r:embed="rId3">
            <a:alphaModFix/>
          </a:blip>
          <a:srcRect l="2111" r="2110"/>
          <a:stretch/>
        </p:blipFill>
        <p:spPr>
          <a:xfrm>
            <a:off x="0" y="0"/>
            <a:ext cx="18288000" cy="10287000"/>
          </a:xfrm>
          <a:prstGeom prst="rect">
            <a:avLst/>
          </a:prstGeom>
          <a:noFill/>
          <a:ln>
            <a:noFill/>
          </a:ln>
        </p:spPr>
      </p:pic>
      <p:pic>
        <p:nvPicPr>
          <p:cNvPr id="364" name="Google Shape;364;p29"/>
          <p:cNvPicPr preferRelativeResize="0"/>
          <p:nvPr/>
        </p:nvPicPr>
        <p:blipFill rotWithShape="1">
          <a:blip r:embed="rId4">
            <a:alphaModFix/>
          </a:blip>
          <a:srcRect/>
          <a:stretch/>
        </p:blipFill>
        <p:spPr>
          <a:xfrm>
            <a:off x="6991135" y="-4919576"/>
            <a:ext cx="16230600" cy="7567517"/>
          </a:xfrm>
          <a:prstGeom prst="rect">
            <a:avLst/>
          </a:prstGeom>
          <a:noFill/>
          <a:ln>
            <a:noFill/>
          </a:ln>
        </p:spPr>
      </p:pic>
      <p:pic>
        <p:nvPicPr>
          <p:cNvPr id="365" name="Google Shape;365;p29"/>
          <p:cNvPicPr preferRelativeResize="0"/>
          <p:nvPr/>
        </p:nvPicPr>
        <p:blipFill rotWithShape="1">
          <a:blip r:embed="rId5">
            <a:alphaModFix/>
          </a:blip>
          <a:srcRect/>
          <a:stretch/>
        </p:blipFill>
        <p:spPr>
          <a:xfrm rot="-8488100">
            <a:off x="3090650" y="7660281"/>
            <a:ext cx="3657600" cy="1669196"/>
          </a:xfrm>
          <a:prstGeom prst="rect">
            <a:avLst/>
          </a:prstGeom>
          <a:noFill/>
          <a:ln>
            <a:noFill/>
          </a:ln>
        </p:spPr>
      </p:pic>
      <p:pic>
        <p:nvPicPr>
          <p:cNvPr id="366" name="Google Shape;366;p29"/>
          <p:cNvPicPr preferRelativeResize="0"/>
          <p:nvPr/>
        </p:nvPicPr>
        <p:blipFill rotWithShape="1">
          <a:blip r:embed="rId6">
            <a:alphaModFix/>
          </a:blip>
          <a:srcRect/>
          <a:stretch/>
        </p:blipFill>
        <p:spPr>
          <a:xfrm rot="10319627">
            <a:off x="-4389120" y="3919448"/>
            <a:ext cx="8778240" cy="8229600"/>
          </a:xfrm>
          <a:prstGeom prst="rect">
            <a:avLst/>
          </a:prstGeom>
          <a:noFill/>
          <a:ln>
            <a:noFill/>
          </a:ln>
        </p:spPr>
      </p:pic>
      <p:pic>
        <p:nvPicPr>
          <p:cNvPr id="367" name="Google Shape;367;p29"/>
          <p:cNvPicPr preferRelativeResize="0"/>
          <p:nvPr/>
        </p:nvPicPr>
        <p:blipFill rotWithShape="1">
          <a:blip r:embed="rId7">
            <a:alphaModFix/>
          </a:blip>
          <a:srcRect/>
          <a:stretch/>
        </p:blipFill>
        <p:spPr>
          <a:xfrm rot="5400000">
            <a:off x="5528192" y="-1184491"/>
            <a:ext cx="718220" cy="4114800"/>
          </a:xfrm>
          <a:prstGeom prst="rect">
            <a:avLst/>
          </a:prstGeom>
          <a:noFill/>
          <a:ln>
            <a:noFill/>
          </a:ln>
        </p:spPr>
      </p:pic>
      <p:pic>
        <p:nvPicPr>
          <p:cNvPr id="368" name="Google Shape;368;p29"/>
          <p:cNvPicPr preferRelativeResize="0"/>
          <p:nvPr/>
        </p:nvPicPr>
        <p:blipFill rotWithShape="1">
          <a:blip r:embed="rId7">
            <a:alphaModFix/>
          </a:blip>
          <a:srcRect/>
          <a:stretch/>
        </p:blipFill>
        <p:spPr>
          <a:xfrm rot="-5400000">
            <a:off x="17509359" y="5004467"/>
            <a:ext cx="718220" cy="4114800"/>
          </a:xfrm>
          <a:prstGeom prst="rect">
            <a:avLst/>
          </a:prstGeom>
          <a:noFill/>
          <a:ln>
            <a:noFill/>
          </a:ln>
        </p:spPr>
      </p:pic>
      <p:pic>
        <p:nvPicPr>
          <p:cNvPr id="369" name="Google Shape;369;p29"/>
          <p:cNvPicPr preferRelativeResize="0"/>
          <p:nvPr/>
        </p:nvPicPr>
        <p:blipFill rotWithShape="1">
          <a:blip r:embed="rId8">
            <a:alphaModFix/>
          </a:blip>
          <a:srcRect/>
          <a:stretch/>
        </p:blipFill>
        <p:spPr>
          <a:xfrm>
            <a:off x="16092050" y="513800"/>
            <a:ext cx="4391900" cy="5019315"/>
          </a:xfrm>
          <a:prstGeom prst="rect">
            <a:avLst/>
          </a:prstGeom>
          <a:noFill/>
          <a:ln>
            <a:noFill/>
          </a:ln>
        </p:spPr>
      </p:pic>
      <p:sp>
        <p:nvSpPr>
          <p:cNvPr id="3" name="TextBox 2">
            <a:extLst>
              <a:ext uri="{FF2B5EF4-FFF2-40B4-BE49-F238E27FC236}">
                <a16:creationId xmlns:a16="http://schemas.microsoft.com/office/drawing/2014/main" id="{BDDDD199-15F8-D827-DC20-F5773ADE92A5}"/>
              </a:ext>
            </a:extLst>
          </p:cNvPr>
          <p:cNvSpPr txBox="1"/>
          <p:nvPr/>
        </p:nvSpPr>
        <p:spPr>
          <a:xfrm>
            <a:off x="2349500" y="2726984"/>
            <a:ext cx="14080066" cy="4524315"/>
          </a:xfrm>
          <a:prstGeom prst="rect">
            <a:avLst/>
          </a:prstGeom>
          <a:noFill/>
        </p:spPr>
        <p:txBody>
          <a:bodyPr wrap="square">
            <a:spAutoFit/>
          </a:bodyPr>
          <a:lstStyle/>
          <a:p>
            <a:r>
              <a:rPr lang="en-US" sz="3600" dirty="0"/>
              <a:t>A study of California districts in which students outperformed their peers statewide found that, overall, these districts employed fewer teachers on substandard credentials and permits than the state average. After controlling for several school and community characteristics, these lower rates of hiring teachers on substandard credentials were associated with significant increases in student academic performance, especially for African American and Latino/a students.</a:t>
            </a:r>
          </a:p>
        </p:txBody>
      </p:sp>
    </p:spTree>
    <p:extLst>
      <p:ext uri="{BB962C8B-B14F-4D97-AF65-F5344CB8AC3E}">
        <p14:creationId xmlns:p14="http://schemas.microsoft.com/office/powerpoint/2010/main" val="2760344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24"/>
          <p:cNvPicPr preferRelativeResize="0"/>
          <p:nvPr/>
        </p:nvPicPr>
        <p:blipFill rotWithShape="1">
          <a:blip r:embed="rId3">
            <a:alphaModFix/>
          </a:blip>
          <a:srcRect l="2111" r="2110"/>
          <a:stretch/>
        </p:blipFill>
        <p:spPr>
          <a:xfrm>
            <a:off x="120025" y="0"/>
            <a:ext cx="18288000" cy="10287000"/>
          </a:xfrm>
          <a:prstGeom prst="rect">
            <a:avLst/>
          </a:prstGeom>
          <a:noFill/>
          <a:ln>
            <a:noFill/>
          </a:ln>
        </p:spPr>
      </p:pic>
      <p:sp>
        <p:nvSpPr>
          <p:cNvPr id="283" name="Google Shape;283;p24"/>
          <p:cNvSpPr txBox="1"/>
          <p:nvPr/>
        </p:nvSpPr>
        <p:spPr>
          <a:xfrm>
            <a:off x="6430531" y="6588129"/>
            <a:ext cx="5426936" cy="430695"/>
          </a:xfrm>
          <a:prstGeom prst="rect">
            <a:avLst/>
          </a:prstGeom>
          <a:noFill/>
          <a:ln>
            <a:noFill/>
          </a:ln>
        </p:spPr>
        <p:txBody>
          <a:bodyPr spcFirstLastPara="1" wrap="square" lIns="0" tIns="0" rIns="0" bIns="0" anchor="t" anchorCtr="0">
            <a:spAutoFit/>
          </a:bodyPr>
          <a:lstStyle/>
          <a:p>
            <a:pPr marL="0" marR="0" lvl="1" indent="0" algn="ctr" rtl="0">
              <a:lnSpc>
                <a:spcPct val="140020"/>
              </a:lnSpc>
              <a:spcBef>
                <a:spcPts val="0"/>
              </a:spcBef>
              <a:spcAft>
                <a:spcPts val="0"/>
              </a:spcAft>
              <a:buNone/>
            </a:pPr>
            <a:r>
              <a:rPr lang="en-US" sz="1999" b="0" i="0" u="none" strike="noStrike" cap="none" dirty="0">
                <a:solidFill>
                  <a:srgbClr val="171616"/>
                </a:solidFill>
                <a:latin typeface="Nunito Light"/>
                <a:ea typeface="Nunito Light"/>
                <a:cs typeface="Nunito Light"/>
                <a:sym typeface="Nunito Light"/>
              </a:rPr>
              <a:t>. </a:t>
            </a:r>
            <a:endParaRPr dirty="0"/>
          </a:p>
        </p:txBody>
      </p:sp>
      <p:pic>
        <p:nvPicPr>
          <p:cNvPr id="285" name="Google Shape;285;p24"/>
          <p:cNvPicPr preferRelativeResize="0"/>
          <p:nvPr/>
        </p:nvPicPr>
        <p:blipFill rotWithShape="1">
          <a:blip r:embed="rId4">
            <a:alphaModFix/>
          </a:blip>
          <a:srcRect/>
          <a:stretch/>
        </p:blipFill>
        <p:spPr>
          <a:xfrm>
            <a:off x="9264025" y="-5139919"/>
            <a:ext cx="16230600" cy="7567517"/>
          </a:xfrm>
          <a:prstGeom prst="rect">
            <a:avLst/>
          </a:prstGeom>
          <a:noFill/>
          <a:ln>
            <a:noFill/>
          </a:ln>
        </p:spPr>
      </p:pic>
      <p:pic>
        <p:nvPicPr>
          <p:cNvPr id="286" name="Google Shape;286;p24"/>
          <p:cNvPicPr preferRelativeResize="0"/>
          <p:nvPr/>
        </p:nvPicPr>
        <p:blipFill rotWithShape="1">
          <a:blip r:embed="rId5">
            <a:alphaModFix/>
          </a:blip>
          <a:srcRect/>
          <a:stretch/>
        </p:blipFill>
        <p:spPr>
          <a:xfrm rot="10319627">
            <a:off x="-4254493" y="4056812"/>
            <a:ext cx="8778240" cy="8229600"/>
          </a:xfrm>
          <a:prstGeom prst="rect">
            <a:avLst/>
          </a:prstGeom>
          <a:noFill/>
          <a:ln>
            <a:noFill/>
          </a:ln>
        </p:spPr>
      </p:pic>
      <p:pic>
        <p:nvPicPr>
          <p:cNvPr id="287" name="Google Shape;287;p24"/>
          <p:cNvPicPr preferRelativeResize="0"/>
          <p:nvPr/>
        </p:nvPicPr>
        <p:blipFill rotWithShape="1">
          <a:blip r:embed="rId6">
            <a:alphaModFix/>
          </a:blip>
          <a:srcRect/>
          <a:stretch/>
        </p:blipFill>
        <p:spPr>
          <a:xfrm>
            <a:off x="1566362" y="3712715"/>
            <a:ext cx="718220" cy="4114800"/>
          </a:xfrm>
          <a:prstGeom prst="rect">
            <a:avLst/>
          </a:prstGeom>
          <a:noFill/>
          <a:ln>
            <a:noFill/>
          </a:ln>
        </p:spPr>
      </p:pic>
      <p:pic>
        <p:nvPicPr>
          <p:cNvPr id="288" name="Google Shape;288;p24"/>
          <p:cNvPicPr preferRelativeResize="0"/>
          <p:nvPr/>
        </p:nvPicPr>
        <p:blipFill rotWithShape="1">
          <a:blip r:embed="rId7">
            <a:alphaModFix/>
          </a:blip>
          <a:srcRect/>
          <a:stretch/>
        </p:blipFill>
        <p:spPr>
          <a:xfrm>
            <a:off x="3616376" y="7565444"/>
            <a:ext cx="4391900" cy="5019315"/>
          </a:xfrm>
          <a:prstGeom prst="rect">
            <a:avLst/>
          </a:prstGeom>
          <a:noFill/>
          <a:ln>
            <a:noFill/>
          </a:ln>
        </p:spPr>
      </p:pic>
      <p:pic>
        <p:nvPicPr>
          <p:cNvPr id="289" name="Google Shape;289;p24"/>
          <p:cNvPicPr preferRelativeResize="0"/>
          <p:nvPr/>
        </p:nvPicPr>
        <p:blipFill rotWithShape="1">
          <a:blip r:embed="rId8">
            <a:alphaModFix/>
          </a:blip>
          <a:srcRect/>
          <a:stretch/>
        </p:blipFill>
        <p:spPr>
          <a:xfrm rot="-1045899">
            <a:off x="14086436" y="7020136"/>
            <a:ext cx="3878878" cy="2748994"/>
          </a:xfrm>
          <a:prstGeom prst="rect">
            <a:avLst/>
          </a:prstGeom>
          <a:noFill/>
          <a:ln>
            <a:noFill/>
          </a:ln>
        </p:spPr>
      </p:pic>
      <p:pic>
        <p:nvPicPr>
          <p:cNvPr id="290" name="Google Shape;290;p24"/>
          <p:cNvPicPr preferRelativeResize="0"/>
          <p:nvPr/>
        </p:nvPicPr>
        <p:blipFill rotWithShape="1">
          <a:blip r:embed="rId9">
            <a:alphaModFix/>
          </a:blip>
          <a:srcRect/>
          <a:stretch/>
        </p:blipFill>
        <p:spPr>
          <a:xfrm rot="-10486936">
            <a:off x="15968165" y="2532193"/>
            <a:ext cx="5878047" cy="8872524"/>
          </a:xfrm>
          <a:prstGeom prst="rect">
            <a:avLst/>
          </a:prstGeom>
          <a:noFill/>
          <a:ln>
            <a:noFill/>
          </a:ln>
        </p:spPr>
      </p:pic>
      <p:sp>
        <p:nvSpPr>
          <p:cNvPr id="4" name="TextBox 3">
            <a:extLst>
              <a:ext uri="{FF2B5EF4-FFF2-40B4-BE49-F238E27FC236}">
                <a16:creationId xmlns:a16="http://schemas.microsoft.com/office/drawing/2014/main" id="{6BA8F98E-2AA5-63DB-F33D-A93D6E25146B}"/>
              </a:ext>
            </a:extLst>
          </p:cNvPr>
          <p:cNvSpPr txBox="1"/>
          <p:nvPr/>
        </p:nvSpPr>
        <p:spPr>
          <a:xfrm>
            <a:off x="2924573" y="1307086"/>
            <a:ext cx="14781839" cy="4524315"/>
          </a:xfrm>
          <a:prstGeom prst="rect">
            <a:avLst/>
          </a:prstGeom>
          <a:noFill/>
        </p:spPr>
        <p:txBody>
          <a:bodyPr wrap="square">
            <a:spAutoFit/>
          </a:bodyPr>
          <a:lstStyle/>
          <a:p>
            <a:pPr marL="457200" indent="-457200">
              <a:buFont typeface="Arial" panose="020B0604020202020204" pitchFamily="34" charset="0"/>
              <a:buChar char="•"/>
            </a:pP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Teachers of color make up only 18 % of the public school teaching force (Goldring, Gray, &amp; </a:t>
            </a:r>
            <a:r>
              <a:rPr lang="en-US" sz="3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Bitterman</a:t>
            </a: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2013). </a:t>
            </a:r>
          </a:p>
          <a:p>
            <a:pPr marL="457200" indent="-457200">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A</a:t>
            </a: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lmost every state has a large teacher-student diversity gap. </a:t>
            </a:r>
          </a:p>
          <a:p>
            <a:pPr marL="457200" indent="-457200">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S</a:t>
            </a: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tudents of color represent 73% of California’s student enrollment but only 29% of the state’s teachers (</a:t>
            </a:r>
            <a:r>
              <a:rPr lang="en-US" sz="3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Boser</a:t>
            </a: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2014). </a:t>
            </a:r>
          </a:p>
          <a:p>
            <a:pPr marL="457200" indent="-457200">
              <a:buFont typeface="Arial" panose="020B0604020202020204" pitchFamily="34" charset="0"/>
              <a:buChar char="•"/>
            </a:pP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Ethnic disparities in passing the RICA are well documented (California Commission on Teacher Credentialing, 2010; </a:t>
            </a:r>
            <a:r>
              <a:rPr lang="en-US" sz="3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Barlin</a:t>
            </a: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 2017).</a:t>
            </a:r>
          </a:p>
          <a:p>
            <a:pPr marL="457200" indent="-457200">
              <a:buFont typeface="Arial" panose="020B0604020202020204" pitchFamily="34" charset="0"/>
              <a:buChar char="•"/>
            </a:pP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testing barrier significantly affects PSTs of color and may delay or even prevent them from entering the profession. </a:t>
            </a:r>
          </a:p>
        </p:txBody>
      </p:sp>
      <p:pic>
        <p:nvPicPr>
          <p:cNvPr id="5" name="Picture 4">
            <a:extLst>
              <a:ext uri="{FF2B5EF4-FFF2-40B4-BE49-F238E27FC236}">
                <a16:creationId xmlns:a16="http://schemas.microsoft.com/office/drawing/2014/main" id="{CB01BDA3-9AF3-4E72-5EA2-E5743B1BA9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24319" y="5831401"/>
            <a:ext cx="9547306" cy="40746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26"/>
          <p:cNvPicPr preferRelativeResize="0"/>
          <p:nvPr/>
        </p:nvPicPr>
        <p:blipFill rotWithShape="1">
          <a:blip r:embed="rId3">
            <a:alphaModFix/>
          </a:blip>
          <a:srcRect l="2111" r="2110"/>
          <a:stretch/>
        </p:blipFill>
        <p:spPr>
          <a:xfrm>
            <a:off x="0" y="0"/>
            <a:ext cx="18288000" cy="10287000"/>
          </a:xfrm>
          <a:prstGeom prst="rect">
            <a:avLst/>
          </a:prstGeom>
          <a:noFill/>
          <a:ln>
            <a:noFill/>
          </a:ln>
        </p:spPr>
      </p:pic>
      <p:pic>
        <p:nvPicPr>
          <p:cNvPr id="309" name="Google Shape;309;p26"/>
          <p:cNvPicPr preferRelativeResize="0"/>
          <p:nvPr/>
        </p:nvPicPr>
        <p:blipFill rotWithShape="1">
          <a:blip r:embed="rId4">
            <a:alphaModFix/>
          </a:blip>
          <a:srcRect/>
          <a:stretch/>
        </p:blipFill>
        <p:spPr>
          <a:xfrm>
            <a:off x="4981092" y="8212752"/>
            <a:ext cx="2558012" cy="2558012"/>
          </a:xfrm>
          <a:prstGeom prst="rect">
            <a:avLst/>
          </a:prstGeom>
          <a:noFill/>
          <a:ln>
            <a:noFill/>
          </a:ln>
        </p:spPr>
      </p:pic>
      <p:pic>
        <p:nvPicPr>
          <p:cNvPr id="310" name="Google Shape;310;p26"/>
          <p:cNvPicPr preferRelativeResize="0"/>
          <p:nvPr/>
        </p:nvPicPr>
        <p:blipFill rotWithShape="1">
          <a:blip r:embed="rId5">
            <a:alphaModFix/>
          </a:blip>
          <a:srcRect/>
          <a:stretch/>
        </p:blipFill>
        <p:spPr>
          <a:xfrm rot="-10486936">
            <a:off x="9399763" y="-3038911"/>
            <a:ext cx="3842431" cy="5799896"/>
          </a:xfrm>
          <a:prstGeom prst="rect">
            <a:avLst/>
          </a:prstGeom>
          <a:noFill/>
          <a:ln>
            <a:noFill/>
          </a:ln>
        </p:spPr>
      </p:pic>
      <p:pic>
        <p:nvPicPr>
          <p:cNvPr id="311" name="Google Shape;311;p26"/>
          <p:cNvPicPr preferRelativeResize="0"/>
          <p:nvPr/>
        </p:nvPicPr>
        <p:blipFill rotWithShape="1">
          <a:blip r:embed="rId5">
            <a:alphaModFix/>
          </a:blip>
          <a:srcRect/>
          <a:stretch/>
        </p:blipFill>
        <p:spPr>
          <a:xfrm rot="-10486936">
            <a:off x="5045806" y="7064952"/>
            <a:ext cx="3842431" cy="5799896"/>
          </a:xfrm>
          <a:prstGeom prst="rect">
            <a:avLst/>
          </a:prstGeom>
          <a:noFill/>
          <a:ln>
            <a:noFill/>
          </a:ln>
        </p:spPr>
      </p:pic>
      <p:pic>
        <p:nvPicPr>
          <p:cNvPr id="312" name="Google Shape;312;p26"/>
          <p:cNvPicPr preferRelativeResize="0"/>
          <p:nvPr/>
        </p:nvPicPr>
        <p:blipFill rotWithShape="1">
          <a:blip r:embed="rId4">
            <a:alphaModFix/>
          </a:blip>
          <a:srcRect/>
          <a:stretch/>
        </p:blipFill>
        <p:spPr>
          <a:xfrm>
            <a:off x="10872468" y="-1417969"/>
            <a:ext cx="2558012" cy="2558012"/>
          </a:xfrm>
          <a:prstGeom prst="rect">
            <a:avLst/>
          </a:prstGeom>
          <a:noFill/>
          <a:ln>
            <a:noFill/>
          </a:ln>
        </p:spPr>
      </p:pic>
      <p:grpSp>
        <p:nvGrpSpPr>
          <p:cNvPr id="315" name="Google Shape;315;p26"/>
          <p:cNvGrpSpPr/>
          <p:nvPr/>
        </p:nvGrpSpPr>
        <p:grpSpPr>
          <a:xfrm>
            <a:off x="6858441" y="1148287"/>
            <a:ext cx="5099217" cy="7204736"/>
            <a:chOff x="152234" y="-1979405"/>
            <a:chExt cx="6798956" cy="9606314"/>
          </a:xfrm>
        </p:grpSpPr>
        <p:sp>
          <p:nvSpPr>
            <p:cNvPr id="316" name="Google Shape;316;p26"/>
            <p:cNvSpPr txBox="1"/>
            <p:nvPr/>
          </p:nvSpPr>
          <p:spPr>
            <a:xfrm>
              <a:off x="551899" y="6822586"/>
              <a:ext cx="6399291" cy="804323"/>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dirty="0">
                  <a:solidFill>
                    <a:srgbClr val="000000"/>
                  </a:solidFill>
                  <a:effectLst/>
                  <a:latin typeface="Times New Roman" panose="02020603050405020304" pitchFamily="18" charset="0"/>
                  <a:ea typeface="Calibri" panose="020F0502020204030204" pitchFamily="34" charset="0"/>
                </a:rPr>
                <a:t>Carver-Thomas, D., </a:t>
              </a:r>
              <a:r>
                <a:rPr lang="en-US" dirty="0" err="1">
                  <a:solidFill>
                    <a:srgbClr val="000000"/>
                  </a:solidFill>
                  <a:effectLst/>
                  <a:latin typeface="Times New Roman" panose="02020603050405020304" pitchFamily="18" charset="0"/>
                  <a:ea typeface="Calibri" panose="020F0502020204030204" pitchFamily="34" charset="0"/>
                </a:rPr>
                <a:t>Kini</a:t>
              </a:r>
              <a:r>
                <a:rPr lang="en-US" dirty="0">
                  <a:solidFill>
                    <a:srgbClr val="000000"/>
                  </a:solidFill>
                  <a:effectLst/>
                  <a:latin typeface="Times New Roman" panose="02020603050405020304" pitchFamily="18" charset="0"/>
                  <a:ea typeface="Calibri" panose="020F0502020204030204" pitchFamily="34" charset="0"/>
                </a:rPr>
                <a:t>, T., &amp; Burns, D., 2020</a:t>
              </a:r>
            </a:p>
            <a:p>
              <a:pPr marL="0" marR="0" lvl="0" indent="0" algn="ctr" rtl="0">
                <a:lnSpc>
                  <a:spcPct val="140020"/>
                </a:lnSpc>
                <a:spcBef>
                  <a:spcPts val="0"/>
                </a:spcBef>
                <a:spcAft>
                  <a:spcPts val="0"/>
                </a:spcAft>
                <a:buNone/>
              </a:pPr>
              <a:r>
                <a:rPr lang="en-US" dirty="0" err="1">
                  <a:solidFill>
                    <a:srgbClr val="000000"/>
                  </a:solidFill>
                  <a:effectLst/>
                  <a:latin typeface="Times New Roman" panose="02020603050405020304" pitchFamily="18" charset="0"/>
                  <a:ea typeface="Calibri" panose="020F0502020204030204" pitchFamily="34" charset="0"/>
                </a:rPr>
                <a:t>Sutcher</a:t>
              </a:r>
              <a:r>
                <a:rPr lang="en-US" dirty="0">
                  <a:solidFill>
                    <a:srgbClr val="000000"/>
                  </a:solidFill>
                  <a:effectLst/>
                  <a:latin typeface="Times New Roman" panose="02020603050405020304" pitchFamily="18" charset="0"/>
                  <a:ea typeface="Calibri" panose="020F0502020204030204" pitchFamily="34" charset="0"/>
                </a:rPr>
                <a:t>, L., Darling-Hammond, L., &amp; Carver-Thomas, D., 2016</a:t>
              </a:r>
              <a:endParaRPr dirty="0"/>
            </a:p>
          </p:txBody>
        </p:sp>
        <p:sp>
          <p:nvSpPr>
            <p:cNvPr id="317" name="Google Shape;317;p26"/>
            <p:cNvSpPr txBox="1"/>
            <p:nvPr/>
          </p:nvSpPr>
          <p:spPr>
            <a:xfrm>
              <a:off x="152234" y="-1979405"/>
              <a:ext cx="6399300" cy="7928324"/>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2400" dirty="0">
                  <a:solidFill>
                    <a:srgbClr val="000000"/>
                  </a:solidFill>
                  <a:effectLst/>
                  <a:latin typeface="Times New Roman" panose="02020603050405020304" pitchFamily="18" charset="0"/>
                  <a:ea typeface="Calibri" panose="020F0502020204030204" pitchFamily="34" charset="0"/>
                </a:rPr>
                <a:t>In 2013–14, on average, high-minority schools had four times as many uncertified teachers as low-minority schools. </a:t>
              </a:r>
            </a:p>
            <a:p>
              <a:pPr marL="0" marR="0" lvl="0" indent="0" algn="ctr" rtl="0">
                <a:lnSpc>
                  <a:spcPct val="115000"/>
                </a:lnSpc>
                <a:spcBef>
                  <a:spcPts val="0"/>
                </a:spcBef>
                <a:spcAft>
                  <a:spcPts val="0"/>
                </a:spcAft>
                <a:buNone/>
              </a:pPr>
              <a:r>
                <a:rPr lang="en-US" sz="2400" dirty="0">
                  <a:solidFill>
                    <a:srgbClr val="000000"/>
                  </a:solidFill>
                  <a:effectLst/>
                  <a:latin typeface="Times New Roman" panose="02020603050405020304" pitchFamily="18" charset="0"/>
                  <a:ea typeface="Calibri" panose="020F0502020204030204" pitchFamily="34" charset="0"/>
                </a:rPr>
                <a:t>The teacher shortage negatively impacts the neediest communities. </a:t>
              </a:r>
            </a:p>
            <a:p>
              <a:pPr marL="0" marR="0" lvl="0" indent="0" algn="ctr" rtl="0">
                <a:lnSpc>
                  <a:spcPct val="115000"/>
                </a:lnSpc>
                <a:spcBef>
                  <a:spcPts val="0"/>
                </a:spcBef>
                <a:spcAft>
                  <a:spcPts val="0"/>
                </a:spcAft>
                <a:buNone/>
              </a:pPr>
              <a:r>
                <a:rPr lang="en-US" sz="2400" dirty="0">
                  <a:solidFill>
                    <a:srgbClr val="000000"/>
                  </a:solidFill>
                  <a:effectLst/>
                  <a:latin typeface="Times New Roman" panose="02020603050405020304" pitchFamily="18" charset="0"/>
                  <a:ea typeface="Calibri" panose="020F0502020204030204" pitchFamily="34" charset="0"/>
                </a:rPr>
                <a:t>Highly qualified teachers may choose to teach in more highly resourced districts leaving high poverty communities with the highest number of underprepared teachers . </a:t>
              </a:r>
              <a:endParaRPr lang="en-US" sz="2400" dirty="0">
                <a:latin typeface="Times New Roman" panose="02020603050405020304" pitchFamily="18" charset="0"/>
                <a:ea typeface="Calibri" panose="020F0502020204030204" pitchFamily="34" charset="0"/>
              </a:endParaRPr>
            </a:p>
            <a:p>
              <a:pPr marL="0" marR="0" lvl="0" indent="0" algn="ctr" rtl="0">
                <a:lnSpc>
                  <a:spcPct val="115000"/>
                </a:lnSpc>
                <a:spcBef>
                  <a:spcPts val="0"/>
                </a:spcBef>
                <a:spcAft>
                  <a:spcPts val="0"/>
                </a:spcAft>
                <a:buNone/>
              </a:pPr>
              <a:endParaRPr lang="en-US" sz="2400" dirty="0">
                <a:solidFill>
                  <a:srgbClr val="000000"/>
                </a:solidFill>
                <a:effectLst/>
                <a:latin typeface="Times New Roman" panose="02020603050405020304" pitchFamily="18" charset="0"/>
                <a:ea typeface="Calibri" panose="020F0502020204030204" pitchFamily="34" charset="0"/>
              </a:endParaRPr>
            </a:p>
            <a:p>
              <a:pPr marL="0" marR="0" lvl="0" indent="0" algn="ctr" rtl="0">
                <a:lnSpc>
                  <a:spcPct val="115000"/>
                </a:lnSpc>
                <a:spcBef>
                  <a:spcPts val="0"/>
                </a:spcBef>
                <a:spcAft>
                  <a:spcPts val="0"/>
                </a:spcAft>
                <a:buNone/>
              </a:pPr>
              <a:r>
                <a:rPr lang="en-US" sz="2400" dirty="0">
                  <a:solidFill>
                    <a:srgbClr val="000000"/>
                  </a:solidFill>
                  <a:effectLst/>
                  <a:latin typeface="Times New Roman" panose="02020603050405020304" pitchFamily="18" charset="0"/>
                  <a:ea typeface="Calibri" panose="020F0502020204030204" pitchFamily="34" charset="0"/>
                </a:rPr>
                <a:t>This is a very real threat to educational equity.</a:t>
              </a:r>
              <a:r>
                <a:rPr lang="en-US" sz="2400" dirty="0">
                  <a:effectLst/>
                </a:rPr>
                <a:t> </a:t>
              </a:r>
              <a:endParaRPr sz="2400" dirty="0"/>
            </a:p>
          </p:txBody>
        </p:sp>
      </p:grpSp>
      <p:pic>
        <p:nvPicPr>
          <p:cNvPr id="3" name="Picture 2">
            <a:extLst>
              <a:ext uri="{FF2B5EF4-FFF2-40B4-BE49-F238E27FC236}">
                <a16:creationId xmlns:a16="http://schemas.microsoft.com/office/drawing/2014/main" id="{C49C8919-201E-DBF7-CAA6-B8698F624DF7}"/>
              </a:ext>
            </a:extLst>
          </p:cNvPr>
          <p:cNvPicPr>
            <a:picLocks noChangeAspect="1"/>
          </p:cNvPicPr>
          <p:nvPr/>
        </p:nvPicPr>
        <p:blipFill>
          <a:blip r:embed="rId6"/>
          <a:stretch>
            <a:fillRect/>
          </a:stretch>
        </p:blipFill>
        <p:spPr>
          <a:xfrm>
            <a:off x="369277" y="2414617"/>
            <a:ext cx="5846885" cy="4986534"/>
          </a:xfrm>
          <a:prstGeom prst="rect">
            <a:avLst/>
          </a:prstGeom>
        </p:spPr>
      </p:pic>
      <p:pic>
        <p:nvPicPr>
          <p:cNvPr id="5" name="Picture 4">
            <a:extLst>
              <a:ext uri="{FF2B5EF4-FFF2-40B4-BE49-F238E27FC236}">
                <a16:creationId xmlns:a16="http://schemas.microsoft.com/office/drawing/2014/main" id="{1E784DC2-D10A-A07A-A20F-07AC3367C448}"/>
              </a:ext>
            </a:extLst>
          </p:cNvPr>
          <p:cNvPicPr>
            <a:picLocks noChangeAspect="1"/>
          </p:cNvPicPr>
          <p:nvPr/>
        </p:nvPicPr>
        <p:blipFill>
          <a:blip r:embed="rId7"/>
          <a:stretch>
            <a:fillRect/>
          </a:stretch>
        </p:blipFill>
        <p:spPr>
          <a:xfrm>
            <a:off x="12071837" y="1716244"/>
            <a:ext cx="5846885" cy="631015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550</TotalTime>
  <Words>1681</Words>
  <Application>Microsoft Macintosh PowerPoint</Application>
  <PresentationFormat>Custom</PresentationFormat>
  <Paragraphs>105</Paragraphs>
  <Slides>16</Slides>
  <Notes>14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Nunito Light</vt:lpstr>
      <vt:lpstr>Calibri</vt:lpstr>
      <vt:lpstr>open sans</vt:lpstr>
      <vt:lpstr>Arial</vt:lpstr>
      <vt:lpstr>Nunito Sans ExtraLight</vt:lpstr>
      <vt:lpstr>Source Sans Pro Bold</vt:lpstr>
      <vt:lpstr>Nunito Sans</vt:lpstr>
      <vt:lpstr>Helvetica Neue</vt:lpstr>
      <vt:lpstr>Source Sans Pro</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26</cp:revision>
  <dcterms:modified xsi:type="dcterms:W3CDTF">2023-03-10T20:03:00Z</dcterms:modified>
</cp:coreProperties>
</file>