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Helvetica Neue" panose="02000503000000020004" pitchFamily="2" charset="0"/>
      <p:regular r:id="rId14"/>
      <p:bold r:id="rId15"/>
      <p:italic r:id="rId16"/>
      <p:boldItalic r:id="rId17"/>
    </p:embeddedFont>
    <p:embeddedFont>
      <p:font typeface="Nixie One" panose="02000503080000020004"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916dfc1b63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916dfc1b6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pedagogy of the Ethnic Studies Oral History Editorial Collective centers:</a:t>
            </a:r>
            <a:endParaRPr/>
          </a:p>
          <a:p>
            <a:pPr marL="0" lvl="0" indent="0" algn="l" rtl="0">
              <a:spcBef>
                <a:spcPts val="0"/>
              </a:spcBef>
              <a:spcAft>
                <a:spcPts val="0"/>
              </a:spcAft>
              <a:buNone/>
            </a:pPr>
            <a:r>
              <a:rPr lang="en"/>
              <a:t>KNOWLEDGE-the content and methodologies of ethnic studies analysis</a:t>
            </a:r>
            <a:endParaRPr/>
          </a:p>
          <a:p>
            <a:pPr marL="0" lvl="0" indent="0" algn="l" rtl="0">
              <a:spcBef>
                <a:spcPts val="0"/>
              </a:spcBef>
              <a:spcAft>
                <a:spcPts val="0"/>
              </a:spcAft>
              <a:buNone/>
            </a:pPr>
            <a:r>
              <a:rPr lang="en"/>
              <a:t>RELATIONSHIPS-directly working with subject matter experts at community and higher education levels</a:t>
            </a:r>
            <a:endParaRPr/>
          </a:p>
          <a:p>
            <a:pPr marL="0" lvl="0" indent="0" algn="l" rtl="0">
              <a:spcBef>
                <a:spcPts val="0"/>
              </a:spcBef>
              <a:spcAft>
                <a:spcPts val="0"/>
              </a:spcAft>
              <a:buNone/>
            </a:pPr>
            <a:r>
              <a:rPr lang="en"/>
              <a:t>CURRICULAR CREATIVITY-creating dynamic and original curriculum in collaboration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91a48c810f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91a48c810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background of ESOHEC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916dfc1b63_0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916dfc1b6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mock-up of searchable oral history web repository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916dfc1b63_0_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916dfc1b6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co-creation of support materials provides concrete points of collaborative and creative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916dfc1b63_0_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916dfc1b6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Thus far we have learned much about supporting ethnic studies educators.</a:t>
            </a:r>
            <a:endParaRPr/>
          </a:p>
          <a:p>
            <a:pPr marL="0" lvl="0" indent="0" algn="l" rtl="0">
              <a:spcBef>
                <a:spcPts val="0"/>
              </a:spcBef>
              <a:spcAft>
                <a:spcPts val="0"/>
              </a:spcAft>
              <a:buNone/>
            </a:pPr>
            <a:r>
              <a:rPr lang="en"/>
              <a:t>First, we learned that community responsive ethnic studies within the local context of the classroom and surrounding community is important. Teachers build local knowledge and relationships while students can engage ethnic studies in consistently relevant ways.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916dfc1b63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916dfc1b6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Which racial and ethnic community narratives needed to be represented? Which narratives are available?</a:t>
            </a:r>
            <a:endParaRPr/>
          </a:p>
          <a:p>
            <a:pPr marL="0" lvl="0" indent="0" algn="l" rtl="0">
              <a:spcBef>
                <a:spcPts val="0"/>
              </a:spcBef>
              <a:spcAft>
                <a:spcPts val="0"/>
              </a:spcAft>
              <a:buNone/>
            </a:pPr>
            <a:r>
              <a:rPr lang="en"/>
              <a:t>In San Diego, diversity and legacies of displacement, repression, and violence set the stage for engaging specific groups as well as comparative analysis between groups.</a:t>
            </a:r>
            <a:endParaRPr/>
          </a:p>
          <a:p>
            <a:pPr marL="0" lvl="0" indent="0" algn="l" rtl="0">
              <a:spcBef>
                <a:spcPts val="0"/>
              </a:spcBef>
              <a:spcAft>
                <a:spcPts val="0"/>
              </a:spcAft>
              <a:buNone/>
            </a:pPr>
            <a:r>
              <a:rPr lang="en"/>
              <a:t>Complex layers of identity categories, in particular language, generation, citizenship status, as well as race, class and gender are prominent in the local narratives.</a:t>
            </a:r>
            <a:endParaRPr/>
          </a:p>
          <a:p>
            <a:pPr marL="0" lvl="0" indent="0" algn="l" rtl="0">
              <a:spcBef>
                <a:spcPts val="0"/>
              </a:spcBef>
              <a:spcAft>
                <a:spcPts val="0"/>
              </a:spcAft>
              <a:buNone/>
            </a:pPr>
            <a:r>
              <a:rPr lang="en"/>
              <a:t>Communities are not monolithic in terms of views about justice/injustice, supporting or countering state or dominant forces, and pursuing freedom.</a:t>
            </a:r>
            <a:endParaRPr/>
          </a:p>
          <a:p>
            <a:pPr marL="0" lvl="0" indent="0" algn="l" rtl="0">
              <a:spcBef>
                <a:spcPts val="0"/>
              </a:spcBef>
              <a:spcAft>
                <a:spcPts val="0"/>
              </a:spcAft>
              <a:buNone/>
            </a:pPr>
            <a:r>
              <a:rPr lang="en"/>
              <a:t>San Diego is a military border city and, aside from the narratives of Kumeyaay, Lusieño, Cahuilla, and Cupeño people, the narratives are narratives of migration and settlement.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916dfc1b63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916dfc1b6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Subject matter experts are both higher education scholars with local area specialization, and also knowledge bearers within the community context itself. Teachers who are trained to collaborate with ethnic studies higher education and community knowledge bearers have significant support for engaging complexities of community responsiveness.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916dfc1b63_0_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916dfc1b6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summarize, oral history has a unique accessibility. Building from community narratives in familiar language, beginning and advanced ethnic studies can all be supported. There is a structure for relationships and for working together. There is a value placed in people speaking on their own terms and naming their own experiences. There is the potential for familiarity and relatability, while also introducing students to see their familiar places in new ways.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8"/>
        <p:cNvGrpSpPr/>
        <p:nvPr/>
      </p:nvGrpSpPr>
      <p:grpSpPr>
        <a:xfrm>
          <a:off x="0" y="0"/>
          <a:ext cx="0" cy="0"/>
          <a:chOff x="0" y="0"/>
          <a:chExt cx="0" cy="0"/>
        </a:xfrm>
      </p:grpSpPr>
      <p:sp>
        <p:nvSpPr>
          <p:cNvPr id="49" name="Google Shape;49;p3"/>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3"/>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3"/>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88"/>
        <p:cNvGrpSpPr/>
        <p:nvPr/>
      </p:nvGrpSpPr>
      <p:grpSpPr>
        <a:xfrm>
          <a:off x="0" y="0"/>
          <a:ext cx="0" cy="0"/>
          <a:chOff x="0" y="0"/>
          <a:chExt cx="0" cy="0"/>
        </a:xfrm>
      </p:grpSpPr>
      <p:sp>
        <p:nvSpPr>
          <p:cNvPr id="89" name="Google Shape;89;p4"/>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wrap="square" lIns="91425" tIns="91425" rIns="91425" bIns="91425" anchor="ctr" anchorCtr="0">
            <a:noAutofit/>
          </a:bodyPr>
          <a:lstStyle>
            <a:lvl1pPr marL="457200" lvl="0" indent="-381000" rtl="0">
              <a:spcBef>
                <a:spcPts val="600"/>
              </a:spcBef>
              <a:spcAft>
                <a:spcPts val="0"/>
              </a:spcAft>
              <a:buSzPts val="2400"/>
              <a:buFont typeface="Nixie One"/>
              <a:buChar char="◇"/>
              <a:defRPr sz="2400">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2" name="Google Shape;92;p4"/>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9"/>
        <p:cNvGrpSpPr/>
        <p:nvPr/>
      </p:nvGrpSpPr>
      <p:grpSpPr>
        <a:xfrm>
          <a:off x="0" y="0"/>
          <a:ext cx="0" cy="0"/>
          <a:chOff x="0" y="0"/>
          <a:chExt cx="0" cy="0"/>
        </a:xfrm>
      </p:grpSpPr>
      <p:sp>
        <p:nvSpPr>
          <p:cNvPr id="130" name="Google Shape;130;p5"/>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2" name="Google Shape;132;p5"/>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3" name="Google Shape;133;p5"/>
          <p:cNvSpPr txBox="1">
            <a:spLocks noGrp="1"/>
          </p:cNvSpPr>
          <p:nvPr>
            <p:ph type="body" idx="1"/>
          </p:nvPr>
        </p:nvSpPr>
        <p:spPr>
          <a:xfrm>
            <a:off x="1732700" y="2255125"/>
            <a:ext cx="4944300" cy="16599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Font typeface="Muli"/>
              <a:buChar char="◇"/>
              <a:defRPr>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endParaRPr/>
          </a:p>
        </p:txBody>
      </p:sp>
      <p:sp>
        <p:nvSpPr>
          <p:cNvPr id="134" name="Google Shape;134;p5"/>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5"/>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5"/>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70"/>
        <p:cNvGrpSpPr/>
        <p:nvPr/>
      </p:nvGrpSpPr>
      <p:grpSpPr>
        <a:xfrm>
          <a:off x="0" y="0"/>
          <a:ext cx="0" cy="0"/>
          <a:chOff x="0" y="0"/>
          <a:chExt cx="0" cy="0"/>
        </a:xfrm>
      </p:grpSpPr>
      <p:sp>
        <p:nvSpPr>
          <p:cNvPr id="171" name="Google Shape;171;p6"/>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2" name="Google Shape;172;p6"/>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3" name="Google Shape;173;p6"/>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74" name="Google Shape;174;p6"/>
          <p:cNvSpPr txBox="1">
            <a:spLocks noGrp="1"/>
          </p:cNvSpPr>
          <p:nvPr>
            <p:ph type="body" idx="1"/>
          </p:nvPr>
        </p:nvSpPr>
        <p:spPr>
          <a:xfrm>
            <a:off x="1734000" y="2414450"/>
            <a:ext cx="2667300" cy="26637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5" name="Google Shape;175;p6"/>
          <p:cNvSpPr txBox="1">
            <a:spLocks noGrp="1"/>
          </p:cNvSpPr>
          <p:nvPr>
            <p:ph type="body" idx="2"/>
          </p:nvPr>
        </p:nvSpPr>
        <p:spPr>
          <a:xfrm>
            <a:off x="4562088" y="2414450"/>
            <a:ext cx="2667300" cy="26637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6" name="Google Shape;176;p6"/>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6"/>
          <p:cNvGrpSpPr/>
          <p:nvPr/>
        </p:nvGrpSpPr>
        <p:grpSpPr>
          <a:xfrm>
            <a:off x="1729784" y="61068"/>
            <a:ext cx="351204" cy="324661"/>
            <a:chOff x="5975075" y="2327500"/>
            <a:chExt cx="420100" cy="388350"/>
          </a:xfrm>
        </p:grpSpPr>
        <p:sp>
          <p:nvSpPr>
            <p:cNvPr id="181" name="Google Shape;181;p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6"/>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6"/>
          <p:cNvGrpSpPr/>
          <p:nvPr/>
        </p:nvGrpSpPr>
        <p:grpSpPr>
          <a:xfrm>
            <a:off x="904276" y="515192"/>
            <a:ext cx="382958" cy="607111"/>
            <a:chOff x="6718575" y="2318625"/>
            <a:chExt cx="256950" cy="407375"/>
          </a:xfrm>
        </p:grpSpPr>
        <p:sp>
          <p:nvSpPr>
            <p:cNvPr id="185" name="Google Shape;185;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6"/>
          <p:cNvGrpSpPr/>
          <p:nvPr/>
        </p:nvGrpSpPr>
        <p:grpSpPr>
          <a:xfrm>
            <a:off x="335759" y="1840531"/>
            <a:ext cx="342882" cy="350068"/>
            <a:chOff x="3951850" y="2985350"/>
            <a:chExt cx="407950" cy="416500"/>
          </a:xfrm>
        </p:grpSpPr>
        <p:sp>
          <p:nvSpPr>
            <p:cNvPr id="194" name="Google Shape;194;p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6"/>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6"/>
          <p:cNvGrpSpPr/>
          <p:nvPr/>
        </p:nvGrpSpPr>
        <p:grpSpPr>
          <a:xfrm>
            <a:off x="7354067" y="3426715"/>
            <a:ext cx="455624" cy="437054"/>
            <a:chOff x="5241175" y="4959100"/>
            <a:chExt cx="539775" cy="517775"/>
          </a:xfrm>
        </p:grpSpPr>
        <p:sp>
          <p:nvSpPr>
            <p:cNvPr id="204" name="Google Shape;204;p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6"/>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4" name="Google Shape;214;p7"/>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5" name="Google Shape;215;p7"/>
          <p:cNvSpPr txBox="1">
            <a:spLocks noGrp="1"/>
          </p:cNvSpPr>
          <p:nvPr>
            <p:ph type="body" idx="1"/>
          </p:nvPr>
        </p:nvSpPr>
        <p:spPr>
          <a:xfrm>
            <a:off x="1732700"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6" name="Google Shape;216;p7"/>
          <p:cNvSpPr txBox="1">
            <a:spLocks noGrp="1"/>
          </p:cNvSpPr>
          <p:nvPr>
            <p:ph type="body" idx="2"/>
          </p:nvPr>
        </p:nvSpPr>
        <p:spPr>
          <a:xfrm>
            <a:off x="4020972"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7" name="Google Shape;217;p7"/>
          <p:cNvSpPr txBox="1">
            <a:spLocks noGrp="1"/>
          </p:cNvSpPr>
          <p:nvPr>
            <p:ph type="body" idx="3"/>
          </p:nvPr>
        </p:nvSpPr>
        <p:spPr>
          <a:xfrm>
            <a:off x="6309245"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Google Shape;218;p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7"/>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8"/>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3" name="Google Shape;243;p8"/>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4" name="Google Shape;244;p8"/>
          <p:cNvSpPr txBox="1">
            <a:spLocks noGrp="1"/>
          </p:cNvSpPr>
          <p:nvPr>
            <p:ph type="title"/>
          </p:nvPr>
        </p:nvSpPr>
        <p:spPr>
          <a:xfrm>
            <a:off x="1732700" y="821200"/>
            <a:ext cx="4944300" cy="6453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45" name="Google Shape;245;p8"/>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8"/>
          <p:cNvGrpSpPr/>
          <p:nvPr/>
        </p:nvGrpSpPr>
        <p:grpSpPr>
          <a:xfrm>
            <a:off x="1729784" y="61068"/>
            <a:ext cx="351204" cy="324661"/>
            <a:chOff x="5975075" y="2327500"/>
            <a:chExt cx="420100" cy="388350"/>
          </a:xfrm>
        </p:grpSpPr>
        <p:sp>
          <p:nvSpPr>
            <p:cNvPr id="250" name="Google Shape;250;p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8"/>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8"/>
          <p:cNvGrpSpPr/>
          <p:nvPr/>
        </p:nvGrpSpPr>
        <p:grpSpPr>
          <a:xfrm>
            <a:off x="904276" y="515192"/>
            <a:ext cx="382958" cy="607111"/>
            <a:chOff x="6718575" y="2318625"/>
            <a:chExt cx="256950" cy="407375"/>
          </a:xfrm>
        </p:grpSpPr>
        <p:sp>
          <p:nvSpPr>
            <p:cNvPr id="254" name="Google Shape;254;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8"/>
          <p:cNvGrpSpPr/>
          <p:nvPr/>
        </p:nvGrpSpPr>
        <p:grpSpPr>
          <a:xfrm>
            <a:off x="335759" y="1840531"/>
            <a:ext cx="342882" cy="350068"/>
            <a:chOff x="3951850" y="2985350"/>
            <a:chExt cx="407950" cy="416500"/>
          </a:xfrm>
        </p:grpSpPr>
        <p:sp>
          <p:nvSpPr>
            <p:cNvPr id="263" name="Google Shape;263;p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8"/>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a:off x="7354067" y="3426715"/>
            <a:ext cx="455624" cy="437054"/>
            <a:chOff x="5241175" y="4959100"/>
            <a:chExt cx="539775" cy="517775"/>
          </a:xfrm>
        </p:grpSpPr>
        <p:sp>
          <p:nvSpPr>
            <p:cNvPr id="273" name="Google Shape;273;p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8"/>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1"/>
        <p:cNvGrpSpPr/>
        <p:nvPr/>
      </p:nvGrpSpPr>
      <p:grpSpPr>
        <a:xfrm>
          <a:off x="0" y="0"/>
          <a:ext cx="0" cy="0"/>
          <a:chOff x="0" y="0"/>
          <a:chExt cx="0" cy="0"/>
        </a:xfrm>
      </p:grpSpPr>
      <p:sp>
        <p:nvSpPr>
          <p:cNvPr id="282" name="Google Shape;282;p9"/>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4" name="Google Shape;284;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a:lvl1pPr>
          </a:lstStyle>
          <a:p>
            <a:endParaRPr/>
          </a:p>
        </p:txBody>
      </p:sp>
      <p:sp>
        <p:nvSpPr>
          <p:cNvPr id="285" name="Google Shape;285;p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9"/>
          <p:cNvGrpSpPr/>
          <p:nvPr/>
        </p:nvGrpSpPr>
        <p:grpSpPr>
          <a:xfrm>
            <a:off x="1729784" y="61068"/>
            <a:ext cx="351204" cy="324661"/>
            <a:chOff x="5975075" y="2327500"/>
            <a:chExt cx="420100" cy="388350"/>
          </a:xfrm>
        </p:grpSpPr>
        <p:sp>
          <p:nvSpPr>
            <p:cNvPr id="290" name="Google Shape;290;p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9"/>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9"/>
          <p:cNvGrpSpPr/>
          <p:nvPr/>
        </p:nvGrpSpPr>
        <p:grpSpPr>
          <a:xfrm>
            <a:off x="904276" y="515192"/>
            <a:ext cx="382958" cy="607111"/>
            <a:chOff x="6718575" y="2318625"/>
            <a:chExt cx="256950" cy="407375"/>
          </a:xfrm>
        </p:grpSpPr>
        <p:sp>
          <p:nvSpPr>
            <p:cNvPr id="294" name="Google Shape;294;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9"/>
          <p:cNvGrpSpPr/>
          <p:nvPr/>
        </p:nvGrpSpPr>
        <p:grpSpPr>
          <a:xfrm>
            <a:off x="335759" y="1840531"/>
            <a:ext cx="342882" cy="350068"/>
            <a:chOff x="3951850" y="2985350"/>
            <a:chExt cx="407950" cy="416500"/>
          </a:xfrm>
        </p:grpSpPr>
        <p:sp>
          <p:nvSpPr>
            <p:cNvPr id="303" name="Google Shape;303;p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9"/>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9"/>
          <p:cNvGrpSpPr/>
          <p:nvPr/>
        </p:nvGrpSpPr>
        <p:grpSpPr>
          <a:xfrm>
            <a:off x="7354067" y="3426715"/>
            <a:ext cx="455624" cy="437054"/>
            <a:chOff x="5241175" y="4959100"/>
            <a:chExt cx="539775" cy="517775"/>
          </a:xfrm>
        </p:grpSpPr>
        <p:sp>
          <p:nvSpPr>
            <p:cNvPr id="313" name="Google Shape;313;p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9"/>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10"/>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4" name="Google Shape;324;p10"/>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0"/>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0"/>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0"/>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0"/>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11"/>
          <p:cNvSpPr txBox="1">
            <a:spLocks noGrp="1"/>
          </p:cNvSpPr>
          <p:nvPr>
            <p:ph type="ctrTitle" idx="4294967295"/>
          </p:nvPr>
        </p:nvSpPr>
        <p:spPr>
          <a:xfrm>
            <a:off x="182626" y="2640342"/>
            <a:ext cx="679862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Ethnic Studies Oral History Editorial Collective</a:t>
            </a:r>
            <a:endParaRPr sz="4800" b="1" dirty="0"/>
          </a:p>
        </p:txBody>
      </p:sp>
      <p:sp>
        <p:nvSpPr>
          <p:cNvPr id="338" name="Google Shape;338;p11"/>
          <p:cNvSpPr txBox="1">
            <a:spLocks noGrp="1"/>
          </p:cNvSpPr>
          <p:nvPr>
            <p:ph type="body" idx="4294967295"/>
          </p:nvPr>
        </p:nvSpPr>
        <p:spPr>
          <a:xfrm>
            <a:off x="461675" y="3696775"/>
            <a:ext cx="4562100" cy="111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dirty="0">
                <a:solidFill>
                  <a:srgbClr val="3393E2"/>
                </a:solidFill>
              </a:rPr>
              <a:t>Jesse Mills, Ph.D.</a:t>
            </a:r>
            <a:endParaRPr sz="2000" b="1" dirty="0">
              <a:solidFill>
                <a:srgbClr val="3393E2"/>
              </a:solidFill>
            </a:endParaRPr>
          </a:p>
          <a:p>
            <a:pPr marL="0" lvl="0" indent="0" algn="l" rtl="0">
              <a:spcBef>
                <a:spcPts val="600"/>
              </a:spcBef>
              <a:spcAft>
                <a:spcPts val="0"/>
              </a:spcAft>
              <a:buNone/>
            </a:pPr>
            <a:r>
              <a:rPr lang="en" sz="2000" dirty="0">
                <a:solidFill>
                  <a:srgbClr val="3393E2"/>
                </a:solidFill>
              </a:rPr>
              <a:t>USD Ethnic Studies</a:t>
            </a:r>
            <a:endParaRPr sz="2000" dirty="0">
              <a:solidFill>
                <a:srgbClr val="3393E2"/>
              </a:solidFill>
            </a:endParaRPr>
          </a:p>
        </p:txBody>
      </p:sp>
      <p:sp>
        <p:nvSpPr>
          <p:cNvPr id="339" name="Google Shape;339;p1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6"/>
        <p:cNvGrpSpPr/>
        <p:nvPr/>
      </p:nvGrpSpPr>
      <p:grpSpPr>
        <a:xfrm>
          <a:off x="0" y="0"/>
          <a:ext cx="0" cy="0"/>
          <a:chOff x="0" y="0"/>
          <a:chExt cx="0" cy="0"/>
        </a:xfrm>
      </p:grpSpPr>
      <p:sp>
        <p:nvSpPr>
          <p:cNvPr id="407" name="Google Shape;407;p20"/>
          <p:cNvSpPr/>
          <p:nvPr/>
        </p:nvSpPr>
        <p:spPr>
          <a:xfrm rot="-5400000">
            <a:off x="471275" y="1458875"/>
            <a:ext cx="2691900" cy="3108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08" name="Google Shape;408;p20"/>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409" name="Google Shape;409;p20"/>
          <p:cNvSpPr/>
          <p:nvPr/>
        </p:nvSpPr>
        <p:spPr>
          <a:xfrm rot="-5400000">
            <a:off x="2918400" y="38775"/>
            <a:ext cx="2691900" cy="3108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10" name="Google Shape;410;p20"/>
          <p:cNvSpPr/>
          <p:nvPr/>
        </p:nvSpPr>
        <p:spPr>
          <a:xfrm rot="-5400000">
            <a:off x="5342225" y="1458875"/>
            <a:ext cx="2691900" cy="3108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11" name="Google Shape;411;p20"/>
          <p:cNvSpPr txBox="1"/>
          <p:nvPr/>
        </p:nvSpPr>
        <p:spPr>
          <a:xfrm>
            <a:off x="986825" y="2766725"/>
            <a:ext cx="1660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Muli"/>
                <a:ea typeface="Muli"/>
                <a:cs typeface="Muli"/>
                <a:sym typeface="Muli"/>
              </a:rPr>
              <a:t>Knowledge</a:t>
            </a:r>
            <a:endParaRPr sz="2000">
              <a:latin typeface="Muli"/>
              <a:ea typeface="Muli"/>
              <a:cs typeface="Muli"/>
              <a:sym typeface="Muli"/>
            </a:endParaRPr>
          </a:p>
        </p:txBody>
      </p:sp>
      <p:sp>
        <p:nvSpPr>
          <p:cNvPr id="412" name="Google Shape;412;p20"/>
          <p:cNvSpPr txBox="1"/>
          <p:nvPr/>
        </p:nvSpPr>
        <p:spPr>
          <a:xfrm>
            <a:off x="3331350" y="1346625"/>
            <a:ext cx="1866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Muli"/>
                <a:ea typeface="Muli"/>
                <a:cs typeface="Muli"/>
                <a:sym typeface="Muli"/>
              </a:rPr>
              <a:t>Relationships</a:t>
            </a:r>
            <a:endParaRPr sz="2000">
              <a:latin typeface="Muli"/>
              <a:ea typeface="Muli"/>
              <a:cs typeface="Muli"/>
              <a:sym typeface="Muli"/>
            </a:endParaRPr>
          </a:p>
        </p:txBody>
      </p:sp>
      <p:sp>
        <p:nvSpPr>
          <p:cNvPr id="413" name="Google Shape;413;p20"/>
          <p:cNvSpPr txBox="1"/>
          <p:nvPr/>
        </p:nvSpPr>
        <p:spPr>
          <a:xfrm>
            <a:off x="5881075" y="2612825"/>
            <a:ext cx="16608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Muli"/>
                <a:ea typeface="Muli"/>
                <a:cs typeface="Muli"/>
                <a:sym typeface="Muli"/>
              </a:rPr>
              <a:t>Curricular</a:t>
            </a:r>
            <a:endParaRPr sz="2000">
              <a:latin typeface="Muli"/>
              <a:ea typeface="Muli"/>
              <a:cs typeface="Muli"/>
              <a:sym typeface="Muli"/>
            </a:endParaRPr>
          </a:p>
          <a:p>
            <a:pPr marL="0" lvl="0" indent="0" algn="ctr" rtl="0">
              <a:spcBef>
                <a:spcPts val="0"/>
              </a:spcBef>
              <a:spcAft>
                <a:spcPts val="0"/>
              </a:spcAft>
              <a:buNone/>
            </a:pPr>
            <a:r>
              <a:rPr lang="en" sz="2000">
                <a:latin typeface="Muli"/>
                <a:ea typeface="Muli"/>
                <a:cs typeface="Muli"/>
                <a:sym typeface="Muli"/>
              </a:rPr>
              <a:t>Creativity</a:t>
            </a:r>
            <a:endParaRPr sz="2000">
              <a:latin typeface="Muli"/>
              <a:ea typeface="Muli"/>
              <a:cs typeface="Muli"/>
              <a:sym typeface="Mul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21"/>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19" name="Google Shape;419;p21"/>
          <p:cNvSpPr txBox="1">
            <a:spLocks noGrp="1"/>
          </p:cNvSpPr>
          <p:nvPr>
            <p:ph type="ctrTitle" idx="4294967295"/>
          </p:nvPr>
        </p:nvSpPr>
        <p:spPr>
          <a:xfrm>
            <a:off x="3152775" y="1354750"/>
            <a:ext cx="5898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a:t>Thank you!</a:t>
            </a:r>
            <a:endParaRPr sz="8000"/>
          </a:p>
        </p:txBody>
      </p:sp>
      <p:sp>
        <p:nvSpPr>
          <p:cNvPr id="420" name="Google Shape;420;p21"/>
          <p:cNvSpPr txBox="1">
            <a:spLocks noGrp="1"/>
          </p:cNvSpPr>
          <p:nvPr>
            <p:ph type="body" idx="4294967295"/>
          </p:nvPr>
        </p:nvSpPr>
        <p:spPr>
          <a:xfrm>
            <a:off x="3286468" y="2400250"/>
            <a:ext cx="4562100" cy="2461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solidFill>
                  <a:srgbClr val="3393E2"/>
                </a:solidFill>
              </a:rPr>
              <a:t>Any questions?</a:t>
            </a:r>
            <a:endParaRPr>
              <a:solidFill>
                <a:srgbClr val="3393E2"/>
              </a:solidFill>
            </a:endParaRPr>
          </a:p>
          <a:p>
            <a:pPr marL="0" lvl="0" indent="0" algn="l" rtl="0">
              <a:spcBef>
                <a:spcPts val="600"/>
              </a:spcBef>
              <a:spcAft>
                <a:spcPts val="0"/>
              </a:spcAft>
              <a:buClr>
                <a:schemeClr val="dk1"/>
              </a:buClr>
              <a:buSzPts val="1100"/>
              <a:buFont typeface="Arial"/>
              <a:buNone/>
            </a:pPr>
            <a:r>
              <a:rPr lang="en">
                <a:solidFill>
                  <a:srgbClr val="3393E2"/>
                </a:solidFill>
              </a:rPr>
              <a:t>You can find me at:</a:t>
            </a:r>
            <a:endParaRPr>
              <a:solidFill>
                <a:srgbClr val="3393E2"/>
              </a:solidFill>
            </a:endParaRPr>
          </a:p>
          <a:p>
            <a:pPr marL="457200" lvl="0" indent="-317500" algn="l" rtl="0">
              <a:spcBef>
                <a:spcPts val="600"/>
              </a:spcBef>
              <a:spcAft>
                <a:spcPts val="0"/>
              </a:spcAft>
              <a:buClr>
                <a:srgbClr val="00E1C6"/>
              </a:buClr>
              <a:buSzPts val="1400"/>
              <a:buChar char="◇"/>
            </a:pPr>
            <a:r>
              <a:rPr lang="en">
                <a:solidFill>
                  <a:srgbClr val="00E1C6"/>
                </a:solidFill>
              </a:rPr>
              <a:t>jessemills@sandiego.edu</a:t>
            </a:r>
            <a:endParaRPr>
              <a:solidFill>
                <a:srgbClr val="00E1C6"/>
              </a:solidFill>
            </a:endParaRPr>
          </a:p>
        </p:txBody>
      </p:sp>
      <p:sp>
        <p:nvSpPr>
          <p:cNvPr id="421" name="Google Shape;421;p21"/>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12"/>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FFFFFF"/>
                </a:solidFill>
              </a:rPr>
              <a:t>2</a:t>
            </a:fld>
            <a:endParaRPr>
              <a:solidFill>
                <a:srgbClr val="FFFFFF"/>
              </a:solidFill>
            </a:endParaRPr>
          </a:p>
        </p:txBody>
      </p:sp>
      <p:sp>
        <p:nvSpPr>
          <p:cNvPr id="345" name="Google Shape;345;p12"/>
          <p:cNvSpPr txBox="1"/>
          <p:nvPr/>
        </p:nvSpPr>
        <p:spPr>
          <a:xfrm>
            <a:off x="1146300" y="932025"/>
            <a:ext cx="68514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184769"/>
                </a:solidFill>
                <a:latin typeface="Muli"/>
                <a:ea typeface="Muli"/>
                <a:cs typeface="Muli"/>
                <a:sym typeface="Muli"/>
              </a:rPr>
              <a:t>What is the editorial collective?</a:t>
            </a:r>
            <a:endParaRPr sz="3000" b="1">
              <a:solidFill>
                <a:srgbClr val="184769"/>
              </a:solidFill>
              <a:latin typeface="Muli"/>
              <a:ea typeface="Muli"/>
              <a:cs typeface="Muli"/>
              <a:sym typeface="Muli"/>
            </a:endParaRPr>
          </a:p>
          <a:p>
            <a:pPr marL="0" lvl="0" indent="0" algn="l" rtl="0">
              <a:spcBef>
                <a:spcPts val="0"/>
              </a:spcBef>
              <a:spcAft>
                <a:spcPts val="0"/>
              </a:spcAft>
              <a:buNone/>
            </a:pPr>
            <a:endParaRPr>
              <a:solidFill>
                <a:schemeClr val="dk1"/>
              </a:solidFill>
              <a:latin typeface="Muli"/>
              <a:ea typeface="Muli"/>
              <a:cs typeface="Muli"/>
              <a:sym typeface="Muli"/>
            </a:endParaRPr>
          </a:p>
          <a:p>
            <a:pPr marL="457200" lvl="0"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Formed in October 2021</a:t>
            </a:r>
            <a:endParaRPr sz="2000">
              <a:solidFill>
                <a:srgbClr val="3393E2"/>
              </a:solidFill>
              <a:latin typeface="Muli"/>
              <a:ea typeface="Muli"/>
              <a:cs typeface="Muli"/>
              <a:sym typeface="Muli"/>
            </a:endParaRPr>
          </a:p>
          <a:p>
            <a:pPr marL="457200" lvl="0"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High school teachers and higher education scholars collaborate</a:t>
            </a:r>
            <a:endParaRPr sz="2000">
              <a:solidFill>
                <a:srgbClr val="3393E2"/>
              </a:solidFill>
              <a:latin typeface="Muli"/>
              <a:ea typeface="Muli"/>
              <a:cs typeface="Muli"/>
              <a:sym typeface="Muli"/>
            </a:endParaRPr>
          </a:p>
          <a:p>
            <a:pPr marL="914400" lvl="1"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Ethnic Studies teachers from three school districts</a:t>
            </a:r>
            <a:endParaRPr sz="2000">
              <a:solidFill>
                <a:srgbClr val="3393E2"/>
              </a:solidFill>
              <a:latin typeface="Muli"/>
              <a:ea typeface="Muli"/>
              <a:cs typeface="Muli"/>
              <a:sym typeface="Muli"/>
            </a:endParaRPr>
          </a:p>
          <a:p>
            <a:pPr marL="914400" lvl="1"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University faculty from USD, UCSD, and SDSU</a:t>
            </a:r>
            <a:endParaRPr sz="2000">
              <a:solidFill>
                <a:srgbClr val="3393E2"/>
              </a:solidFill>
              <a:latin typeface="Muli"/>
              <a:ea typeface="Muli"/>
              <a:cs typeface="Muli"/>
              <a:sym typeface="Muli"/>
            </a:endParaRPr>
          </a:p>
          <a:p>
            <a:pPr marL="914400" lvl="1"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Funding partner CSMP</a:t>
            </a:r>
            <a:endParaRPr sz="2000">
              <a:solidFill>
                <a:srgbClr val="3393E2"/>
              </a:solidFill>
              <a:latin typeface="Muli"/>
              <a:ea typeface="Muli"/>
              <a:cs typeface="Muli"/>
              <a:sym typeface="Muli"/>
            </a:endParaRPr>
          </a:p>
          <a:p>
            <a:pPr marL="457200" lvl="0"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Local oral histories ground curriculum and instruction</a:t>
            </a:r>
            <a:endParaRPr sz="2000">
              <a:solidFill>
                <a:srgbClr val="3393E2"/>
              </a:solidFill>
              <a:latin typeface="Muli"/>
              <a:ea typeface="Muli"/>
              <a:cs typeface="Muli"/>
              <a:sym typeface="Muli"/>
            </a:endParaRPr>
          </a:p>
          <a:p>
            <a:pPr marL="914400" lvl="1"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UCSD Race and Oral History Project</a:t>
            </a:r>
            <a:endParaRPr sz="2000">
              <a:solidFill>
                <a:srgbClr val="3393E2"/>
              </a:solidFill>
              <a:latin typeface="Muli"/>
              <a:ea typeface="Muli"/>
              <a:cs typeface="Muli"/>
              <a:sym typeface="Mul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13"/>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FFFFFF"/>
                </a:solidFill>
              </a:rPr>
              <a:t>3</a:t>
            </a:fld>
            <a:endParaRPr>
              <a:solidFill>
                <a:srgbClr val="FFFFFF"/>
              </a:solidFill>
            </a:endParaRPr>
          </a:p>
        </p:txBody>
      </p:sp>
      <p:sp>
        <p:nvSpPr>
          <p:cNvPr id="351" name="Google Shape;351;p13"/>
          <p:cNvSpPr txBox="1"/>
          <p:nvPr/>
        </p:nvSpPr>
        <p:spPr>
          <a:xfrm>
            <a:off x="1146300" y="932025"/>
            <a:ext cx="68514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184769"/>
                </a:solidFill>
                <a:latin typeface="Muli"/>
                <a:ea typeface="Muli"/>
                <a:cs typeface="Muli"/>
                <a:sym typeface="Muli"/>
              </a:rPr>
              <a:t>What is the editorial collective?</a:t>
            </a:r>
            <a:endParaRPr sz="3000" b="1">
              <a:solidFill>
                <a:srgbClr val="184769"/>
              </a:solidFill>
              <a:latin typeface="Muli"/>
              <a:ea typeface="Muli"/>
              <a:cs typeface="Muli"/>
              <a:sym typeface="Muli"/>
            </a:endParaRPr>
          </a:p>
          <a:p>
            <a:pPr marL="0" lvl="0" indent="0" algn="l" rtl="0">
              <a:spcBef>
                <a:spcPts val="0"/>
              </a:spcBef>
              <a:spcAft>
                <a:spcPts val="0"/>
              </a:spcAft>
              <a:buNone/>
            </a:pPr>
            <a:endParaRPr>
              <a:solidFill>
                <a:schemeClr val="dk1"/>
              </a:solidFill>
              <a:latin typeface="Muli"/>
              <a:ea typeface="Muli"/>
              <a:cs typeface="Muli"/>
              <a:sym typeface="Muli"/>
            </a:endParaRPr>
          </a:p>
          <a:p>
            <a:pPr marL="457200" lvl="0"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Generate an open source repository</a:t>
            </a:r>
            <a:endParaRPr sz="2000">
              <a:solidFill>
                <a:srgbClr val="3393E2"/>
              </a:solidFill>
              <a:latin typeface="Muli"/>
              <a:ea typeface="Muli"/>
              <a:cs typeface="Muli"/>
              <a:sym typeface="Muli"/>
            </a:endParaRPr>
          </a:p>
          <a:p>
            <a:pPr marL="457200" lvl="0"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Monthly meetings, smaller working groups, convenings</a:t>
            </a:r>
            <a:endParaRPr sz="2000">
              <a:solidFill>
                <a:srgbClr val="3393E2"/>
              </a:solidFill>
              <a:latin typeface="Muli"/>
              <a:ea typeface="Muli"/>
              <a:cs typeface="Muli"/>
              <a:sym typeface="Muli"/>
            </a:endParaRPr>
          </a:p>
          <a:p>
            <a:pPr marL="457200" lvl="0" indent="-355600" algn="l" rtl="0">
              <a:spcBef>
                <a:spcPts val="0"/>
              </a:spcBef>
              <a:spcAft>
                <a:spcPts val="0"/>
              </a:spcAft>
              <a:buClr>
                <a:srgbClr val="3393E2"/>
              </a:buClr>
              <a:buSzPts val="2000"/>
              <a:buFont typeface="Muli"/>
              <a:buChar char="●"/>
            </a:pPr>
            <a:r>
              <a:rPr lang="en" sz="2000">
                <a:solidFill>
                  <a:srgbClr val="3393E2"/>
                </a:solidFill>
                <a:latin typeface="Muli"/>
                <a:ea typeface="Muli"/>
                <a:cs typeface="Muli"/>
                <a:sym typeface="Muli"/>
              </a:rPr>
              <a:t>Generate, refine ethnic studies lesson segments and support materials</a:t>
            </a:r>
            <a:endParaRPr sz="2000">
              <a:solidFill>
                <a:srgbClr val="3393E2"/>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14"/>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pic>
        <p:nvPicPr>
          <p:cNvPr id="357" name="Google Shape;357;p14"/>
          <p:cNvPicPr preferRelativeResize="0"/>
          <p:nvPr/>
        </p:nvPicPr>
        <p:blipFill>
          <a:blip r:embed="rId3">
            <a:alphaModFix/>
          </a:blip>
          <a:stretch>
            <a:fillRect/>
          </a:stretch>
        </p:blipFill>
        <p:spPr>
          <a:xfrm>
            <a:off x="949000" y="544686"/>
            <a:ext cx="7246002" cy="4054125"/>
          </a:xfrm>
          <a:prstGeom prst="rect">
            <a:avLst/>
          </a:prstGeom>
          <a:noFill/>
          <a:ln w="19050" cap="flat" cmpd="sng">
            <a:solidFill>
              <a:srgbClr val="18476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15"/>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FFFFFF"/>
                </a:solidFill>
              </a:rPr>
              <a:t>5</a:t>
            </a:fld>
            <a:endParaRPr>
              <a:solidFill>
                <a:srgbClr val="FFFFFF"/>
              </a:solidFill>
            </a:endParaRPr>
          </a:p>
        </p:txBody>
      </p:sp>
      <p:pic>
        <p:nvPicPr>
          <p:cNvPr id="363" name="Google Shape;363;p15"/>
          <p:cNvPicPr preferRelativeResize="0"/>
          <p:nvPr/>
        </p:nvPicPr>
        <p:blipFill>
          <a:blip r:embed="rId3">
            <a:alphaModFix/>
          </a:blip>
          <a:stretch>
            <a:fillRect/>
          </a:stretch>
        </p:blipFill>
        <p:spPr>
          <a:xfrm>
            <a:off x="893800" y="496213"/>
            <a:ext cx="7356399" cy="4151076"/>
          </a:xfrm>
          <a:prstGeom prst="rect">
            <a:avLst/>
          </a:prstGeom>
          <a:noFill/>
          <a:ln w="19050" cap="flat" cmpd="sng">
            <a:solidFill>
              <a:srgbClr val="184769"/>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16"/>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69" name="Google Shape;369;p16"/>
          <p:cNvSpPr txBox="1">
            <a:spLocks noGrp="1"/>
          </p:cNvSpPr>
          <p:nvPr>
            <p:ph type="ctrTitle" idx="4294967295"/>
          </p:nvPr>
        </p:nvSpPr>
        <p:spPr>
          <a:xfrm>
            <a:off x="3141125" y="792100"/>
            <a:ext cx="5816400" cy="77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t>Ethnic Studies Pedagogy</a:t>
            </a:r>
            <a:endParaRPr sz="3500"/>
          </a:p>
        </p:txBody>
      </p:sp>
      <p:sp>
        <p:nvSpPr>
          <p:cNvPr id="370" name="Google Shape;370;p16"/>
          <p:cNvSpPr txBox="1">
            <a:spLocks noGrp="1"/>
          </p:cNvSpPr>
          <p:nvPr>
            <p:ph type="body" idx="4294967295"/>
          </p:nvPr>
        </p:nvSpPr>
        <p:spPr>
          <a:xfrm>
            <a:off x="3141125" y="1567300"/>
            <a:ext cx="5940600" cy="147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00E1C6"/>
                </a:solidFill>
              </a:rPr>
              <a:t>Importance of</a:t>
            </a:r>
            <a:r>
              <a:rPr lang="en" sz="3600" b="1">
                <a:solidFill>
                  <a:srgbClr val="00E1C6"/>
                </a:solidFill>
              </a:rPr>
              <a:t> community responsive </a:t>
            </a:r>
            <a:r>
              <a:rPr lang="en" sz="3600">
                <a:solidFill>
                  <a:srgbClr val="00E1C6"/>
                </a:solidFill>
              </a:rPr>
              <a:t>ES</a:t>
            </a:r>
            <a:endParaRPr/>
          </a:p>
        </p:txBody>
      </p:sp>
      <p:sp>
        <p:nvSpPr>
          <p:cNvPr id="371" name="Google Shape;371;p16"/>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372" name="Google Shape;372;p16"/>
          <p:cNvSpPr txBox="1"/>
          <p:nvPr/>
        </p:nvSpPr>
        <p:spPr>
          <a:xfrm>
            <a:off x="1649550" y="1243100"/>
            <a:ext cx="663900" cy="72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chemeClr val="lt1"/>
                </a:solidFill>
                <a:latin typeface="Nixie One"/>
                <a:ea typeface="Nixie One"/>
                <a:cs typeface="Nixie One"/>
                <a:sym typeface="Nixie One"/>
              </a:rPr>
              <a:t>1</a:t>
            </a:r>
            <a:endParaRPr sz="4500" b="1">
              <a:solidFill>
                <a:schemeClr val="lt1"/>
              </a:solidFill>
              <a:latin typeface="Nixie One"/>
              <a:ea typeface="Nixie One"/>
              <a:cs typeface="Nixie One"/>
              <a:sym typeface="Nixie One"/>
            </a:endParaRPr>
          </a:p>
        </p:txBody>
      </p:sp>
      <p:sp>
        <p:nvSpPr>
          <p:cNvPr id="373" name="Google Shape;373;p16"/>
          <p:cNvSpPr txBox="1"/>
          <p:nvPr/>
        </p:nvSpPr>
        <p:spPr>
          <a:xfrm>
            <a:off x="1217250" y="3273175"/>
            <a:ext cx="6709500" cy="1031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“the cultural, political, social and economic spaces and places that shape student and family realities.”</a:t>
            </a:r>
            <a:r>
              <a:rPr lang="en" sz="2000">
                <a:solidFill>
                  <a:srgbClr val="19BBD5"/>
                </a:solidFill>
                <a:latin typeface="Muli"/>
                <a:ea typeface="Muli"/>
                <a:cs typeface="Muli"/>
                <a:sym typeface="Muli"/>
              </a:rPr>
              <a:t> </a:t>
            </a:r>
            <a:r>
              <a:rPr lang="en" sz="1500">
                <a:solidFill>
                  <a:srgbClr val="19BBD5"/>
                </a:solidFill>
                <a:latin typeface="Muli"/>
                <a:ea typeface="Muli"/>
                <a:cs typeface="Muli"/>
                <a:sym typeface="Muli"/>
              </a:rPr>
              <a:t>(Tintiango-Cublaes and Duncan-Andrade, 2021)</a:t>
            </a:r>
            <a:endParaRPr sz="1500">
              <a:solidFill>
                <a:srgbClr val="19BBD5"/>
              </a:solidFill>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17"/>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79" name="Google Shape;379;p17"/>
          <p:cNvSpPr txBox="1">
            <a:spLocks noGrp="1"/>
          </p:cNvSpPr>
          <p:nvPr>
            <p:ph type="ctrTitle" idx="4294967295"/>
          </p:nvPr>
        </p:nvSpPr>
        <p:spPr>
          <a:xfrm>
            <a:off x="3141125" y="792100"/>
            <a:ext cx="5816400" cy="77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t>Ethnic Studies Pedagogy</a:t>
            </a:r>
            <a:endParaRPr sz="3500"/>
          </a:p>
        </p:txBody>
      </p:sp>
      <p:sp>
        <p:nvSpPr>
          <p:cNvPr id="380" name="Google Shape;380;p17"/>
          <p:cNvSpPr txBox="1">
            <a:spLocks noGrp="1"/>
          </p:cNvSpPr>
          <p:nvPr>
            <p:ph type="body" idx="4294967295"/>
          </p:nvPr>
        </p:nvSpPr>
        <p:spPr>
          <a:xfrm>
            <a:off x="3141125" y="1567300"/>
            <a:ext cx="5940600" cy="147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00E1C6"/>
                </a:solidFill>
              </a:rPr>
              <a:t>Community nuances support </a:t>
            </a:r>
            <a:r>
              <a:rPr lang="en" sz="3600" b="1">
                <a:solidFill>
                  <a:srgbClr val="00E1C6"/>
                </a:solidFill>
              </a:rPr>
              <a:t>complexities</a:t>
            </a:r>
            <a:r>
              <a:rPr lang="en" sz="3600">
                <a:solidFill>
                  <a:srgbClr val="00E1C6"/>
                </a:solidFill>
              </a:rPr>
              <a:t> of ES</a:t>
            </a:r>
            <a:endParaRPr/>
          </a:p>
        </p:txBody>
      </p:sp>
      <p:sp>
        <p:nvSpPr>
          <p:cNvPr id="381" name="Google Shape;381;p1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sp>
        <p:nvSpPr>
          <p:cNvPr id="382" name="Google Shape;382;p17"/>
          <p:cNvSpPr txBox="1"/>
          <p:nvPr/>
        </p:nvSpPr>
        <p:spPr>
          <a:xfrm>
            <a:off x="1649550" y="1243100"/>
            <a:ext cx="663900" cy="72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chemeClr val="lt1"/>
                </a:solidFill>
                <a:latin typeface="Nixie One"/>
                <a:ea typeface="Nixie One"/>
                <a:cs typeface="Nixie One"/>
                <a:sym typeface="Nixie One"/>
              </a:rPr>
              <a:t>2</a:t>
            </a:r>
            <a:endParaRPr sz="4500" b="1">
              <a:solidFill>
                <a:schemeClr val="lt1"/>
              </a:solidFill>
              <a:latin typeface="Nixie One"/>
              <a:ea typeface="Nixie One"/>
              <a:cs typeface="Nixie One"/>
              <a:sym typeface="Nixie One"/>
            </a:endParaRPr>
          </a:p>
        </p:txBody>
      </p:sp>
      <p:sp>
        <p:nvSpPr>
          <p:cNvPr id="383" name="Google Shape;383;p17"/>
          <p:cNvSpPr txBox="1"/>
          <p:nvPr/>
        </p:nvSpPr>
        <p:spPr>
          <a:xfrm>
            <a:off x="1217250" y="3273175"/>
            <a:ext cx="67095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Racial and ethnic diversity</a:t>
            </a:r>
            <a:endParaRPr sz="2000" i="1">
              <a:solidFill>
                <a:srgbClr val="19BBD5"/>
              </a:solidFill>
              <a:latin typeface="Muli"/>
              <a:ea typeface="Muli"/>
              <a:cs typeface="Muli"/>
              <a:sym typeface="Muli"/>
            </a:endParaRPr>
          </a:p>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Intersectionality</a:t>
            </a:r>
            <a:endParaRPr sz="2000" i="1">
              <a:solidFill>
                <a:srgbClr val="19BBD5"/>
              </a:solidFill>
              <a:latin typeface="Muli"/>
              <a:ea typeface="Muli"/>
              <a:cs typeface="Muli"/>
              <a:sym typeface="Muli"/>
            </a:endParaRPr>
          </a:p>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Politics - attitudes about oppression and resistance</a:t>
            </a:r>
            <a:endParaRPr sz="2000" i="1">
              <a:solidFill>
                <a:srgbClr val="19BBD5"/>
              </a:solidFill>
              <a:latin typeface="Muli"/>
              <a:ea typeface="Muli"/>
              <a:cs typeface="Muli"/>
              <a:sym typeface="Muli"/>
            </a:endParaRPr>
          </a:p>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The global in the local</a:t>
            </a:r>
            <a:endParaRPr sz="2000" i="1">
              <a:solidFill>
                <a:srgbClr val="19BBD5"/>
              </a:solidFill>
              <a:latin typeface="Muli"/>
              <a:ea typeface="Muli"/>
              <a:cs typeface="Muli"/>
              <a:sym typeface="Mul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18"/>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89" name="Google Shape;389;p18"/>
          <p:cNvSpPr txBox="1">
            <a:spLocks noGrp="1"/>
          </p:cNvSpPr>
          <p:nvPr>
            <p:ph type="ctrTitle" idx="4294967295"/>
          </p:nvPr>
        </p:nvSpPr>
        <p:spPr>
          <a:xfrm>
            <a:off x="3141125" y="792100"/>
            <a:ext cx="5816400" cy="77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t>Ethnic Studies Pedagogy</a:t>
            </a:r>
            <a:endParaRPr sz="3500"/>
          </a:p>
        </p:txBody>
      </p:sp>
      <p:sp>
        <p:nvSpPr>
          <p:cNvPr id="390" name="Google Shape;390;p18"/>
          <p:cNvSpPr txBox="1">
            <a:spLocks noGrp="1"/>
          </p:cNvSpPr>
          <p:nvPr>
            <p:ph type="body" idx="4294967295"/>
          </p:nvPr>
        </p:nvSpPr>
        <p:spPr>
          <a:xfrm>
            <a:off x="3141125" y="1567300"/>
            <a:ext cx="5940600" cy="147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00E1C6"/>
                </a:solidFill>
              </a:rPr>
              <a:t>Support from </a:t>
            </a:r>
            <a:r>
              <a:rPr lang="en" sz="3600" b="1">
                <a:solidFill>
                  <a:srgbClr val="00E1C6"/>
                </a:solidFill>
              </a:rPr>
              <a:t>local subject matter experts</a:t>
            </a:r>
            <a:endParaRPr b="1"/>
          </a:p>
        </p:txBody>
      </p:sp>
      <p:sp>
        <p:nvSpPr>
          <p:cNvPr id="391" name="Google Shape;391;p18"/>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392" name="Google Shape;392;p18"/>
          <p:cNvSpPr txBox="1"/>
          <p:nvPr/>
        </p:nvSpPr>
        <p:spPr>
          <a:xfrm>
            <a:off x="1649550" y="1243100"/>
            <a:ext cx="663900" cy="72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chemeClr val="lt1"/>
                </a:solidFill>
                <a:latin typeface="Nixie One"/>
                <a:ea typeface="Nixie One"/>
                <a:cs typeface="Nixie One"/>
                <a:sym typeface="Nixie One"/>
              </a:rPr>
              <a:t>3</a:t>
            </a:r>
            <a:endParaRPr sz="4500" b="1">
              <a:solidFill>
                <a:schemeClr val="lt1"/>
              </a:solidFill>
              <a:latin typeface="Nixie One"/>
              <a:ea typeface="Nixie One"/>
              <a:cs typeface="Nixie One"/>
              <a:sym typeface="Nixie One"/>
            </a:endParaRPr>
          </a:p>
        </p:txBody>
      </p:sp>
      <p:sp>
        <p:nvSpPr>
          <p:cNvPr id="393" name="Google Shape;393;p18"/>
          <p:cNvSpPr txBox="1"/>
          <p:nvPr/>
        </p:nvSpPr>
        <p:spPr>
          <a:xfrm>
            <a:off x="1217250" y="3273175"/>
            <a:ext cx="67095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Community knowledge bearers</a:t>
            </a:r>
            <a:endParaRPr sz="2000" i="1">
              <a:solidFill>
                <a:srgbClr val="19BBD5"/>
              </a:solidFill>
              <a:latin typeface="Muli"/>
              <a:ea typeface="Muli"/>
              <a:cs typeface="Muli"/>
              <a:sym typeface="Muli"/>
            </a:endParaRPr>
          </a:p>
          <a:p>
            <a:pPr marL="457200" lvl="0" indent="-355600" algn="l" rtl="0">
              <a:spcBef>
                <a:spcPts val="0"/>
              </a:spcBef>
              <a:spcAft>
                <a:spcPts val="0"/>
              </a:spcAft>
              <a:buClr>
                <a:srgbClr val="19BBD5"/>
              </a:buClr>
              <a:buSzPts val="2000"/>
              <a:buFont typeface="Muli"/>
              <a:buChar char="●"/>
            </a:pPr>
            <a:r>
              <a:rPr lang="en" sz="2000" i="1">
                <a:solidFill>
                  <a:srgbClr val="19BBD5"/>
                </a:solidFill>
                <a:latin typeface="Muli"/>
                <a:ea typeface="Muli"/>
                <a:cs typeface="Muli"/>
                <a:sym typeface="Muli"/>
              </a:rPr>
              <a:t>Higher education scholars with local focus</a:t>
            </a:r>
            <a:endParaRPr sz="2000" i="1">
              <a:solidFill>
                <a:srgbClr val="19BBD5"/>
              </a:solidFill>
              <a:latin typeface="Muli"/>
              <a:ea typeface="Muli"/>
              <a:cs typeface="Muli"/>
              <a:sym typeface="Mul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19"/>
          <p:cNvSpPr/>
          <p:nvPr/>
        </p:nvSpPr>
        <p:spPr>
          <a:xfrm rot="-5400000">
            <a:off x="1053600" y="533300"/>
            <a:ext cx="1855800" cy="21429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9" name="Google Shape;399;p19"/>
          <p:cNvSpPr txBox="1">
            <a:spLocks noGrp="1"/>
          </p:cNvSpPr>
          <p:nvPr>
            <p:ph type="ctrTitle" idx="4294967295"/>
          </p:nvPr>
        </p:nvSpPr>
        <p:spPr>
          <a:xfrm>
            <a:off x="3141125" y="792100"/>
            <a:ext cx="5816400" cy="77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t>Ethnic Studies Pedagogy</a:t>
            </a:r>
            <a:endParaRPr sz="3500"/>
          </a:p>
        </p:txBody>
      </p:sp>
      <p:sp>
        <p:nvSpPr>
          <p:cNvPr id="400" name="Google Shape;400;p19"/>
          <p:cNvSpPr txBox="1">
            <a:spLocks noGrp="1"/>
          </p:cNvSpPr>
          <p:nvPr>
            <p:ph type="body" idx="4294967295"/>
          </p:nvPr>
        </p:nvSpPr>
        <p:spPr>
          <a:xfrm>
            <a:off x="3141125" y="1567300"/>
            <a:ext cx="5940600" cy="147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solidFill>
                  <a:srgbClr val="00E1C6"/>
                </a:solidFill>
              </a:rPr>
              <a:t>Local oral histories</a:t>
            </a:r>
            <a:r>
              <a:rPr lang="en" sz="3600">
                <a:solidFill>
                  <a:srgbClr val="00E1C6"/>
                </a:solidFill>
              </a:rPr>
              <a:t> guide community responsiveness</a:t>
            </a:r>
            <a:endParaRPr b="1"/>
          </a:p>
        </p:txBody>
      </p:sp>
      <p:sp>
        <p:nvSpPr>
          <p:cNvPr id="401" name="Google Shape;401;p19"/>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402" name="Google Shape;402;p19"/>
          <p:cNvSpPr txBox="1"/>
          <p:nvPr/>
        </p:nvSpPr>
        <p:spPr>
          <a:xfrm>
            <a:off x="1649550" y="1243100"/>
            <a:ext cx="663900" cy="72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chemeClr val="lt1"/>
                </a:solidFill>
                <a:latin typeface="Nixie One"/>
                <a:ea typeface="Nixie One"/>
                <a:cs typeface="Nixie One"/>
                <a:sym typeface="Nixie One"/>
              </a:rPr>
              <a:t>4</a:t>
            </a:r>
            <a:endParaRPr sz="4500" b="1">
              <a:solidFill>
                <a:schemeClr val="lt1"/>
              </a:solidFill>
              <a:latin typeface="Nixie One"/>
              <a:ea typeface="Nixie One"/>
              <a:cs typeface="Nixie One"/>
              <a:sym typeface="Nixie One"/>
            </a:endParaRPr>
          </a:p>
        </p:txBody>
      </p:sp>
    </p:spTree>
  </p:cSld>
  <p:clrMapOvr>
    <a:masterClrMapping/>
  </p:clrMapOvr>
</p:sld>
</file>

<file path=ppt/theme/theme1.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Words>
  <Application>Microsoft Macintosh PowerPoint</Application>
  <PresentationFormat>On-screen Show (16:9)</PresentationFormat>
  <Paragraphs>71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Helvetica Neue</vt:lpstr>
      <vt:lpstr>Muli</vt:lpstr>
      <vt:lpstr>Arial</vt:lpstr>
      <vt:lpstr>Nixie One</vt:lpstr>
      <vt:lpstr>Imogen template</vt:lpstr>
      <vt:lpstr>Ethnic Studies Oral History Editorial Collective</vt:lpstr>
      <vt:lpstr>PowerPoint Presentation</vt:lpstr>
      <vt:lpstr>PowerPoint Presentation</vt:lpstr>
      <vt:lpstr>PowerPoint Presentation</vt:lpstr>
      <vt:lpstr>PowerPoint Presentation</vt:lpstr>
      <vt:lpstr>Ethnic Studies Pedagogy</vt:lpstr>
      <vt:lpstr>Ethnic Studies Pedagogy</vt:lpstr>
      <vt:lpstr>Ethnic Studies Pedagogy</vt:lpstr>
      <vt:lpstr>Ethnic Studies Pedagogy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Ethnic Studies Oral History Editorial Collective</dc:title>
  <cp:lastModifiedBy>James O Fabionar</cp:lastModifiedBy>
  <cp:revision>1</cp:revision>
  <dcterms:modified xsi:type="dcterms:W3CDTF">2023-10-21T14:34:33Z</dcterms:modified>
</cp:coreProperties>
</file>