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
  </p:notesMasterIdLst>
  <p:handoutMasterIdLst>
    <p:handoutMasterId r:id="rId16"/>
  </p:handoutMasterIdLst>
  <p:sldIdLst>
    <p:sldId id="356" r:id="rId2"/>
    <p:sldId id="670" r:id="rId3"/>
    <p:sldId id="667" r:id="rId4"/>
    <p:sldId id="514" r:id="rId5"/>
    <p:sldId id="373" r:id="rId6"/>
    <p:sldId id="664" r:id="rId7"/>
    <p:sldId id="663" r:id="rId8"/>
    <p:sldId id="665" r:id="rId9"/>
    <p:sldId id="668" r:id="rId10"/>
    <p:sldId id="259" r:id="rId11"/>
    <p:sldId id="662" r:id="rId12"/>
    <p:sldId id="669" r:id="rId13"/>
    <p:sldId id="447"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98CA057A-F520-DF4A-9280-A9D291ECD520}">
          <p14:sldIdLst>
            <p14:sldId id="356"/>
            <p14:sldId id="670"/>
            <p14:sldId id="667"/>
            <p14:sldId id="514"/>
            <p14:sldId id="373"/>
            <p14:sldId id="664"/>
            <p14:sldId id="663"/>
            <p14:sldId id="665"/>
            <p14:sldId id="668"/>
            <p14:sldId id="259"/>
            <p14:sldId id="662"/>
            <p14:sldId id="669"/>
            <p14:sldId id="44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CC"/>
    <a:srgbClr val="46004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85" autoAdjust="0"/>
    <p:restoredTop sz="94830" autoAdjust="0"/>
  </p:normalViewPr>
  <p:slideViewPr>
    <p:cSldViewPr snapToGrid="0" snapToObjects="1">
      <p:cViewPr varScale="1">
        <p:scale>
          <a:sx n="121" d="100"/>
          <a:sy n="121" d="100"/>
        </p:scale>
        <p:origin x="1672" y="176"/>
      </p:cViewPr>
      <p:guideLst>
        <p:guide orient="horz" pos="2160"/>
        <p:guide pos="2880"/>
      </p:guideLst>
    </p:cSldViewPr>
  </p:slideViewPr>
  <p:outlineViewPr>
    <p:cViewPr>
      <p:scale>
        <a:sx n="33" d="100"/>
        <a:sy n="33" d="100"/>
      </p:scale>
      <p:origin x="0" y="6048"/>
    </p:cViewPr>
  </p:outlineViewPr>
  <p:notesTextViewPr>
    <p:cViewPr>
      <p:scale>
        <a:sx n="100" d="100"/>
        <a:sy n="100" d="100"/>
      </p:scale>
      <p:origin x="0" y="0"/>
    </p:cViewPr>
  </p:notesTextViewPr>
  <p:sorterViewPr>
    <p:cViewPr>
      <p:scale>
        <a:sx n="48" d="100"/>
        <a:sy n="48"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3E80E34-5405-2E4E-8CBD-370952F607F3}" type="datetimeFigureOut">
              <a:rPr lang="en-US" smtClean="0"/>
              <a:t>10/21/23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7BC5898-C2B4-E449-9637-2C2F66576DA6}" type="slidenum">
              <a:rPr lang="en-US" smtClean="0"/>
              <a:t>‹#›</a:t>
            </a:fld>
            <a:endParaRPr lang="en-US"/>
          </a:p>
        </p:txBody>
      </p:sp>
    </p:spTree>
    <p:extLst>
      <p:ext uri="{BB962C8B-B14F-4D97-AF65-F5344CB8AC3E}">
        <p14:creationId xmlns:p14="http://schemas.microsoft.com/office/powerpoint/2010/main" val="4016977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E79416-13AC-E04C-87D2-BC377FBCC998}" type="datetimeFigureOut">
              <a:rPr lang="en-US" smtClean="0"/>
              <a:t>10/21/23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F3815C-3427-7645-8F5F-1ABB75E6ECF5}" type="slidenum">
              <a:rPr lang="en-US" smtClean="0"/>
              <a:t>‹#›</a:t>
            </a:fld>
            <a:endParaRPr lang="en-US"/>
          </a:p>
        </p:txBody>
      </p:sp>
    </p:spTree>
    <p:extLst>
      <p:ext uri="{BB962C8B-B14F-4D97-AF65-F5344CB8AC3E}">
        <p14:creationId xmlns:p14="http://schemas.microsoft.com/office/powerpoint/2010/main" val="31323606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Kumeyaay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Cultural tundra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Literacy as sanctuary</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 just feminist theory, but which PARTS of feminist theory…</a:t>
            </a:r>
          </a:p>
        </p:txBody>
      </p:sp>
      <p:sp>
        <p:nvSpPr>
          <p:cNvPr id="4" name="Slide Number Placeholder 3"/>
          <p:cNvSpPr>
            <a:spLocks noGrp="1"/>
          </p:cNvSpPr>
          <p:nvPr>
            <p:ph type="sldNum" sz="quarter" idx="10"/>
          </p:nvPr>
        </p:nvSpPr>
        <p:spPr/>
        <p:txBody>
          <a:bodyPr/>
          <a:lstStyle/>
          <a:p>
            <a:fld id="{FBF3815C-3427-7645-8F5F-1ABB75E6ECF5}" type="slidenum">
              <a:rPr lang="en-US" smtClean="0"/>
              <a:t>1</a:t>
            </a:fld>
            <a:endParaRPr lang="en-US"/>
          </a:p>
        </p:txBody>
      </p:sp>
    </p:spTree>
    <p:extLst>
      <p:ext uri="{BB962C8B-B14F-4D97-AF65-F5344CB8AC3E}">
        <p14:creationId xmlns:p14="http://schemas.microsoft.com/office/powerpoint/2010/main" val="687022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000000"/>
                </a:solidFill>
              </a:rPr>
              <a:t>Ethnic Studies is the purposeful examination of </a:t>
            </a:r>
            <a:r>
              <a:rPr lang="en-US" sz="1200" b="1" i="1" dirty="0">
                <a:solidFill>
                  <a:srgbClr val="000000"/>
                </a:solidFill>
              </a:rPr>
              <a:t>race</a:t>
            </a:r>
            <a:r>
              <a:rPr lang="en-US" sz="1200" b="1" dirty="0">
                <a:solidFill>
                  <a:srgbClr val="000000"/>
                </a:solidFill>
              </a:rPr>
              <a:t>, </a:t>
            </a:r>
            <a:r>
              <a:rPr lang="en-US" sz="1200" b="1" i="1" dirty="0">
                <a:solidFill>
                  <a:srgbClr val="000000"/>
                </a:solidFill>
              </a:rPr>
              <a:t>identity</a:t>
            </a:r>
            <a:r>
              <a:rPr lang="en-US" sz="1200" b="1" dirty="0">
                <a:solidFill>
                  <a:srgbClr val="000000"/>
                </a:solidFill>
              </a:rPr>
              <a:t>, &amp; </a:t>
            </a:r>
            <a:r>
              <a:rPr lang="en-US" sz="1200" b="1" i="1" dirty="0">
                <a:solidFill>
                  <a:srgbClr val="000000"/>
                </a:solidFill>
              </a:rPr>
              <a:t>power</a:t>
            </a:r>
            <a:r>
              <a:rPr lang="en-US" sz="1200" b="1" dirty="0">
                <a:solidFill>
                  <a:srgbClr val="000000"/>
                </a:solidFill>
              </a:rPr>
              <a:t> in the United States</a:t>
            </a:r>
          </a:p>
          <a:p>
            <a:r>
              <a:rPr lang="en-US" sz="1200" dirty="0">
                <a:solidFill>
                  <a:schemeClr val="tx1"/>
                </a:solidFill>
              </a:rPr>
              <a:t>The central commitment of ES pedagogy supports students in critically examining </a:t>
            </a:r>
            <a:r>
              <a:rPr lang="en-US" sz="1200" b="1" dirty="0">
                <a:solidFill>
                  <a:schemeClr val="tx1"/>
                </a:solidFill>
              </a:rPr>
              <a:t>racial narratives</a:t>
            </a:r>
            <a:r>
              <a:rPr lang="en-US" sz="1200" dirty="0">
                <a:solidFill>
                  <a:schemeClr val="tx1"/>
                </a:solidFill>
              </a:rPr>
              <a:t>, systemic </a:t>
            </a:r>
            <a:r>
              <a:rPr lang="en-US" sz="1200" b="1" dirty="0">
                <a:solidFill>
                  <a:schemeClr val="tx1"/>
                </a:solidFill>
              </a:rPr>
              <a:t>patterns of racialized power &amp; marginality, </a:t>
            </a:r>
            <a:r>
              <a:rPr lang="en-US" sz="1200" dirty="0">
                <a:solidFill>
                  <a:schemeClr val="tx1"/>
                </a:solidFill>
              </a:rPr>
              <a:t>&amp; exploring </a:t>
            </a:r>
            <a:r>
              <a:rPr lang="en-US" sz="1200" b="1" dirty="0">
                <a:solidFill>
                  <a:schemeClr val="tx1"/>
                </a:solidFill>
              </a:rPr>
              <a:t>community agency &amp; action </a:t>
            </a:r>
          </a:p>
          <a:p>
            <a:r>
              <a:rPr lang="en-US" sz="1200" dirty="0">
                <a:solidFill>
                  <a:schemeClr val="tx1"/>
                </a:solidFill>
              </a:rPr>
              <a:t>This necessarily means </a:t>
            </a:r>
            <a:r>
              <a:rPr lang="en-US" sz="1200" b="1" dirty="0">
                <a:solidFill>
                  <a:schemeClr val="tx1"/>
                </a:solidFill>
              </a:rPr>
              <a:t>centering a discipline-specific set of learning objectives</a:t>
            </a:r>
            <a:endParaRPr lang="en-US" sz="120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FBF3815C-3427-7645-8F5F-1ABB75E6ECF5}" type="slidenum">
              <a:rPr lang="en-US" smtClean="0"/>
              <a:t>3</a:t>
            </a:fld>
            <a:endParaRPr lang="en-US"/>
          </a:p>
        </p:txBody>
      </p:sp>
    </p:spTree>
    <p:extLst>
      <p:ext uri="{BB962C8B-B14F-4D97-AF65-F5344CB8AC3E}">
        <p14:creationId xmlns:p14="http://schemas.microsoft.com/office/powerpoint/2010/main" val="498709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53101F-34C9-A345-9168-AEF78080B27C}" type="slidenum">
              <a:rPr lang="en-US" smtClean="0"/>
              <a:t>4</a:t>
            </a:fld>
            <a:endParaRPr lang="en-US"/>
          </a:p>
        </p:txBody>
      </p:sp>
    </p:spTree>
    <p:extLst>
      <p:ext uri="{BB962C8B-B14F-4D97-AF65-F5344CB8AC3E}">
        <p14:creationId xmlns:p14="http://schemas.microsoft.com/office/powerpoint/2010/main" val="3135683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Now turn to methods, quickly</a:t>
            </a:r>
          </a:p>
          <a:p>
            <a:pPr lvl="0"/>
            <a:r>
              <a:rPr lang="en-US" sz="1200" kern="1200" dirty="0">
                <a:solidFill>
                  <a:schemeClr val="tx1"/>
                </a:solidFill>
                <a:effectLst/>
                <a:latin typeface="+mn-lt"/>
                <a:ea typeface="+mn-ea"/>
                <a:cs typeface="+mn-cs"/>
              </a:rPr>
              <a:t>This began as a design experiment, which failed, but I’d be happy to discuss how that fell apart later…</a:t>
            </a:r>
          </a:p>
          <a:p>
            <a:pPr lvl="0"/>
            <a:r>
              <a:rPr lang="en-US" sz="1200" kern="1200" dirty="0">
                <a:solidFill>
                  <a:schemeClr val="tx1"/>
                </a:solidFill>
                <a:effectLst/>
                <a:latin typeface="+mn-lt"/>
                <a:ea typeface="+mn-ea"/>
                <a:cs typeface="+mn-cs"/>
              </a:rPr>
              <a:t>What I work from is a critical ethnography, particularly leveraging story as ethnography, which allows us to...</a:t>
            </a:r>
          </a:p>
          <a:p>
            <a:pPr lvl="1"/>
            <a:r>
              <a:rPr lang="en-US" sz="1200" kern="1200" dirty="0">
                <a:solidFill>
                  <a:schemeClr val="tx1"/>
                </a:solidFill>
                <a:effectLst/>
                <a:latin typeface="+mn-lt"/>
                <a:ea typeface="+mn-ea"/>
                <a:cs typeface="+mn-cs"/>
              </a:rPr>
              <a:t>Prioritizes participant experiences &amp; moments as significant</a:t>
            </a:r>
          </a:p>
          <a:p>
            <a:pPr lvl="1"/>
            <a:r>
              <a:rPr lang="en-US" sz="1200" kern="1200" dirty="0">
                <a:solidFill>
                  <a:schemeClr val="tx1"/>
                </a:solidFill>
                <a:effectLst/>
                <a:latin typeface="+mn-lt"/>
                <a:ea typeface="+mn-ea"/>
                <a:cs typeface="+mn-cs"/>
              </a:rPr>
              <a:t>Blend findings, analyses, &amp; claims to shift what it means to ‘know’</a:t>
            </a:r>
          </a:p>
          <a:p>
            <a:pPr lvl="0"/>
            <a:r>
              <a:rPr lang="en-US" sz="1200" kern="1200" dirty="0">
                <a:solidFill>
                  <a:schemeClr val="tx1"/>
                </a:solidFill>
                <a:effectLst/>
                <a:latin typeface="+mn-lt"/>
                <a:ea typeface="+mn-ea"/>
                <a:cs typeface="+mn-cs"/>
              </a:rPr>
              <a:t>It’s a Method that allows us to engage in decolonization, &amp; disrupt What </a:t>
            </a:r>
            <a:r>
              <a:rPr lang="en-US" sz="1200" kern="1200" dirty="0" err="1">
                <a:solidFill>
                  <a:schemeClr val="tx1"/>
                </a:solidFill>
                <a:effectLst/>
                <a:latin typeface="+mn-lt"/>
                <a:ea typeface="+mn-ea"/>
                <a:cs typeface="+mn-cs"/>
              </a:rPr>
              <a:t>Mignolo</a:t>
            </a:r>
            <a:r>
              <a:rPr lang="en-US" sz="1200" kern="1200" dirty="0">
                <a:solidFill>
                  <a:schemeClr val="tx1"/>
                </a:solidFill>
                <a:effectLst/>
                <a:latin typeface="+mn-lt"/>
                <a:ea typeface="+mn-ea"/>
                <a:cs typeface="+mn-cs"/>
              </a:rPr>
              <a:t> calls the </a:t>
            </a:r>
            <a:r>
              <a:rPr lang="en-US" sz="1200" i="1" kern="1200" dirty="0">
                <a:solidFill>
                  <a:schemeClr val="tx1"/>
                </a:solidFill>
                <a:effectLst/>
                <a:latin typeface="+mn-lt"/>
                <a:ea typeface="+mn-ea"/>
                <a:cs typeface="+mn-cs"/>
              </a:rPr>
              <a:t>hubris of the zero-point</a:t>
            </a:r>
            <a:r>
              <a:rPr lang="en-US" sz="1200" kern="1200" dirty="0">
                <a:solidFill>
                  <a:schemeClr val="tx1"/>
                </a:solidFill>
                <a:effectLst/>
                <a:latin typeface="+mn-lt"/>
                <a:ea typeface="+mn-ea"/>
                <a:cs typeface="+mn-cs"/>
              </a:rPr>
              <a:t>, affirming: </a:t>
            </a:r>
          </a:p>
          <a:p>
            <a:pPr lvl="0"/>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epistemic rights of the racially devalued…[to] call into question the modern/colonial foundation of the control of knowledge…[and] </a:t>
            </a:r>
            <a:r>
              <a:rPr lang="en-US" sz="1200" b="1" i="1" kern="1200" dirty="0">
                <a:solidFill>
                  <a:schemeClr val="tx1"/>
                </a:solidFill>
                <a:effectLst/>
                <a:latin typeface="+mn-lt"/>
                <a:ea typeface="+mn-ea"/>
                <a:cs typeface="+mn-cs"/>
              </a:rPr>
              <a:t>focus on the knower rather than on the known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Mignolo</a:t>
            </a:r>
            <a:r>
              <a:rPr lang="en-US" sz="1200" kern="1200" dirty="0">
                <a:solidFill>
                  <a:schemeClr val="tx1"/>
                </a:solidFill>
                <a:effectLst/>
                <a:latin typeface="+mn-lt"/>
                <a:ea typeface="+mn-ea"/>
                <a:cs typeface="+mn-cs"/>
              </a:rPr>
              <a:t>, 2009)</a:t>
            </a:r>
          </a:p>
          <a:p>
            <a:pPr lvl="0"/>
            <a:r>
              <a:rPr lang="en-US" sz="1200" kern="1200" dirty="0">
                <a:solidFill>
                  <a:schemeClr val="tx1"/>
                </a:solidFill>
                <a:effectLst/>
                <a:latin typeface="+mn-lt"/>
                <a:ea typeface="+mn-ea"/>
                <a:cs typeface="+mn-cs"/>
              </a:rPr>
              <a:t>We want, like </a:t>
            </a:r>
            <a:r>
              <a:rPr lang="en-US" sz="1200" kern="1200" dirty="0" err="1">
                <a:solidFill>
                  <a:schemeClr val="tx1"/>
                </a:solidFill>
                <a:effectLst/>
                <a:latin typeface="+mn-lt"/>
                <a:ea typeface="+mn-ea"/>
                <a:cs typeface="+mn-cs"/>
              </a:rPr>
              <a:t>Mafalda</a:t>
            </a:r>
            <a:r>
              <a:rPr lang="en-US" sz="1200" kern="1200" dirty="0">
                <a:solidFill>
                  <a:schemeClr val="tx1"/>
                </a:solidFill>
                <a:effectLst/>
                <a:latin typeface="+mn-lt"/>
                <a:ea typeface="+mn-ea"/>
                <a:cs typeface="+mn-cs"/>
              </a:rPr>
              <a:t> here, to turn the globe upside down.</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I’ll note quickly that this grows from a year of field notes and shadowing youth in a school, but my data analysis is still in process, and a limitation looming over this was the difficulty in collecting substantial interviews from the middle </a:t>
            </a:r>
            <a:r>
              <a:rPr lang="en-US" sz="1200" kern="1200" dirty="0" err="1">
                <a:solidFill>
                  <a:schemeClr val="tx1"/>
                </a:solidFill>
                <a:effectLst/>
                <a:latin typeface="+mn-lt"/>
                <a:ea typeface="+mn-ea"/>
                <a:cs typeface="+mn-cs"/>
              </a:rPr>
              <a:t>schoolers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That said, the research questions I began with – and to be honest they shifted some as you’ll see, were:</a:t>
            </a:r>
          </a:p>
          <a:p>
            <a:pPr lvl="0"/>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I want to tell this through 2 stories, the first being that of Omar, and the </a:t>
            </a:r>
            <a:r>
              <a:rPr lang="en-US" sz="1200" kern="1200" dirty="0" err="1">
                <a:solidFill>
                  <a:schemeClr val="tx1"/>
                </a:solidFill>
                <a:effectLst/>
                <a:latin typeface="+mn-lt"/>
                <a:ea typeface="+mn-ea"/>
                <a:cs typeface="+mn-cs"/>
              </a:rPr>
              <a:t>Latinx</a:t>
            </a:r>
            <a:r>
              <a:rPr lang="en-US" sz="1200" kern="1200" dirty="0">
                <a:solidFill>
                  <a:schemeClr val="tx1"/>
                </a:solidFill>
                <a:effectLst/>
                <a:latin typeface="+mn-lt"/>
                <a:ea typeface="+mn-ea"/>
                <a:cs typeface="+mn-cs"/>
              </a:rPr>
              <a:t> boys of the school, whose daily lives were marked by physical isolation, and often discipline and punishment</a:t>
            </a:r>
          </a:p>
          <a:p>
            <a:pPr lvl="0"/>
            <a:endParaRPr lang="en-US" sz="1200" kern="1200" dirty="0">
              <a:solidFill>
                <a:schemeClr val="tx1"/>
              </a:solidFill>
              <a:effectLst/>
              <a:latin typeface="+mn-lt"/>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fld id="{FBF3815C-3427-7645-8F5F-1ABB75E6ECF5}" type="slidenum">
              <a:rPr lang="en-US" smtClean="0"/>
              <a:t>5</a:t>
            </a:fld>
            <a:endParaRPr lang="en-US"/>
          </a:p>
        </p:txBody>
      </p:sp>
    </p:spTree>
    <p:extLst>
      <p:ext uri="{BB962C8B-B14F-4D97-AF65-F5344CB8AC3E}">
        <p14:creationId xmlns:p14="http://schemas.microsoft.com/office/powerpoint/2010/main" val="2955464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F3815C-3427-7645-8F5F-1ABB75E6ECF5}"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280242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conclude, This </a:t>
            </a:r>
            <a:r>
              <a:rPr lang="en-US" sz="1200" kern="1200" dirty="0" err="1">
                <a:solidFill>
                  <a:schemeClr val="tx1"/>
                </a:solidFill>
                <a:effectLst/>
                <a:latin typeface="+mn-lt"/>
                <a:ea typeface="+mn-ea"/>
                <a:cs typeface="+mn-cs"/>
              </a:rPr>
              <a:t>isnt</a:t>
            </a:r>
            <a:r>
              <a:rPr lang="en-US" sz="1200" kern="1200" dirty="0">
                <a:solidFill>
                  <a:schemeClr val="tx1"/>
                </a:solidFill>
                <a:effectLst/>
                <a:latin typeface="+mn-lt"/>
                <a:ea typeface="+mn-ea"/>
                <a:cs typeface="+mn-cs"/>
              </a:rPr>
              <a:t> just about recognition or making </a:t>
            </a:r>
            <a:r>
              <a:rPr lang="en-US" sz="1200" kern="1200" dirty="0" err="1">
                <a:solidFill>
                  <a:schemeClr val="tx1"/>
                </a:solidFill>
                <a:effectLst/>
                <a:latin typeface="+mn-lt"/>
                <a:ea typeface="+mn-ea"/>
                <a:cs typeface="+mn-cs"/>
              </a:rPr>
              <a:t>Latinx</a:t>
            </a:r>
            <a:r>
              <a:rPr lang="en-US" sz="1200" kern="1200" dirty="0">
                <a:solidFill>
                  <a:schemeClr val="tx1"/>
                </a:solidFill>
                <a:effectLst/>
                <a:latin typeface="+mn-lt"/>
                <a:ea typeface="+mn-ea"/>
                <a:cs typeface="+mn-cs"/>
              </a:rPr>
              <a:t> youth into ‘good’ students; its about shifting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pedagogy and invitations that are offered, how the epistemic structure of the school works, the ways it’s ideologies around things like ‘mindset’ and ‘grit’ position hist. marginalized youth.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Omar, Sara, Marco, </a:t>
            </a:r>
            <a:r>
              <a:rPr lang="en-US" sz="1200" kern="1200" dirty="0" err="1">
                <a:solidFill>
                  <a:schemeClr val="tx1"/>
                </a:solidFill>
                <a:effectLst/>
                <a:latin typeface="+mn-lt"/>
                <a:ea typeface="+mn-ea"/>
                <a:cs typeface="+mn-cs"/>
              </a:rPr>
              <a:t>Viridiana</a:t>
            </a:r>
            <a:r>
              <a:rPr lang="en-US" sz="1200" kern="1200" dirty="0">
                <a:solidFill>
                  <a:schemeClr val="tx1"/>
                </a:solidFill>
                <a:effectLst/>
                <a:latin typeface="+mn-lt"/>
                <a:ea typeface="+mn-ea"/>
                <a:cs typeface="+mn-cs"/>
              </a:rPr>
              <a:t> – all these students have amazing gifts, and are using them to navigate and ensure they have some sort of agency and discourse of their own. But their cleverness, creativity and ingenuity need not be in opposition or liminal to school. The schools need</a:t>
            </a:r>
            <a:r>
              <a:rPr lang="en-US" sz="1200" kern="1200" baseline="0" dirty="0">
                <a:solidFill>
                  <a:schemeClr val="tx1"/>
                </a:solidFill>
                <a:effectLst/>
                <a:latin typeface="+mn-lt"/>
                <a:ea typeface="+mn-ea"/>
                <a:cs typeface="+mn-cs"/>
              </a:rPr>
              <a:t> to change themselves.</a:t>
            </a:r>
          </a:p>
          <a:p>
            <a:pPr lvl="0"/>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It does require we </a:t>
            </a:r>
            <a:r>
              <a:rPr lang="en-US" sz="1200" kern="1200" dirty="0" err="1">
                <a:solidFill>
                  <a:schemeClr val="tx1"/>
                </a:solidFill>
                <a:effectLst/>
                <a:latin typeface="+mn-lt"/>
                <a:ea typeface="+mn-ea"/>
                <a:cs typeface="+mn-cs"/>
              </a:rPr>
              <a:t>toruble</a:t>
            </a:r>
            <a:r>
              <a:rPr lang="en-US" sz="1200" kern="1200" dirty="0">
                <a:solidFill>
                  <a:schemeClr val="tx1"/>
                </a:solidFill>
                <a:effectLst/>
                <a:latin typeface="+mn-lt"/>
                <a:ea typeface="+mn-ea"/>
                <a:cs typeface="+mn-cs"/>
              </a:rPr>
              <a:t> the zero-point, question the norms and practices, and actively confront assumptions that have long been held as static in the south, and other places where the NLD is unfolding</a:t>
            </a:r>
          </a:p>
          <a:p>
            <a:pPr lvl="0"/>
            <a:r>
              <a:rPr lang="en-US" sz="1200" kern="1200" dirty="0">
                <a:solidFill>
                  <a:schemeClr val="tx1"/>
                </a:solidFill>
                <a:effectLst/>
                <a:latin typeface="+mn-lt"/>
                <a:ea typeface="+mn-ea"/>
                <a:cs typeface="+mn-cs"/>
              </a:rPr>
              <a:t>That means </a:t>
            </a:r>
            <a:r>
              <a:rPr lang="en-US" sz="1200" kern="1200" dirty="0" err="1">
                <a:solidFill>
                  <a:schemeClr val="tx1"/>
                </a:solidFill>
                <a:effectLst/>
                <a:latin typeface="+mn-lt"/>
                <a:ea typeface="+mn-ea"/>
                <a:cs typeface="+mn-cs"/>
              </a:rPr>
              <a:t>priotritizing</a:t>
            </a:r>
            <a:r>
              <a:rPr lang="en-US" sz="1200" kern="1200" dirty="0">
                <a:solidFill>
                  <a:schemeClr val="tx1"/>
                </a:solidFill>
                <a:effectLst/>
                <a:latin typeface="+mn-lt"/>
                <a:ea typeface="+mn-ea"/>
                <a:cs typeface="+mn-cs"/>
              </a:rPr>
              <a:t> a process of </a:t>
            </a:r>
            <a:r>
              <a:rPr lang="en-US" sz="1200" b="1" kern="1200" dirty="0">
                <a:solidFill>
                  <a:schemeClr val="tx1"/>
                </a:solidFill>
                <a:effectLst/>
                <a:latin typeface="+mn-lt"/>
                <a:ea typeface="+mn-ea"/>
                <a:cs typeface="+mn-cs"/>
              </a:rPr>
              <a:t>Ontological Healing</a:t>
            </a:r>
            <a:r>
              <a:rPr lang="en-US" sz="1200" kern="1200" dirty="0">
                <a:solidFill>
                  <a:schemeClr val="tx1"/>
                </a:solidFill>
                <a:effectLst/>
                <a:latin typeface="+mn-lt"/>
                <a:ea typeface="+mn-ea"/>
                <a:cs typeface="+mn-cs"/>
              </a:rPr>
              <a:t> (Sanchez, et al., 2015) in our work with youth &amp; educators, and</a:t>
            </a:r>
          </a:p>
          <a:p>
            <a:pPr lvl="0"/>
            <a:r>
              <a:rPr lang="en-US" sz="1200" i="1" kern="1200" dirty="0">
                <a:solidFill>
                  <a:schemeClr val="tx1"/>
                </a:solidFill>
                <a:effectLst/>
                <a:latin typeface="+mn-lt"/>
                <a:ea typeface="+mn-ea"/>
                <a:cs typeface="+mn-cs"/>
              </a:rPr>
              <a:t>Identifying</a:t>
            </a:r>
            <a:r>
              <a:rPr lang="en-US" sz="1200" kern="1200" dirty="0">
                <a:solidFill>
                  <a:schemeClr val="tx1"/>
                </a:solidFill>
                <a:effectLst/>
                <a:latin typeface="+mn-lt"/>
                <a:ea typeface="+mn-ea"/>
                <a:cs typeface="+mn-cs"/>
              </a:rPr>
              <a:t> &amp; </a:t>
            </a:r>
            <a:r>
              <a:rPr lang="en-US" sz="1200" i="1" kern="1200" dirty="0">
                <a:solidFill>
                  <a:schemeClr val="tx1"/>
                </a:solidFill>
                <a:effectLst/>
                <a:latin typeface="+mn-lt"/>
                <a:ea typeface="+mn-ea"/>
                <a:cs typeface="+mn-cs"/>
              </a:rPr>
              <a:t>disrupting</a:t>
            </a:r>
            <a:r>
              <a:rPr lang="en-US" sz="1200" kern="1200" dirty="0">
                <a:solidFill>
                  <a:schemeClr val="tx1"/>
                </a:solidFill>
                <a:effectLst/>
                <a:latin typeface="+mn-lt"/>
                <a:ea typeface="+mn-ea"/>
                <a:cs typeface="+mn-cs"/>
              </a:rPr>
              <a:t> the ways that, perhaps unintentionally, veneers of curricular, physical, &amp; cultural inclusion are </a:t>
            </a:r>
            <a:r>
              <a:rPr lang="en-US" sz="1200" b="1" kern="1200" dirty="0">
                <a:solidFill>
                  <a:schemeClr val="tx1"/>
                </a:solidFill>
                <a:effectLst/>
                <a:latin typeface="+mn-lt"/>
                <a:ea typeface="+mn-ea"/>
                <a:cs typeface="+mn-cs"/>
              </a:rPr>
              <a:t>obscuring insidious, colonial limits to the Epistemic Space </a:t>
            </a:r>
            <a:r>
              <a:rPr lang="en-US" sz="1200" kern="1200" dirty="0" err="1">
                <a:solidFill>
                  <a:schemeClr val="tx1"/>
                </a:solidFill>
                <a:effectLst/>
                <a:latin typeface="+mn-lt"/>
                <a:ea typeface="+mn-ea"/>
                <a:cs typeface="+mn-cs"/>
              </a:rPr>
              <a:t>Latinx</a:t>
            </a:r>
            <a:r>
              <a:rPr lang="en-US" sz="1200" kern="1200" dirty="0">
                <a:solidFill>
                  <a:schemeClr val="tx1"/>
                </a:solidFill>
                <a:effectLst/>
                <a:latin typeface="+mn-lt"/>
                <a:ea typeface="+mn-ea"/>
                <a:cs typeface="+mn-cs"/>
              </a:rPr>
              <a:t> youth &amp; families are permitted</a:t>
            </a:r>
          </a:p>
          <a:p>
            <a:endParaRPr lang="en-US" sz="1200" dirty="0"/>
          </a:p>
        </p:txBody>
      </p:sp>
      <p:sp>
        <p:nvSpPr>
          <p:cNvPr id="4" name="Slide Number Placeholder 3"/>
          <p:cNvSpPr>
            <a:spLocks noGrp="1"/>
          </p:cNvSpPr>
          <p:nvPr>
            <p:ph type="sldNum" sz="quarter" idx="10"/>
          </p:nvPr>
        </p:nvSpPr>
        <p:spPr/>
        <p:txBody>
          <a:bodyPr/>
          <a:lstStyle/>
          <a:p>
            <a:fld id="{FBF3815C-3427-7645-8F5F-1ABB75E6ECF5}" type="slidenum">
              <a:rPr lang="en-US" smtClean="0"/>
              <a:t>12</a:t>
            </a:fld>
            <a:endParaRPr lang="en-US"/>
          </a:p>
        </p:txBody>
      </p:sp>
    </p:spTree>
    <p:extLst>
      <p:ext uri="{BB962C8B-B14F-4D97-AF65-F5344CB8AC3E}">
        <p14:creationId xmlns:p14="http://schemas.microsoft.com/office/powerpoint/2010/main" val="1376538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it Feel to Be a Problem – </a:t>
            </a:r>
            <a:r>
              <a:rPr lang="en-US" dirty="0" err="1"/>
              <a:t>Moustafa</a:t>
            </a:r>
            <a:r>
              <a:rPr lang="en-US" dirty="0"/>
              <a:t> </a:t>
            </a:r>
            <a:r>
              <a:rPr lang="en-US" dirty="0" err="1"/>
              <a:t>Bayoumi</a:t>
            </a:r>
            <a:endParaRPr lang="en-US" dirty="0"/>
          </a:p>
          <a:p>
            <a:r>
              <a:rPr lang="en-US" dirty="0"/>
              <a:t>Terrorist Assemblages – </a:t>
            </a:r>
            <a:r>
              <a:rPr lang="en-US" dirty="0" err="1"/>
              <a:t>Jasbir</a:t>
            </a:r>
            <a:r>
              <a:rPr lang="en-US" dirty="0"/>
              <a:t> Puar</a:t>
            </a:r>
          </a:p>
        </p:txBody>
      </p:sp>
      <p:sp>
        <p:nvSpPr>
          <p:cNvPr id="4" name="Slide Number Placeholder 3"/>
          <p:cNvSpPr>
            <a:spLocks noGrp="1"/>
          </p:cNvSpPr>
          <p:nvPr>
            <p:ph type="sldNum" sz="quarter" idx="5"/>
          </p:nvPr>
        </p:nvSpPr>
        <p:spPr/>
        <p:txBody>
          <a:bodyPr/>
          <a:lstStyle/>
          <a:p>
            <a:fld id="{FBF3815C-3427-7645-8F5F-1ABB75E6ECF5}" type="slidenum">
              <a:rPr lang="en-US" smtClean="0"/>
              <a:t>13</a:t>
            </a:fld>
            <a:endParaRPr lang="en-US"/>
          </a:p>
        </p:txBody>
      </p:sp>
    </p:spTree>
    <p:extLst>
      <p:ext uri="{BB962C8B-B14F-4D97-AF65-F5344CB8AC3E}">
        <p14:creationId xmlns:p14="http://schemas.microsoft.com/office/powerpoint/2010/main" val="1927128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3CADA967-B97D-2646-88A5-F4B02207FE19}" type="datetimeFigureOut">
              <a:rPr lang="en-US" smtClean="0"/>
              <a:t>10/21/23</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fld id="{3CADA967-B97D-2646-88A5-F4B02207FE19}" type="datetimeFigureOut">
              <a:rPr lang="en-US" smtClean="0"/>
              <a:t>10/21/23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136901-8020-C44A-AC01-37CB79DF0D42}" type="slidenum">
              <a:rPr lang="en-US" smtClean="0"/>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3CADA967-B97D-2646-88A5-F4B02207FE19}" type="datetimeFigureOut">
              <a:rPr lang="en-US" smtClean="0"/>
              <a:t>10/21/23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136901-8020-C44A-AC01-37CB79DF0D4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3CADA967-B97D-2646-88A5-F4B02207FE19}" type="datetimeFigureOut">
              <a:rPr lang="en-US" smtClean="0"/>
              <a:t>10/21/23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136901-8020-C44A-AC01-37CB79DF0D4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3CADA967-B97D-2646-88A5-F4B02207FE19}" type="datetimeFigureOut">
              <a:rPr lang="en-US" smtClean="0"/>
              <a:t>10/21/23</a:t>
            </a:fld>
            <a:endParaRPr lang="en-US"/>
          </a:p>
        </p:txBody>
      </p:sp>
      <p:sp>
        <p:nvSpPr>
          <p:cNvPr id="6" name="Footer Placeholder 5"/>
          <p:cNvSpPr>
            <a:spLocks noGrp="1"/>
          </p:cNvSpPr>
          <p:nvPr>
            <p:ph type="ftr" sz="quarter" idx="11"/>
          </p:nvPr>
        </p:nvSpPr>
        <p:spPr>
          <a:xfrm>
            <a:off x="3859305" y="6423585"/>
            <a:ext cx="3316941" cy="365125"/>
          </a:xfrm>
        </p:spPr>
        <p:txBody>
          <a:bodyPr/>
          <a:lstStyle/>
          <a:p>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3CADA967-B97D-2646-88A5-F4B02207FE19}" type="datetimeFigureOut">
              <a:rPr lang="en-US" smtClean="0"/>
              <a:t>10/21/23</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20136901-8020-C44A-AC01-37CB79DF0D42}" type="slidenum">
              <a:rPr lang="en-US" smtClean="0"/>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ADA967-B97D-2646-88A5-F4B02207FE19}" type="datetimeFigureOut">
              <a:rPr lang="en-US" smtClean="0"/>
              <a:t>10/21/23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136901-8020-C44A-AC01-37CB79DF0D42}" type="slidenum">
              <a:rPr lang="en-US" smtClean="0"/>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3CADA967-B97D-2646-88A5-F4B02207FE19}" type="datetimeFigureOut">
              <a:rPr lang="en-US" smtClean="0"/>
              <a:t>10/21/23</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20136901-8020-C44A-AC01-37CB79DF0D42}"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a:t>Drag picture to placeholder or click icon to add</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3CADA967-B97D-2646-88A5-F4B02207FE19}" type="datetimeFigureOut">
              <a:rPr lang="en-US" smtClean="0"/>
              <a:t>10/21/23</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20136901-8020-C44A-AC01-37CB79DF0D42}"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a:t>Drag picture to placeholder or click icon to add</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a:t>Drag picture to placeholder or click icon to add</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3CADA967-B97D-2646-88A5-F4B02207FE19}" type="datetimeFigureOut">
              <a:rPr lang="en-US" smtClean="0"/>
              <a:t>10/21/23</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20136901-8020-C44A-AC01-37CB79DF0D42}" type="slidenum">
              <a:rPr lang="en-US" smtClean="0"/>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a:t>Drag picture to placeholder or click icon to add</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3CADA967-B97D-2646-88A5-F4B02207FE19}" type="datetimeFigureOut">
              <a:rPr lang="en-US" smtClean="0"/>
              <a:t>10/21/23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36901-8020-C44A-AC01-37CB79DF0D4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3CADA967-B97D-2646-88A5-F4B02207FE19}" type="datetimeFigureOut">
              <a:rPr lang="en-US" smtClean="0"/>
              <a:t>10/21/23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36901-8020-C44A-AC01-37CB79DF0D42}"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3CADA967-B97D-2646-88A5-F4B02207FE19}" type="datetimeFigureOut">
              <a:rPr lang="en-US" smtClean="0"/>
              <a:t>10/21/23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36901-8020-C44A-AC01-37CB79DF0D42}" type="slidenum">
              <a:rPr lang="en-US" smtClean="0"/>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311700" y="115867"/>
            <a:ext cx="8520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311700" y="879467"/>
            <a:ext cx="8520600" cy="4827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1" name="Google Shape;21;p5"/>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6460543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1_Title only">
    <p:bg>
      <p:bgPr>
        <a:solidFill>
          <a:schemeClr val="lt2"/>
        </a:solidFill>
        <a:effectLst/>
      </p:bgPr>
    </p:bg>
    <p:spTree>
      <p:nvGrpSpPr>
        <p:cNvPr id="1" name="Shape 34"/>
        <p:cNvGrpSpPr/>
        <p:nvPr/>
      </p:nvGrpSpPr>
      <p:grpSpPr>
        <a:xfrm>
          <a:off x="0" y="0"/>
          <a:ext cx="0" cy="0"/>
          <a:chOff x="0" y="0"/>
          <a:chExt cx="0" cy="0"/>
        </a:xfrm>
      </p:grpSpPr>
      <p:pic>
        <p:nvPicPr>
          <p:cNvPr id="35" name="Google Shape;35;p6"/>
          <p:cNvPicPr preferRelativeResize="0"/>
          <p:nvPr/>
        </p:nvPicPr>
        <p:blipFill>
          <a:blip r:embed="rId2">
            <a:alphaModFix amt="75000"/>
          </a:blip>
          <a:stretch>
            <a:fillRect/>
          </a:stretch>
        </p:blipFill>
        <p:spPr>
          <a:xfrm>
            <a:off x="0" y="0"/>
            <a:ext cx="2060450" cy="2645701"/>
          </a:xfrm>
          <a:prstGeom prst="rect">
            <a:avLst/>
          </a:prstGeom>
          <a:noFill/>
          <a:ln>
            <a:noFill/>
          </a:ln>
        </p:spPr>
      </p:pic>
      <p:pic>
        <p:nvPicPr>
          <p:cNvPr id="36" name="Google Shape;36;p6"/>
          <p:cNvPicPr preferRelativeResize="0"/>
          <p:nvPr/>
        </p:nvPicPr>
        <p:blipFill>
          <a:blip r:embed="rId2">
            <a:alphaModFix amt="75000"/>
          </a:blip>
          <a:stretch>
            <a:fillRect/>
          </a:stretch>
        </p:blipFill>
        <p:spPr>
          <a:xfrm rot="10800000">
            <a:off x="7083550" y="4212300"/>
            <a:ext cx="2060450" cy="2645701"/>
          </a:xfrm>
          <a:prstGeom prst="rect">
            <a:avLst/>
          </a:prstGeom>
          <a:noFill/>
          <a:ln>
            <a:noFill/>
          </a:ln>
        </p:spPr>
      </p:pic>
      <p:sp>
        <p:nvSpPr>
          <p:cNvPr id="37" name="Google Shape;37;p6"/>
          <p:cNvSpPr txBox="1">
            <a:spLocks noGrp="1"/>
          </p:cNvSpPr>
          <p:nvPr>
            <p:ph type="title"/>
          </p:nvPr>
        </p:nvSpPr>
        <p:spPr>
          <a:xfrm>
            <a:off x="714125" y="729100"/>
            <a:ext cx="77160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000"/>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38" name="Google Shape;38;p6"/>
          <p:cNvSpPr/>
          <p:nvPr/>
        </p:nvSpPr>
        <p:spPr>
          <a:xfrm flipH="1">
            <a:off x="226986" y="275920"/>
            <a:ext cx="8690031" cy="630616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66213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3CADA967-B97D-2646-88A5-F4B02207FE19}" type="datetimeFigureOut">
              <a:rPr lang="en-US" smtClean="0"/>
              <a:t>10/21/23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136901-8020-C44A-AC01-37CB79DF0D42}"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3CADA967-B97D-2646-88A5-F4B02207FE19}" type="datetimeFigureOut">
              <a:rPr lang="en-US" smtClean="0"/>
              <a:t>10/21/23</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a:t>Drag picture to placeholder or click icon to add</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a:t>Drag picture to placeholder or click icon to add</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3CADA967-B97D-2646-88A5-F4B02207FE19}" type="datetimeFigureOut">
              <a:rPr lang="en-US" smtClean="0"/>
              <a:t>10/21/23</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20136901-8020-C44A-AC01-37CB79DF0D42}" type="slidenum">
              <a:rPr lang="en-US" smtClean="0"/>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3CADA967-B97D-2646-88A5-F4B02207FE19}" type="datetimeFigureOut">
              <a:rPr lang="en-US" smtClean="0"/>
              <a:t>10/21/23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136901-8020-C44A-AC01-37CB79DF0D4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3CADA967-B97D-2646-88A5-F4B02207FE19}" type="datetimeFigureOut">
              <a:rPr lang="en-US" smtClean="0"/>
              <a:t>10/21/23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136901-8020-C44A-AC01-37CB79DF0D42}" type="slidenum">
              <a:rPr lang="en-US" smtClean="0"/>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3CADA967-B97D-2646-88A5-F4B02207FE19}" type="datetimeFigureOut">
              <a:rPr lang="en-US" smtClean="0"/>
              <a:t>10/21/23</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20136901-8020-C44A-AC01-37CB79DF0D4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3CADA967-B97D-2646-88A5-F4B02207FE19}" type="datetimeFigureOut">
              <a:rPr lang="en-US" smtClean="0"/>
              <a:t>10/21/23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136901-8020-C44A-AC01-37CB79DF0D42}" type="slidenum">
              <a:rPr lang="en-US" smtClean="0"/>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3CADA967-B97D-2646-88A5-F4B02207FE19}" type="datetimeFigureOut">
              <a:rPr lang="en-US" smtClean="0"/>
              <a:t>10/21/23</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20136901-8020-C44A-AC01-37CB79DF0D4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753" r:id="rId22"/>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ichael.dominguez@sdsu.edu"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mailto:Michael.dominguez@sdsu.edu" TargetMode="External"/><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15.jp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9232" y="885123"/>
            <a:ext cx="4295156" cy="3251448"/>
          </a:xfrm>
        </p:spPr>
        <p:txBody>
          <a:bodyPr>
            <a:normAutofit/>
          </a:bodyPr>
          <a:lstStyle/>
          <a:p>
            <a:r>
              <a:rPr lang="en-US" sz="3600" b="1" dirty="0">
                <a:solidFill>
                  <a:srgbClr val="7C1A00"/>
                </a:solidFill>
              </a:rPr>
              <a:t>When Enthusiasm Leads Capacity: </a:t>
            </a:r>
            <a:br>
              <a:rPr lang="en-US" sz="3600" dirty="0">
                <a:solidFill>
                  <a:schemeClr val="tx1"/>
                </a:solidFill>
              </a:rPr>
            </a:br>
            <a:r>
              <a:rPr lang="en-US" sz="2700" i="1" dirty="0">
                <a:solidFill>
                  <a:schemeClr val="tx1"/>
                </a:solidFill>
              </a:rPr>
              <a:t>Disciplinary Identity, Racial Narratives, &amp; Professional Growth in the Context of Ethnic Studies Pedagogy</a:t>
            </a:r>
            <a:endParaRPr lang="en-US" sz="3100" i="1" dirty="0">
              <a:solidFill>
                <a:schemeClr val="tx1"/>
              </a:solidFill>
            </a:endParaRPr>
          </a:p>
        </p:txBody>
      </p:sp>
      <p:sp>
        <p:nvSpPr>
          <p:cNvPr id="3" name="Subtitle 2"/>
          <p:cNvSpPr>
            <a:spLocks noGrp="1"/>
          </p:cNvSpPr>
          <p:nvPr>
            <p:ph type="subTitle" idx="1"/>
          </p:nvPr>
        </p:nvSpPr>
        <p:spPr>
          <a:xfrm>
            <a:off x="4867275" y="4847967"/>
            <a:ext cx="4384145" cy="748553"/>
          </a:xfrm>
        </p:spPr>
        <p:txBody>
          <a:bodyPr>
            <a:noAutofit/>
          </a:bodyPr>
          <a:lstStyle/>
          <a:p>
            <a:r>
              <a:rPr lang="en-US" sz="2500" dirty="0">
                <a:solidFill>
                  <a:srgbClr val="000000"/>
                </a:solidFill>
              </a:rPr>
              <a:t>Michael Domínguez</a:t>
            </a:r>
          </a:p>
          <a:p>
            <a:r>
              <a:rPr lang="en-US" sz="1700" dirty="0">
                <a:solidFill>
                  <a:srgbClr val="000000"/>
                </a:solidFill>
              </a:rPr>
              <a:t>Associate Professor </a:t>
            </a:r>
          </a:p>
          <a:p>
            <a:r>
              <a:rPr lang="en-US" sz="1700" dirty="0">
                <a:solidFill>
                  <a:srgbClr val="000000"/>
                </a:solidFill>
              </a:rPr>
              <a:t>Chicana/Chicano Studies</a:t>
            </a:r>
          </a:p>
          <a:p>
            <a:r>
              <a:rPr lang="en-US" sz="1700" dirty="0">
                <a:solidFill>
                  <a:srgbClr val="000000"/>
                </a:solidFill>
              </a:rPr>
              <a:t>San Diego State University</a:t>
            </a:r>
          </a:p>
          <a:p>
            <a:r>
              <a:rPr lang="en-US" sz="1700" dirty="0">
                <a:solidFill>
                  <a:srgbClr val="000000"/>
                </a:solidFill>
                <a:hlinkClick r:id="rId3"/>
              </a:rPr>
              <a:t>michael.dominguez@sdsu.edu</a:t>
            </a:r>
            <a:endParaRPr lang="en-US" sz="1700" dirty="0">
              <a:solidFill>
                <a:srgbClr val="000000"/>
              </a:solidFill>
            </a:endParaRPr>
          </a:p>
          <a:p>
            <a:endParaRPr lang="en-US" sz="1700" dirty="0">
              <a:solidFill>
                <a:srgbClr val="000000"/>
              </a:solidFill>
            </a:endParaRPr>
          </a:p>
        </p:txBody>
      </p:sp>
      <p:pic>
        <p:nvPicPr>
          <p:cNvPr id="9" name="Picture 8" descr="C:\Users\bhernand\Documents\CCS - Graphics &amp; Other Media\Logos\CCS logo.jpg">
            <a:extLst>
              <a:ext uri="{FF2B5EF4-FFF2-40B4-BE49-F238E27FC236}">
                <a16:creationId xmlns:a16="http://schemas.microsoft.com/office/drawing/2014/main" id="{A120BE10-E742-1343-B866-965A9CA36F8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64892"/>
            <a:ext cx="2192073" cy="2143300"/>
          </a:xfrm>
          <a:prstGeom prst="rect">
            <a:avLst/>
          </a:prstGeom>
          <a:noFill/>
          <a:ln>
            <a:noFill/>
          </a:ln>
        </p:spPr>
      </p:pic>
      <p:pic>
        <p:nvPicPr>
          <p:cNvPr id="8" name="Picture 7">
            <a:extLst>
              <a:ext uri="{FF2B5EF4-FFF2-40B4-BE49-F238E27FC236}">
                <a16:creationId xmlns:a16="http://schemas.microsoft.com/office/drawing/2014/main" id="{5F0EDE87-968D-844C-A777-387C5E94B27E}"/>
              </a:ext>
            </a:extLst>
          </p:cNvPr>
          <p:cNvPicPr>
            <a:picLocks noChangeAspect="1"/>
          </p:cNvPicPr>
          <p:nvPr/>
        </p:nvPicPr>
        <p:blipFill rotWithShape="1">
          <a:blip r:embed="rId5">
            <a:extLst>
              <a:ext uri="{28A0092B-C50C-407E-A947-70E740481C1C}">
                <a14:useLocalDpi xmlns:a14="http://schemas.microsoft.com/office/drawing/2010/main" val="0"/>
              </a:ext>
            </a:extLst>
          </a:blip>
          <a:srcRect l="-501" t="14379" r="501" b="19642"/>
          <a:stretch/>
        </p:blipFill>
        <p:spPr>
          <a:xfrm>
            <a:off x="269854" y="4555448"/>
            <a:ext cx="4249759" cy="2082144"/>
          </a:xfrm>
          <a:prstGeom prst="rect">
            <a:avLst/>
          </a:prstGeom>
        </p:spPr>
      </p:pic>
      <p:pic>
        <p:nvPicPr>
          <p:cNvPr id="6" name="Picture 5">
            <a:extLst>
              <a:ext uri="{FF2B5EF4-FFF2-40B4-BE49-F238E27FC236}">
                <a16:creationId xmlns:a16="http://schemas.microsoft.com/office/drawing/2014/main" id="{FCD0D9BF-76BF-C64A-A9BE-F55E90CA4053}"/>
              </a:ext>
            </a:extLst>
          </p:cNvPr>
          <p:cNvPicPr>
            <a:picLocks noChangeAspect="1"/>
          </p:cNvPicPr>
          <p:nvPr/>
        </p:nvPicPr>
        <p:blipFill>
          <a:blip r:embed="rId6"/>
          <a:stretch>
            <a:fillRect/>
          </a:stretch>
        </p:blipFill>
        <p:spPr>
          <a:xfrm>
            <a:off x="6816460" y="2419350"/>
            <a:ext cx="2044700" cy="2019300"/>
          </a:xfrm>
          <a:prstGeom prst="rect">
            <a:avLst/>
          </a:prstGeom>
        </p:spPr>
      </p:pic>
    </p:spTree>
    <p:extLst>
      <p:ext uri="{BB962C8B-B14F-4D97-AF65-F5344CB8AC3E}">
        <p14:creationId xmlns:p14="http://schemas.microsoft.com/office/powerpoint/2010/main" val="3934127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304800"/>
            <a:ext cx="7556313" cy="644859"/>
          </a:xfrm>
        </p:spPr>
        <p:txBody>
          <a:bodyPr/>
          <a:lstStyle/>
          <a:p>
            <a:pPr>
              <a:spcBef>
                <a:spcPts val="0"/>
              </a:spcBef>
            </a:pPr>
            <a:r>
              <a:rPr lang="en-US" sz="2800" dirty="0">
                <a:solidFill>
                  <a:schemeClr val="accent3">
                    <a:lumMod val="50000"/>
                  </a:schemeClr>
                </a:solidFill>
              </a:rPr>
              <a:t>Rehearsing the (Pedagogical) Revolution</a:t>
            </a:r>
            <a:endParaRPr lang="en-US" sz="3200" dirty="0">
              <a:solidFill>
                <a:schemeClr val="accent3">
                  <a:lumMod val="50000"/>
                </a:schemeClr>
              </a:solidFill>
            </a:endParaRPr>
          </a:p>
        </p:txBody>
      </p:sp>
      <p:sp>
        <p:nvSpPr>
          <p:cNvPr id="4" name="Content Placeholder 2"/>
          <p:cNvSpPr txBox="1">
            <a:spLocks/>
          </p:cNvSpPr>
          <p:nvPr/>
        </p:nvSpPr>
        <p:spPr>
          <a:xfrm>
            <a:off x="498475" y="6034507"/>
            <a:ext cx="7909387" cy="536355"/>
          </a:xfrm>
          <a:prstGeom prst="rect">
            <a:avLst/>
          </a:prstGeom>
        </p:spPr>
        <p:txBody>
          <a:bodyPr>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a:buClr>
                <a:srgbClr val="80B606"/>
              </a:buClr>
            </a:pPr>
            <a:r>
              <a:rPr lang="en-US" dirty="0">
                <a:solidFill>
                  <a:prstClr val="black"/>
                </a:solidFill>
                <a:latin typeface="Rockwell"/>
              </a:rPr>
              <a:t>This approach to rehearsal moves the ethnic studies objectives &amp; skillsets to the center</a:t>
            </a:r>
            <a:endParaRPr lang="en-US" sz="1400" dirty="0">
              <a:solidFill>
                <a:prstClr val="black"/>
              </a:solidFill>
              <a:latin typeface="Rockwell"/>
            </a:endParaRPr>
          </a:p>
        </p:txBody>
      </p:sp>
    </p:spTree>
    <p:extLst>
      <p:ext uri="{BB962C8B-B14F-4D97-AF65-F5344CB8AC3E}">
        <p14:creationId xmlns:p14="http://schemas.microsoft.com/office/powerpoint/2010/main" val="3859852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56D2AD0-54AD-7A88-B227-E04C79E3D1AD}"/>
              </a:ext>
            </a:extLst>
          </p:cNvPr>
          <p:cNvSpPr>
            <a:spLocks noGrp="1"/>
          </p:cNvSpPr>
          <p:nvPr>
            <p:ph type="title"/>
          </p:nvPr>
        </p:nvSpPr>
        <p:spPr>
          <a:xfrm>
            <a:off x="498474" y="484094"/>
            <a:ext cx="7556313" cy="1116106"/>
          </a:xfrm>
        </p:spPr>
        <p:txBody>
          <a:bodyPr/>
          <a:lstStyle/>
          <a:p>
            <a:r>
              <a:rPr lang="en-US" dirty="0">
                <a:solidFill>
                  <a:schemeClr val="accent3">
                    <a:lumMod val="50000"/>
                  </a:schemeClr>
                </a:solidFill>
              </a:rPr>
              <a:t>Disciplinary Specificity &amp; Ethnic Studies Fidelity</a:t>
            </a:r>
          </a:p>
        </p:txBody>
      </p:sp>
      <p:sp>
        <p:nvSpPr>
          <p:cNvPr id="13" name="Content Placeholder 3">
            <a:extLst>
              <a:ext uri="{FF2B5EF4-FFF2-40B4-BE49-F238E27FC236}">
                <a16:creationId xmlns:a16="http://schemas.microsoft.com/office/drawing/2014/main" id="{45DAE271-C1F6-2E6C-BD7A-AEC291D04915}"/>
              </a:ext>
            </a:extLst>
          </p:cNvPr>
          <p:cNvSpPr>
            <a:spLocks noGrp="1"/>
          </p:cNvSpPr>
          <p:nvPr>
            <p:ph sz="quarter" idx="4"/>
          </p:nvPr>
        </p:nvSpPr>
        <p:spPr>
          <a:xfrm>
            <a:off x="4399877" y="2447365"/>
            <a:ext cx="4305813" cy="4305813"/>
          </a:xfrm>
        </p:spPr>
        <p:txBody>
          <a:bodyPr>
            <a:normAutofit lnSpcReduction="10000"/>
          </a:bodyPr>
          <a:lstStyle/>
          <a:p>
            <a:r>
              <a:rPr lang="en-US" sz="1800" dirty="0">
                <a:solidFill>
                  <a:schemeClr val="tx1"/>
                </a:solidFill>
              </a:rPr>
              <a:t>To be done well, </a:t>
            </a:r>
            <a:r>
              <a:rPr lang="en-US" sz="1800" b="1" dirty="0">
                <a:solidFill>
                  <a:schemeClr val="tx1"/>
                </a:solidFill>
              </a:rPr>
              <a:t>ethnic studies </a:t>
            </a:r>
            <a:r>
              <a:rPr lang="en-US" sz="1800" dirty="0">
                <a:solidFill>
                  <a:schemeClr val="tx1"/>
                </a:solidFill>
              </a:rPr>
              <a:t>must be seen as </a:t>
            </a:r>
            <a:r>
              <a:rPr lang="en-US" sz="1800" b="1" dirty="0">
                <a:solidFill>
                  <a:schemeClr val="tx1"/>
                </a:solidFill>
              </a:rPr>
              <a:t>more than a DEI fad</a:t>
            </a:r>
          </a:p>
          <a:p>
            <a:r>
              <a:rPr lang="en-US" sz="1800" dirty="0">
                <a:solidFill>
                  <a:schemeClr val="tx1"/>
                </a:solidFill>
              </a:rPr>
              <a:t>Ethnic studies teaching necessarily means </a:t>
            </a:r>
            <a:r>
              <a:rPr lang="en-US" sz="1800" b="1" dirty="0">
                <a:solidFill>
                  <a:schemeClr val="tx1"/>
                </a:solidFill>
              </a:rPr>
              <a:t>centering a discipline-specific set of learning objectives</a:t>
            </a:r>
          </a:p>
          <a:p>
            <a:r>
              <a:rPr lang="en-US" sz="1800" dirty="0">
                <a:solidFill>
                  <a:schemeClr val="tx1"/>
                </a:solidFill>
              </a:rPr>
              <a:t>Navigating race, identity, &amp; power in the classroom requires </a:t>
            </a:r>
            <a:r>
              <a:rPr lang="en-US" sz="1800" b="1" dirty="0">
                <a:solidFill>
                  <a:schemeClr val="tx1"/>
                </a:solidFill>
              </a:rPr>
              <a:t>purposeful practice, &amp; longitudinal learning</a:t>
            </a:r>
          </a:p>
          <a:p>
            <a:r>
              <a:rPr lang="en-US" sz="1800" b="1" dirty="0">
                <a:solidFill>
                  <a:schemeClr val="tx1"/>
                </a:solidFill>
              </a:rPr>
              <a:t>Ethnic studies departments &amp; expertise</a:t>
            </a:r>
            <a:r>
              <a:rPr lang="en-US" sz="1800" dirty="0">
                <a:solidFill>
                  <a:schemeClr val="tx1"/>
                </a:solidFill>
              </a:rPr>
              <a:t> should not be cut out of, or peripheral to, imagining how to prepare K-12 ethnic studies teachers</a:t>
            </a:r>
          </a:p>
          <a:p>
            <a:endParaRPr lang="en-US" dirty="0"/>
          </a:p>
        </p:txBody>
      </p:sp>
      <p:sp>
        <p:nvSpPr>
          <p:cNvPr id="15" name="Text Placeholder 4">
            <a:extLst>
              <a:ext uri="{FF2B5EF4-FFF2-40B4-BE49-F238E27FC236}">
                <a16:creationId xmlns:a16="http://schemas.microsoft.com/office/drawing/2014/main" id="{F975117D-8007-DD76-0219-0F2F34C51814}"/>
              </a:ext>
            </a:extLst>
          </p:cNvPr>
          <p:cNvSpPr>
            <a:spLocks noGrp="1"/>
          </p:cNvSpPr>
          <p:nvPr>
            <p:ph type="body" idx="1"/>
          </p:nvPr>
        </p:nvSpPr>
        <p:spPr>
          <a:xfrm>
            <a:off x="4397187" y="2083174"/>
            <a:ext cx="4305812" cy="364191"/>
          </a:xfrm>
        </p:spPr>
        <p:txBody>
          <a:bodyPr/>
          <a:lstStyle/>
          <a:p>
            <a:r>
              <a:rPr lang="en-US" dirty="0"/>
              <a:t>Observations from our work</a:t>
            </a:r>
          </a:p>
        </p:txBody>
      </p:sp>
      <p:pic>
        <p:nvPicPr>
          <p:cNvPr id="10" name="Content Placeholder 9" descr="A qr code on a white background&#10;&#10;Description automatically generated">
            <a:extLst>
              <a:ext uri="{FF2B5EF4-FFF2-40B4-BE49-F238E27FC236}">
                <a16:creationId xmlns:a16="http://schemas.microsoft.com/office/drawing/2014/main" id="{E76B6B11-5A14-0395-FB6A-B09DCC79D158}"/>
              </a:ext>
            </a:extLst>
          </p:cNvPr>
          <p:cNvPicPr>
            <a:picLocks noGrp="1" noChangeAspect="1"/>
          </p:cNvPicPr>
          <p:nvPr>
            <p:ph sz="half" idx="2"/>
          </p:nvPr>
        </p:nvPicPr>
        <p:blipFill rotWithShape="1">
          <a:blip r:embed="rId2"/>
          <a:srcRect l="8037" t="7838" r="7838" b="7340"/>
          <a:stretch/>
        </p:blipFill>
        <p:spPr>
          <a:xfrm>
            <a:off x="61119" y="2094065"/>
            <a:ext cx="4244693" cy="4279841"/>
          </a:xfrm>
        </p:spPr>
      </p:pic>
    </p:spTree>
    <p:extLst>
      <p:ext uri="{BB962C8B-B14F-4D97-AF65-F5344CB8AC3E}">
        <p14:creationId xmlns:p14="http://schemas.microsoft.com/office/powerpoint/2010/main" val="1927477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876" y="199343"/>
            <a:ext cx="7877389" cy="1116106"/>
          </a:xfrm>
        </p:spPr>
        <p:txBody>
          <a:bodyPr anchor="ctr"/>
          <a:lstStyle/>
          <a:p>
            <a:r>
              <a:rPr lang="en-US" sz="2800" dirty="0">
                <a:solidFill>
                  <a:schemeClr val="accent3">
                    <a:lumMod val="50000"/>
                  </a:schemeClr>
                </a:solidFill>
              </a:rPr>
              <a:t>Key Questions for Teacher Educators in a Landscape of Ethnic Studies Proliferation</a:t>
            </a:r>
          </a:p>
        </p:txBody>
      </p:sp>
      <p:sp>
        <p:nvSpPr>
          <p:cNvPr id="3" name="Content Placeholder 2"/>
          <p:cNvSpPr>
            <a:spLocks noGrp="1"/>
          </p:cNvSpPr>
          <p:nvPr>
            <p:ph idx="1"/>
          </p:nvPr>
        </p:nvSpPr>
        <p:spPr>
          <a:xfrm>
            <a:off x="414737" y="1436657"/>
            <a:ext cx="7832454" cy="4961467"/>
          </a:xfrm>
        </p:spPr>
        <p:txBody>
          <a:bodyPr>
            <a:normAutofit/>
          </a:bodyPr>
          <a:lstStyle/>
          <a:p>
            <a:r>
              <a:rPr lang="en-US" sz="1800" dirty="0">
                <a:solidFill>
                  <a:srgbClr val="000000"/>
                </a:solidFill>
              </a:rPr>
              <a:t>Teacher educators/TE programs grappling earnestly with the challenge of preparing ethnic studies teachers should consider</a:t>
            </a:r>
            <a:r>
              <a:rPr lang="mr-IN" sz="1800" dirty="0">
                <a:solidFill>
                  <a:srgbClr val="000000"/>
                </a:solidFill>
              </a:rPr>
              <a:t>…</a:t>
            </a:r>
            <a:endParaRPr lang="en-US" sz="1800" dirty="0">
              <a:solidFill>
                <a:srgbClr val="000000"/>
              </a:solidFill>
            </a:endParaRPr>
          </a:p>
          <a:p>
            <a:pPr lvl="1">
              <a:buClr>
                <a:schemeClr val="accent4"/>
              </a:buClr>
            </a:pPr>
            <a:r>
              <a:rPr lang="en-US" i="1" dirty="0">
                <a:solidFill>
                  <a:schemeClr val="tx1"/>
                </a:solidFill>
              </a:rPr>
              <a:t>What will fidelity mean to us in supporting ethnic studies expansion?</a:t>
            </a:r>
          </a:p>
          <a:p>
            <a:pPr lvl="1">
              <a:buClr>
                <a:schemeClr val="accent4"/>
              </a:buClr>
            </a:pPr>
            <a:r>
              <a:rPr lang="en-US" i="1" dirty="0">
                <a:solidFill>
                  <a:schemeClr val="tx1"/>
                </a:solidFill>
              </a:rPr>
              <a:t>How much do we value the expertise of ethnic studies departments? What efforts have we made to collaborate &amp; ensure ethnic studies teachers (and teacher educators) have actually taken ethnic studies courses?</a:t>
            </a:r>
          </a:p>
          <a:p>
            <a:pPr lvl="1">
              <a:buClr>
                <a:schemeClr val="accent4"/>
              </a:buClr>
            </a:pPr>
            <a:r>
              <a:rPr lang="en-US" i="1" dirty="0">
                <a:solidFill>
                  <a:schemeClr val="tx1"/>
                </a:solidFill>
              </a:rPr>
              <a:t>Do our training approaches layer ethnic studies in as a DEI effort, or challenge educators to re-think their disciplinary identities?</a:t>
            </a:r>
          </a:p>
          <a:p>
            <a:pPr lvl="1">
              <a:buClr>
                <a:schemeClr val="accent4"/>
              </a:buClr>
            </a:pPr>
            <a:r>
              <a:rPr lang="en-US" i="1" dirty="0">
                <a:solidFill>
                  <a:schemeClr val="tx1"/>
                </a:solidFill>
              </a:rPr>
              <a:t>How are we grappling with the reality that teaching race, identity, &amp; power may not be within the dispositional skillsets or positionality of all teachers?</a:t>
            </a:r>
            <a:endParaRPr lang="en-US" dirty="0">
              <a:solidFill>
                <a:schemeClr val="tx1"/>
              </a:solidFill>
            </a:endParaRPr>
          </a:p>
          <a:p>
            <a:pPr marL="0" indent="0">
              <a:spcBef>
                <a:spcPts val="0"/>
              </a:spcBef>
              <a:buNone/>
            </a:pPr>
            <a:endParaRPr lang="en-US" sz="1800" b="1" dirty="0">
              <a:solidFill>
                <a:schemeClr val="tx1"/>
              </a:solidFill>
            </a:endParaRPr>
          </a:p>
          <a:p>
            <a:pPr marL="0" indent="0">
              <a:spcBef>
                <a:spcPts val="0"/>
              </a:spcBef>
              <a:buNone/>
            </a:pPr>
            <a:r>
              <a:rPr lang="en-US" sz="1800" b="1" dirty="0">
                <a:solidFill>
                  <a:schemeClr val="tx1"/>
                </a:solidFill>
              </a:rPr>
              <a:t> </a:t>
            </a:r>
            <a:endParaRPr lang="en-US" sz="1800" dirty="0">
              <a:solidFill>
                <a:srgbClr val="000000"/>
              </a:solidFill>
            </a:endParaRPr>
          </a:p>
        </p:txBody>
      </p:sp>
      <p:pic>
        <p:nvPicPr>
          <p:cNvPr id="4" name="Content Placeholder 4" descr="Screen Shot 2014-01-17 at 9.52.04 PM.png"/>
          <p:cNvPicPr>
            <a:picLocks noChangeAspect="1"/>
          </p:cNvPicPr>
          <p:nvPr/>
        </p:nvPicPr>
        <p:blipFill>
          <a:blip r:embed="rId3">
            <a:extLst>
              <a:ext uri="{28A0092B-C50C-407E-A947-70E740481C1C}">
                <a14:useLocalDpi xmlns:a14="http://schemas.microsoft.com/office/drawing/2010/main" val="0"/>
              </a:ext>
            </a:extLst>
          </a:blip>
          <a:srcRect t="19324" b="19324"/>
          <a:stretch>
            <a:fillRect/>
          </a:stretch>
        </p:blipFill>
        <p:spPr>
          <a:xfrm>
            <a:off x="237067" y="5252009"/>
            <a:ext cx="8720666" cy="1453591"/>
          </a:xfrm>
          <a:prstGeom prst="rect">
            <a:avLst/>
          </a:prstGeom>
        </p:spPr>
      </p:pic>
    </p:spTree>
    <p:extLst>
      <p:ext uri="{BB962C8B-B14F-4D97-AF65-F5344CB8AC3E}">
        <p14:creationId xmlns:p14="http://schemas.microsoft.com/office/powerpoint/2010/main" val="1703586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8920-DC33-AD49-80FE-DFFD9B5F7AAB}"/>
              </a:ext>
            </a:extLst>
          </p:cNvPr>
          <p:cNvSpPr>
            <a:spLocks noGrp="1"/>
          </p:cNvSpPr>
          <p:nvPr>
            <p:ph type="title"/>
          </p:nvPr>
        </p:nvSpPr>
        <p:spPr>
          <a:xfrm>
            <a:off x="506345" y="3141538"/>
            <a:ext cx="6181611" cy="1162050"/>
          </a:xfrm>
        </p:spPr>
        <p:txBody>
          <a:bodyPr/>
          <a:lstStyle/>
          <a:p>
            <a:pPr algn="ctr"/>
            <a:r>
              <a:rPr lang="en-US" dirty="0">
                <a:solidFill>
                  <a:srgbClr val="6600CC"/>
                </a:solidFill>
                <a:hlinkClick r:id="rId3">
                  <a:extLst>
                    <a:ext uri="{A12FA001-AC4F-418D-AE19-62706E023703}">
                      <ahyp:hlinkClr xmlns:ahyp="http://schemas.microsoft.com/office/drawing/2018/hyperlinkcolor" val="tx"/>
                    </a:ext>
                  </a:extLst>
                </a:hlinkClick>
              </a:rPr>
              <a:t>michael.dominguez@sdsu.edu</a:t>
            </a:r>
            <a:br>
              <a:rPr lang="en-US" dirty="0">
                <a:solidFill>
                  <a:srgbClr val="6600CC"/>
                </a:solidFill>
              </a:rPr>
            </a:br>
            <a:endParaRPr lang="en-US" dirty="0">
              <a:solidFill>
                <a:srgbClr val="6600CC"/>
              </a:solidFill>
            </a:endParaRPr>
          </a:p>
        </p:txBody>
      </p:sp>
      <p:pic>
        <p:nvPicPr>
          <p:cNvPr id="6" name="Picture Placeholder 5" descr="C:\Users\bhernand\Documents\CCS - Graphics &amp; Other Media\Logos\CCS logo.jpg">
            <a:extLst>
              <a:ext uri="{FF2B5EF4-FFF2-40B4-BE49-F238E27FC236}">
                <a16:creationId xmlns:a16="http://schemas.microsoft.com/office/drawing/2014/main" id="{F27569FC-172C-4749-93B9-BC5E154BD420}"/>
              </a:ext>
            </a:extLst>
          </p:cNvPr>
          <p:cNvPicPr>
            <a:picLocks noGrp="1"/>
          </p:cNvPicPr>
          <p:nvPr>
            <p:ph type="pic" sz="quarter" idx="13"/>
          </p:nvPr>
        </p:nvPicPr>
        <p:blipFill rotWithShape="1">
          <a:blip r:embed="rId4">
            <a:extLst>
              <a:ext uri="{28A0092B-C50C-407E-A947-70E740481C1C}">
                <a14:useLocalDpi xmlns:a14="http://schemas.microsoft.com/office/drawing/2010/main" val="0"/>
              </a:ext>
            </a:extLst>
          </a:blip>
          <a:srcRect l="-6485" b="3963"/>
          <a:stretch/>
        </p:blipFill>
        <p:spPr bwMode="auto">
          <a:xfrm>
            <a:off x="6802438" y="2322576"/>
            <a:ext cx="2057400" cy="2091476"/>
          </a:xfrm>
          <a:prstGeom prst="rect">
            <a:avLst/>
          </a:prstGeom>
          <a:noFill/>
          <a:ln>
            <a:noFill/>
          </a:ln>
        </p:spPr>
      </p:pic>
      <p:sp>
        <p:nvSpPr>
          <p:cNvPr id="7" name="TextBox 6">
            <a:extLst>
              <a:ext uri="{FF2B5EF4-FFF2-40B4-BE49-F238E27FC236}">
                <a16:creationId xmlns:a16="http://schemas.microsoft.com/office/drawing/2014/main" id="{5028E6E5-D728-4C45-A29C-92A613DB8249}"/>
              </a:ext>
            </a:extLst>
          </p:cNvPr>
          <p:cNvSpPr txBox="1"/>
          <p:nvPr/>
        </p:nvSpPr>
        <p:spPr>
          <a:xfrm>
            <a:off x="846200" y="2310541"/>
            <a:ext cx="5501899" cy="830997"/>
          </a:xfrm>
          <a:prstGeom prst="rect">
            <a:avLst/>
          </a:prstGeom>
          <a:noFill/>
        </p:spPr>
        <p:txBody>
          <a:bodyPr wrap="square" rtlCol="0">
            <a:spAutoFit/>
          </a:bodyPr>
          <a:lstStyle/>
          <a:p>
            <a:pPr algn="ctr"/>
            <a:r>
              <a:rPr lang="en-US" sz="2400" dirty="0"/>
              <a:t>Thank You</a:t>
            </a:r>
            <a:endParaRPr lang="en-US" sz="2000" dirty="0"/>
          </a:p>
          <a:p>
            <a:pPr marL="342900" indent="-342900">
              <a:buClr>
                <a:schemeClr val="accent6"/>
              </a:buClr>
              <a:buFont typeface="System Font Regular"/>
              <a:buChar char="→"/>
            </a:pPr>
            <a:endParaRPr lang="en-US" sz="2400" dirty="0"/>
          </a:p>
        </p:txBody>
      </p:sp>
      <p:pic>
        <p:nvPicPr>
          <p:cNvPr id="4" name="Picture 3" descr="Logo, company name&#10;&#10;Description automatically generated">
            <a:extLst>
              <a:ext uri="{FF2B5EF4-FFF2-40B4-BE49-F238E27FC236}">
                <a16:creationId xmlns:a16="http://schemas.microsoft.com/office/drawing/2014/main" id="{6624157F-5FA5-9C49-9B81-192E9584CD8C}"/>
              </a:ext>
            </a:extLst>
          </p:cNvPr>
          <p:cNvPicPr>
            <a:picLocks noChangeAspect="1"/>
          </p:cNvPicPr>
          <p:nvPr/>
        </p:nvPicPr>
        <p:blipFill rotWithShape="1">
          <a:blip r:embed="rId5"/>
          <a:srcRect l="23468" t="14353" r="25649" b="20885"/>
          <a:stretch/>
        </p:blipFill>
        <p:spPr>
          <a:xfrm>
            <a:off x="6916737" y="4482685"/>
            <a:ext cx="2057400" cy="1748789"/>
          </a:xfrm>
          <a:prstGeom prst="rect">
            <a:avLst/>
          </a:prstGeom>
        </p:spPr>
      </p:pic>
      <p:sp>
        <p:nvSpPr>
          <p:cNvPr id="3" name="TextBox 2">
            <a:extLst>
              <a:ext uri="{FF2B5EF4-FFF2-40B4-BE49-F238E27FC236}">
                <a16:creationId xmlns:a16="http://schemas.microsoft.com/office/drawing/2014/main" id="{94507ED5-29EE-3441-866B-37873A011446}"/>
              </a:ext>
            </a:extLst>
          </p:cNvPr>
          <p:cNvSpPr txBox="1"/>
          <p:nvPr/>
        </p:nvSpPr>
        <p:spPr>
          <a:xfrm>
            <a:off x="6916737" y="6052351"/>
            <a:ext cx="2057400" cy="523220"/>
          </a:xfrm>
          <a:prstGeom prst="rect">
            <a:avLst/>
          </a:prstGeom>
          <a:noFill/>
        </p:spPr>
        <p:txBody>
          <a:bodyPr wrap="square" rtlCol="0">
            <a:spAutoFit/>
          </a:bodyPr>
          <a:lstStyle/>
          <a:p>
            <a:pPr algn="ctr"/>
            <a:r>
              <a:rPr lang="en-US" sz="1400" dirty="0">
                <a:latin typeface="Tiempos Headline Regular" panose="02020503060303060403" pitchFamily="18" charset="77"/>
              </a:rPr>
              <a:t>SDSU Collaborative for K-12 Ethnic Studies</a:t>
            </a:r>
          </a:p>
        </p:txBody>
      </p:sp>
    </p:spTree>
    <p:extLst>
      <p:ext uri="{BB962C8B-B14F-4D97-AF65-F5344CB8AC3E}">
        <p14:creationId xmlns:p14="http://schemas.microsoft.com/office/powerpoint/2010/main" val="118757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61E1B-61F1-2F74-0DE1-CAD00CD40AEE}"/>
              </a:ext>
            </a:extLst>
          </p:cNvPr>
          <p:cNvSpPr>
            <a:spLocks noGrp="1"/>
          </p:cNvSpPr>
          <p:nvPr>
            <p:ph type="title"/>
          </p:nvPr>
        </p:nvSpPr>
        <p:spPr/>
        <p:txBody>
          <a:bodyPr/>
          <a:lstStyle/>
          <a:p>
            <a:r>
              <a:rPr lang="en-US" dirty="0">
                <a:solidFill>
                  <a:schemeClr val="accent3">
                    <a:lumMod val="50000"/>
                  </a:schemeClr>
                </a:solidFill>
              </a:rPr>
              <a:t>A Core Question</a:t>
            </a:r>
          </a:p>
        </p:txBody>
      </p:sp>
      <p:sp>
        <p:nvSpPr>
          <p:cNvPr id="3" name="Content Placeholder 2">
            <a:extLst>
              <a:ext uri="{FF2B5EF4-FFF2-40B4-BE49-F238E27FC236}">
                <a16:creationId xmlns:a16="http://schemas.microsoft.com/office/drawing/2014/main" id="{49CB18AF-AE72-849E-E1EE-7F768C9B7A17}"/>
              </a:ext>
            </a:extLst>
          </p:cNvPr>
          <p:cNvSpPr>
            <a:spLocks noGrp="1"/>
          </p:cNvSpPr>
          <p:nvPr>
            <p:ph idx="1"/>
          </p:nvPr>
        </p:nvSpPr>
        <p:spPr>
          <a:xfrm>
            <a:off x="498474" y="1600200"/>
            <a:ext cx="7556313" cy="4144963"/>
          </a:xfrm>
        </p:spPr>
        <p:txBody>
          <a:bodyPr>
            <a:normAutofit fontScale="92500" lnSpcReduction="10000"/>
          </a:bodyPr>
          <a:lstStyle/>
          <a:p>
            <a:pPr marL="0" indent="0" algn="ctr">
              <a:buNone/>
            </a:pPr>
            <a:r>
              <a:rPr lang="en-US" sz="6000" i="1" dirty="0">
                <a:solidFill>
                  <a:schemeClr val="tx1"/>
                </a:solidFill>
              </a:rPr>
              <a:t>How sincere are our commitments to the field of ethnic studies, its history, aims, &amp; practices? </a:t>
            </a:r>
          </a:p>
        </p:txBody>
      </p:sp>
    </p:spTree>
    <p:extLst>
      <p:ext uri="{BB962C8B-B14F-4D97-AF65-F5344CB8AC3E}">
        <p14:creationId xmlns:p14="http://schemas.microsoft.com/office/powerpoint/2010/main" val="188444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F78A0-064B-22A2-82F1-453FE5065968}"/>
              </a:ext>
            </a:extLst>
          </p:cNvPr>
          <p:cNvSpPr>
            <a:spLocks noGrp="1"/>
          </p:cNvSpPr>
          <p:nvPr>
            <p:ph type="title"/>
          </p:nvPr>
        </p:nvSpPr>
        <p:spPr>
          <a:xfrm>
            <a:off x="793843" y="158228"/>
            <a:ext cx="7556313" cy="1116106"/>
          </a:xfrm>
        </p:spPr>
        <p:txBody>
          <a:bodyPr/>
          <a:lstStyle/>
          <a:p>
            <a:r>
              <a:rPr lang="en-US" dirty="0">
                <a:solidFill>
                  <a:schemeClr val="accent3">
                    <a:lumMod val="50000"/>
                  </a:schemeClr>
                </a:solidFill>
              </a:rPr>
              <a:t>Ethnic Studies, not DEI</a:t>
            </a:r>
          </a:p>
        </p:txBody>
      </p:sp>
      <p:sp>
        <p:nvSpPr>
          <p:cNvPr id="3" name="Content Placeholder 2">
            <a:extLst>
              <a:ext uri="{FF2B5EF4-FFF2-40B4-BE49-F238E27FC236}">
                <a16:creationId xmlns:a16="http://schemas.microsoft.com/office/drawing/2014/main" id="{7A3C5BED-9866-E836-574D-712303761359}"/>
              </a:ext>
            </a:extLst>
          </p:cNvPr>
          <p:cNvSpPr>
            <a:spLocks noGrp="1"/>
          </p:cNvSpPr>
          <p:nvPr>
            <p:ph idx="1"/>
          </p:nvPr>
        </p:nvSpPr>
        <p:spPr>
          <a:xfrm>
            <a:off x="4846319" y="1274334"/>
            <a:ext cx="4076709" cy="5583666"/>
          </a:xfrm>
          <a:solidFill>
            <a:schemeClr val="bg1"/>
          </a:solidFill>
        </p:spPr>
        <p:txBody>
          <a:bodyPr>
            <a:normAutofit/>
          </a:bodyPr>
          <a:lstStyle/>
          <a:p>
            <a:r>
              <a:rPr lang="en-US" sz="1800" dirty="0">
                <a:solidFill>
                  <a:schemeClr val="tx1"/>
                </a:solidFill>
              </a:rPr>
              <a:t>The liberal-multicultural ideals &amp; pedagogies of multiculturalism &amp; inclusion, “</a:t>
            </a:r>
            <a:r>
              <a:rPr lang="en-US" sz="1800" i="1" dirty="0">
                <a:solidFill>
                  <a:schemeClr val="accent3">
                    <a:lumMod val="50000"/>
                  </a:schemeClr>
                </a:solidFill>
              </a:rPr>
              <a:t>were conceived in power and dedicated to the proposition of inequality; they require not reform but revolution</a:t>
            </a:r>
            <a:r>
              <a:rPr lang="en-US" sz="1800" i="1" dirty="0">
                <a:solidFill>
                  <a:schemeClr val="tx1"/>
                </a:solidFill>
              </a:rPr>
              <a:t>.</a:t>
            </a:r>
            <a:r>
              <a:rPr lang="en-US" sz="1800" dirty="0">
                <a:solidFill>
                  <a:schemeClr val="tx1"/>
                </a:solidFill>
              </a:rPr>
              <a:t>” </a:t>
            </a:r>
          </a:p>
          <a:p>
            <a:pPr marL="457200" lvl="2" indent="0">
              <a:buNone/>
            </a:pPr>
            <a:r>
              <a:rPr lang="en-US" sz="1600" dirty="0">
                <a:solidFill>
                  <a:schemeClr val="tx1"/>
                </a:solidFill>
              </a:rPr>
              <a:t>		(</a:t>
            </a:r>
            <a:r>
              <a:rPr lang="en-US" sz="1600" dirty="0" err="1">
                <a:solidFill>
                  <a:schemeClr val="tx1"/>
                </a:solidFill>
              </a:rPr>
              <a:t>Okihiro</a:t>
            </a:r>
            <a:r>
              <a:rPr lang="en-US" sz="1600" dirty="0">
                <a:solidFill>
                  <a:schemeClr val="tx1"/>
                </a:solidFill>
              </a:rPr>
              <a:t>, 2016)</a:t>
            </a:r>
            <a:endParaRPr lang="en-US" sz="1800" b="1" dirty="0">
              <a:solidFill>
                <a:srgbClr val="000000"/>
              </a:solidFill>
            </a:endParaRPr>
          </a:p>
          <a:p>
            <a:r>
              <a:rPr lang="en-US" sz="1800" b="1" dirty="0">
                <a:solidFill>
                  <a:srgbClr val="000000"/>
                </a:solidFill>
              </a:rPr>
              <a:t>Ethnic Studies is the purposeful examination of </a:t>
            </a:r>
            <a:r>
              <a:rPr lang="en-US" sz="1800" b="1" i="1" dirty="0">
                <a:solidFill>
                  <a:srgbClr val="000000"/>
                </a:solidFill>
              </a:rPr>
              <a:t>race</a:t>
            </a:r>
            <a:r>
              <a:rPr lang="en-US" sz="1800" b="1" dirty="0">
                <a:solidFill>
                  <a:srgbClr val="000000"/>
                </a:solidFill>
              </a:rPr>
              <a:t>, </a:t>
            </a:r>
            <a:r>
              <a:rPr lang="en-US" sz="1800" b="1" i="1" dirty="0">
                <a:solidFill>
                  <a:srgbClr val="000000"/>
                </a:solidFill>
              </a:rPr>
              <a:t>identity</a:t>
            </a:r>
            <a:r>
              <a:rPr lang="en-US" sz="1800" b="1" dirty="0">
                <a:solidFill>
                  <a:srgbClr val="000000"/>
                </a:solidFill>
              </a:rPr>
              <a:t>, &amp; </a:t>
            </a:r>
            <a:r>
              <a:rPr lang="en-US" sz="1800" b="1" i="1" dirty="0">
                <a:solidFill>
                  <a:srgbClr val="000000"/>
                </a:solidFill>
              </a:rPr>
              <a:t>power</a:t>
            </a:r>
            <a:r>
              <a:rPr lang="en-US" sz="1800" b="1" dirty="0">
                <a:solidFill>
                  <a:srgbClr val="000000"/>
                </a:solidFill>
              </a:rPr>
              <a:t> in the United States</a:t>
            </a:r>
          </a:p>
          <a:p>
            <a:r>
              <a:rPr lang="en-US" sz="1800" dirty="0">
                <a:solidFill>
                  <a:schemeClr val="tx1"/>
                </a:solidFill>
              </a:rPr>
              <a:t>The central commitment of ES pedagogy supports students in critically examining </a:t>
            </a:r>
            <a:r>
              <a:rPr lang="en-US" sz="1800" b="1" dirty="0">
                <a:solidFill>
                  <a:schemeClr val="tx1"/>
                </a:solidFill>
              </a:rPr>
              <a:t>racial narratives</a:t>
            </a:r>
            <a:r>
              <a:rPr lang="en-US" sz="1800" dirty="0">
                <a:solidFill>
                  <a:schemeClr val="tx1"/>
                </a:solidFill>
              </a:rPr>
              <a:t>, systemic </a:t>
            </a:r>
            <a:r>
              <a:rPr lang="en-US" sz="1800" b="1" dirty="0">
                <a:solidFill>
                  <a:schemeClr val="tx1"/>
                </a:solidFill>
              </a:rPr>
              <a:t>patterns of racialized power &amp; marginality, </a:t>
            </a:r>
            <a:r>
              <a:rPr lang="en-US" sz="1800" dirty="0">
                <a:solidFill>
                  <a:schemeClr val="tx1"/>
                </a:solidFill>
              </a:rPr>
              <a:t>&amp; exploring </a:t>
            </a:r>
            <a:r>
              <a:rPr lang="en-US" sz="1800" b="1" dirty="0">
                <a:solidFill>
                  <a:schemeClr val="tx1"/>
                </a:solidFill>
              </a:rPr>
              <a:t>community agency &amp; action </a:t>
            </a:r>
          </a:p>
        </p:txBody>
      </p:sp>
      <p:pic>
        <p:nvPicPr>
          <p:cNvPr id="4" name="Picture 3">
            <a:extLst>
              <a:ext uri="{FF2B5EF4-FFF2-40B4-BE49-F238E27FC236}">
                <a16:creationId xmlns:a16="http://schemas.microsoft.com/office/drawing/2014/main" id="{0F567C61-068F-37A0-811E-8F8FB6076D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71" y="1274334"/>
            <a:ext cx="4488627" cy="5161921"/>
          </a:xfrm>
          <a:prstGeom prst="rect">
            <a:avLst/>
          </a:prstGeom>
        </p:spPr>
      </p:pic>
    </p:spTree>
    <p:extLst>
      <p:ext uri="{BB962C8B-B14F-4D97-AF65-F5344CB8AC3E}">
        <p14:creationId xmlns:p14="http://schemas.microsoft.com/office/powerpoint/2010/main" val="1191333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E2B3F-6420-5246-8720-5C19427BF181}"/>
              </a:ext>
            </a:extLst>
          </p:cNvPr>
          <p:cNvSpPr>
            <a:spLocks noGrp="1"/>
          </p:cNvSpPr>
          <p:nvPr>
            <p:ph type="title"/>
          </p:nvPr>
        </p:nvSpPr>
        <p:spPr>
          <a:xfrm>
            <a:off x="651854" y="412713"/>
            <a:ext cx="7555149" cy="1143000"/>
          </a:xfrm>
        </p:spPr>
        <p:txBody>
          <a:bodyPr anchor="t"/>
          <a:lstStyle/>
          <a:p>
            <a:r>
              <a:rPr lang="en-US" sz="2800" dirty="0">
                <a:solidFill>
                  <a:schemeClr val="accent3">
                    <a:lumMod val="50000"/>
                  </a:schemeClr>
                </a:solidFill>
              </a:rPr>
              <a:t>When Initiatives Falter</a:t>
            </a:r>
          </a:p>
        </p:txBody>
      </p:sp>
      <p:sp>
        <p:nvSpPr>
          <p:cNvPr id="9" name="Content Placeholder 8">
            <a:extLst>
              <a:ext uri="{FF2B5EF4-FFF2-40B4-BE49-F238E27FC236}">
                <a16:creationId xmlns:a16="http://schemas.microsoft.com/office/drawing/2014/main" id="{8296A19A-E9B2-4F47-9A37-340EDDCA2131}"/>
              </a:ext>
            </a:extLst>
          </p:cNvPr>
          <p:cNvSpPr>
            <a:spLocks noGrp="1"/>
          </p:cNvSpPr>
          <p:nvPr>
            <p:ph sz="half" idx="2"/>
          </p:nvPr>
        </p:nvSpPr>
        <p:spPr>
          <a:xfrm>
            <a:off x="367334" y="1166476"/>
            <a:ext cx="7551685" cy="5516426"/>
          </a:xfrm>
        </p:spPr>
        <p:txBody>
          <a:bodyPr>
            <a:normAutofit fontScale="92500" lnSpcReduction="10000"/>
          </a:bodyPr>
          <a:lstStyle/>
          <a:p>
            <a:r>
              <a:rPr lang="en-US" dirty="0">
                <a:solidFill>
                  <a:schemeClr val="tx1"/>
                </a:solidFill>
              </a:rPr>
              <a:t>As with any research-based intervention or program, the success of Ethnic Studies hinges on </a:t>
            </a:r>
            <a:r>
              <a:rPr lang="en-US" b="1" dirty="0">
                <a:solidFill>
                  <a:schemeClr val="tx1"/>
                </a:solidFill>
              </a:rPr>
              <a:t>fidelity</a:t>
            </a:r>
            <a:endParaRPr lang="en-US" dirty="0">
              <a:solidFill>
                <a:schemeClr val="tx1"/>
              </a:solidFill>
            </a:endParaRPr>
          </a:p>
          <a:p>
            <a:r>
              <a:rPr lang="en-US" dirty="0">
                <a:solidFill>
                  <a:schemeClr val="tx1"/>
                </a:solidFill>
              </a:rPr>
              <a:t>When good ideas…. </a:t>
            </a:r>
          </a:p>
          <a:p>
            <a:pPr lvl="2">
              <a:buClr>
                <a:schemeClr val="accent6"/>
              </a:buClr>
            </a:pPr>
            <a:r>
              <a:rPr lang="en-US" sz="1700" i="1" dirty="0">
                <a:solidFill>
                  <a:schemeClr val="tx1"/>
                </a:solidFill>
              </a:rPr>
              <a:t>Are not clearly understood, </a:t>
            </a:r>
          </a:p>
          <a:p>
            <a:pPr lvl="2">
              <a:buClr>
                <a:schemeClr val="accent6"/>
              </a:buClr>
            </a:pPr>
            <a:r>
              <a:rPr lang="en-US" sz="1700" i="1" dirty="0">
                <a:solidFill>
                  <a:schemeClr val="tx1"/>
                </a:solidFill>
              </a:rPr>
              <a:t>Are subsumed or conflated with other efforts, </a:t>
            </a:r>
          </a:p>
          <a:p>
            <a:pPr lvl="2">
              <a:buClr>
                <a:schemeClr val="accent6"/>
              </a:buClr>
            </a:pPr>
            <a:r>
              <a:rPr lang="en-US" sz="1700" i="1" dirty="0">
                <a:solidFill>
                  <a:schemeClr val="tx1"/>
                </a:solidFill>
              </a:rPr>
              <a:t>Lack clear planning &amp; coherent vision,</a:t>
            </a:r>
          </a:p>
          <a:p>
            <a:pPr lvl="2">
              <a:buClr>
                <a:schemeClr val="accent6"/>
              </a:buClr>
            </a:pPr>
            <a:r>
              <a:rPr lang="en-US" sz="1700" i="1" dirty="0">
                <a:solidFill>
                  <a:schemeClr val="tx1"/>
                </a:solidFill>
              </a:rPr>
              <a:t>Are managed without expertise &amp; clarity, or,</a:t>
            </a:r>
          </a:p>
          <a:p>
            <a:pPr lvl="2">
              <a:buClr>
                <a:schemeClr val="accent6"/>
              </a:buClr>
            </a:pPr>
            <a:r>
              <a:rPr lang="en-US" sz="1700" i="1" dirty="0">
                <a:solidFill>
                  <a:schemeClr val="tx1"/>
                </a:solidFill>
              </a:rPr>
              <a:t>Become diluted by ideological tampering </a:t>
            </a:r>
          </a:p>
          <a:p>
            <a:pPr indent="0">
              <a:spcAft>
                <a:spcPts val="600"/>
              </a:spcAft>
              <a:buNone/>
            </a:pPr>
            <a:r>
              <a:rPr lang="en-US" dirty="0">
                <a:solidFill>
                  <a:schemeClr val="tx1"/>
                </a:solidFill>
              </a:rPr>
              <a:t>…Their initial promise &amp; potential (&amp; student achievement impact) vanishes. </a:t>
            </a:r>
          </a:p>
          <a:p>
            <a:pPr>
              <a:spcBef>
                <a:spcPts val="800"/>
              </a:spcBef>
              <a:spcAft>
                <a:spcPts val="600"/>
              </a:spcAft>
            </a:pPr>
            <a:r>
              <a:rPr lang="en-US" b="1" dirty="0">
                <a:solidFill>
                  <a:schemeClr val="tx1"/>
                </a:solidFill>
              </a:rPr>
              <a:t>Four decades </a:t>
            </a:r>
            <a:r>
              <a:rPr lang="en-US" dirty="0">
                <a:solidFill>
                  <a:schemeClr val="tx1"/>
                </a:solidFill>
              </a:rPr>
              <a:t>of efforts to democratize schools, increase cultural &amp; racial diversity in curriculum, &amp; reshape schooling outcomes have been consistently hampered by </a:t>
            </a:r>
            <a:r>
              <a:rPr lang="en-US" b="1" dirty="0">
                <a:solidFill>
                  <a:schemeClr val="tx1"/>
                </a:solidFill>
              </a:rPr>
              <a:t>issues of fidelity &amp; misappropriation </a:t>
            </a:r>
          </a:p>
          <a:p>
            <a:pPr marL="241300" indent="0">
              <a:spcBef>
                <a:spcPts val="800"/>
              </a:spcBef>
              <a:spcAft>
                <a:spcPts val="600"/>
              </a:spcAft>
              <a:buNone/>
            </a:pPr>
            <a:r>
              <a:rPr lang="en-US" i="1" dirty="0">
                <a:solidFill>
                  <a:schemeClr val="tx1"/>
                </a:solidFill>
              </a:rPr>
              <a:t>(See: Paris, 2012 &amp; 2014; Ladson-Billings, 2004; Cabrera, et al., 2014)</a:t>
            </a:r>
          </a:p>
          <a:p>
            <a:pPr>
              <a:spcAft>
                <a:spcPts val="600"/>
              </a:spcAft>
            </a:pPr>
            <a:r>
              <a:rPr lang="en-US" dirty="0">
                <a:solidFill>
                  <a:schemeClr val="tx1"/>
                </a:solidFill>
              </a:rPr>
              <a:t>Ethnic Studies is a </a:t>
            </a:r>
            <a:r>
              <a:rPr lang="en-US" b="1" dirty="0">
                <a:solidFill>
                  <a:schemeClr val="tx1"/>
                </a:solidFill>
              </a:rPr>
              <a:t>unique field with a distinct history</a:t>
            </a:r>
            <a:r>
              <a:rPr lang="en-US" dirty="0">
                <a:solidFill>
                  <a:schemeClr val="tx1"/>
                </a:solidFill>
              </a:rPr>
              <a:t>; as such, the </a:t>
            </a:r>
            <a:r>
              <a:rPr lang="en-US" b="1" dirty="0">
                <a:solidFill>
                  <a:schemeClr val="tx1"/>
                </a:solidFill>
              </a:rPr>
              <a:t>consequences</a:t>
            </a:r>
            <a:r>
              <a:rPr lang="en-US" dirty="0">
                <a:solidFill>
                  <a:schemeClr val="tx1"/>
                </a:solidFill>
              </a:rPr>
              <a:t> of misappropriation are high </a:t>
            </a:r>
          </a:p>
          <a:p>
            <a:pPr>
              <a:spcAft>
                <a:spcPts val="600"/>
              </a:spcAft>
            </a:pPr>
            <a:endParaRPr lang="en-US" dirty="0">
              <a:solidFill>
                <a:schemeClr val="tx1"/>
              </a:solidFill>
            </a:endParaRPr>
          </a:p>
        </p:txBody>
      </p:sp>
      <p:pic>
        <p:nvPicPr>
          <p:cNvPr id="8" name="Picture 2" descr="Image of twLF defend ethnic studies (2020)">
            <a:extLst>
              <a:ext uri="{FF2B5EF4-FFF2-40B4-BE49-F238E27FC236}">
                <a16:creationId xmlns:a16="http://schemas.microsoft.com/office/drawing/2014/main" id="{477EB5C3-05B5-004D-8A8A-3ACE48D85E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62" t="6645" r="4862" b="12021"/>
          <a:stretch/>
        </p:blipFill>
        <p:spPr bwMode="auto">
          <a:xfrm rot="434850">
            <a:off x="6038631" y="1945122"/>
            <a:ext cx="3004003" cy="1797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520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574" y="280458"/>
            <a:ext cx="7894823" cy="580829"/>
          </a:xfrm>
        </p:spPr>
        <p:txBody>
          <a:bodyPr>
            <a:normAutofit/>
          </a:bodyPr>
          <a:lstStyle/>
          <a:p>
            <a:r>
              <a:rPr lang="en-US" sz="2800" dirty="0">
                <a:solidFill>
                  <a:srgbClr val="7C1A00"/>
                </a:solidFill>
              </a:rPr>
              <a:t>Context(s) &amp; Methodology</a:t>
            </a:r>
          </a:p>
        </p:txBody>
      </p:sp>
      <p:sp>
        <p:nvSpPr>
          <p:cNvPr id="18" name="Content Placeholder 2"/>
          <p:cNvSpPr txBox="1">
            <a:spLocks/>
          </p:cNvSpPr>
          <p:nvPr/>
        </p:nvSpPr>
        <p:spPr>
          <a:xfrm>
            <a:off x="163383" y="1180552"/>
            <a:ext cx="7790100" cy="3336396"/>
          </a:xfrm>
          <a:prstGeom prst="rect">
            <a:avLst/>
          </a:prstGeom>
        </p:spPr>
        <p:txBody>
          <a:bodyPr vert="horz" lIns="91440" tIns="45720" rIns="91440" bIns="45720"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a:spcBef>
                <a:spcPts val="0"/>
              </a:spcBef>
            </a:pPr>
            <a:r>
              <a:rPr lang="en-US" dirty="0">
                <a:solidFill>
                  <a:srgbClr val="000000"/>
                </a:solidFill>
              </a:rPr>
              <a:t>Design-based Research (</a:t>
            </a:r>
            <a:r>
              <a:rPr lang="en-US" sz="1800" dirty="0" err="1">
                <a:solidFill>
                  <a:srgbClr val="000000"/>
                </a:solidFill>
              </a:rPr>
              <a:t>e.g</a:t>
            </a:r>
            <a:r>
              <a:rPr lang="en-US" sz="1800" dirty="0">
                <a:solidFill>
                  <a:srgbClr val="000000"/>
                </a:solidFill>
              </a:rPr>
              <a:t> </a:t>
            </a:r>
            <a:r>
              <a:rPr lang="en-US" sz="1800" dirty="0" err="1">
                <a:solidFill>
                  <a:srgbClr val="000000"/>
                </a:solidFill>
              </a:rPr>
              <a:t>Engeström</a:t>
            </a:r>
            <a:r>
              <a:rPr lang="en-US" sz="1800" dirty="0">
                <a:solidFill>
                  <a:srgbClr val="000000"/>
                </a:solidFill>
              </a:rPr>
              <a:t>; Gutierrez &amp; </a:t>
            </a:r>
            <a:r>
              <a:rPr lang="en-US" sz="1800" dirty="0" err="1">
                <a:solidFill>
                  <a:srgbClr val="000000"/>
                </a:solidFill>
              </a:rPr>
              <a:t>Vossoughi</a:t>
            </a:r>
            <a:r>
              <a:rPr lang="en-US" dirty="0">
                <a:solidFill>
                  <a:srgbClr val="000000"/>
                </a:solidFill>
              </a:rPr>
              <a:t>) approach to supporting PLCs at multiple school sites</a:t>
            </a:r>
          </a:p>
          <a:p>
            <a:pPr lvl="1">
              <a:spcBef>
                <a:spcPts val="0"/>
              </a:spcBef>
              <a:buClr>
                <a:schemeClr val="accent3"/>
              </a:buClr>
              <a:buFont typeface="Wingdings" charset="2"/>
              <a:buChar char="§"/>
            </a:pPr>
            <a:r>
              <a:rPr lang="en-US" dirty="0">
                <a:solidFill>
                  <a:schemeClr val="tx1"/>
                </a:solidFill>
              </a:rPr>
              <a:t>School A: Predominantly white, affluent student body; perceived as a flagship, high performing school</a:t>
            </a:r>
          </a:p>
          <a:p>
            <a:pPr lvl="1">
              <a:spcBef>
                <a:spcPts val="0"/>
              </a:spcBef>
              <a:buClr>
                <a:schemeClr val="accent3"/>
              </a:buClr>
              <a:buFont typeface="Wingdings" charset="2"/>
              <a:buChar char="§"/>
            </a:pPr>
            <a:r>
              <a:rPr lang="en-US" dirty="0">
                <a:solidFill>
                  <a:schemeClr val="tx1"/>
                </a:solidFill>
              </a:rPr>
              <a:t>School B: Predominantly </a:t>
            </a:r>
            <a:r>
              <a:rPr lang="en-US" dirty="0" err="1">
                <a:solidFill>
                  <a:schemeClr val="tx1"/>
                </a:solidFill>
              </a:rPr>
              <a:t>BIPoC</a:t>
            </a:r>
            <a:r>
              <a:rPr lang="en-US" dirty="0">
                <a:solidFill>
                  <a:schemeClr val="tx1"/>
                </a:solidFill>
              </a:rPr>
              <a:t> student body; seen as a traditionally “underserved” school</a:t>
            </a:r>
          </a:p>
          <a:p>
            <a:pPr>
              <a:spcBef>
                <a:spcPts val="0"/>
              </a:spcBef>
            </a:pPr>
            <a:r>
              <a:rPr lang="en-US" dirty="0">
                <a:solidFill>
                  <a:srgbClr val="000000"/>
                </a:solidFill>
              </a:rPr>
              <a:t>3+ years of engaged support</a:t>
            </a:r>
          </a:p>
          <a:p>
            <a:pPr lvl="1">
              <a:spcBef>
                <a:spcPts val="0"/>
              </a:spcBef>
              <a:buClr>
                <a:schemeClr val="accent3"/>
              </a:buClr>
              <a:buFont typeface="Wingdings" charset="2"/>
              <a:buChar char="§"/>
            </a:pPr>
            <a:r>
              <a:rPr lang="en-US" dirty="0">
                <a:solidFill>
                  <a:schemeClr val="tx1"/>
                </a:solidFill>
              </a:rPr>
              <a:t>Professional development meetings; weekly &amp; monthly PLC meetings; curriculum development support; classroom visits &amp; coaching; co-teaching &amp; student project co-design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ckwell"/>
              <a:ea typeface="+mn-ea"/>
              <a:cs typeface="+mn-cs"/>
            </a:endParaRPr>
          </a:p>
        </p:txBody>
      </p:sp>
      <p:pic>
        <p:nvPicPr>
          <p:cNvPr id="4" name="Content Placeholder 9" descr="q 10.jpg"/>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l="71887" t="64324" r="242" b="3588"/>
          <a:stretch/>
        </p:blipFill>
        <p:spPr>
          <a:xfrm>
            <a:off x="6483092" y="4456068"/>
            <a:ext cx="2432332" cy="2151077"/>
          </a:xfrm>
        </p:spPr>
      </p:pic>
      <p:sp>
        <p:nvSpPr>
          <p:cNvPr id="5" name="Content Placeholder 2"/>
          <p:cNvSpPr txBox="1">
            <a:spLocks/>
          </p:cNvSpPr>
          <p:nvPr/>
        </p:nvSpPr>
        <p:spPr>
          <a:xfrm>
            <a:off x="163383" y="4516948"/>
            <a:ext cx="6319711" cy="1754711"/>
          </a:xfrm>
          <a:prstGeom prst="rect">
            <a:avLst/>
          </a:prstGeom>
        </p:spPr>
        <p:txBody>
          <a:bodyPr vert="horz" lIns="91440" tIns="45720" rIns="91440" bIns="45720"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a:spcBef>
                <a:spcPts val="0"/>
              </a:spcBef>
            </a:pPr>
            <a:r>
              <a:rPr lang="en-US" dirty="0">
                <a:solidFill>
                  <a:srgbClr val="000000"/>
                </a:solidFill>
              </a:rPr>
              <a:t>Core Questions/Tasks:</a:t>
            </a:r>
            <a:endParaRPr lang="en-US" i="1" dirty="0">
              <a:solidFill>
                <a:srgbClr val="000000"/>
              </a:solidFill>
            </a:endParaRPr>
          </a:p>
          <a:p>
            <a:pPr lvl="1">
              <a:buClr>
                <a:schemeClr val="accent6"/>
              </a:buClr>
              <a:buFont typeface="Wingdings" charset="2"/>
              <a:buChar char=""/>
            </a:pPr>
            <a:r>
              <a:rPr lang="en-US" i="1" dirty="0">
                <a:solidFill>
                  <a:srgbClr val="000000"/>
                </a:solidFill>
              </a:rPr>
              <a:t>In what ways are new ethnic studies teachers understanding their transition &amp; task?</a:t>
            </a:r>
          </a:p>
          <a:p>
            <a:pPr lvl="1">
              <a:buClr>
                <a:schemeClr val="accent6"/>
              </a:buClr>
              <a:buFont typeface="Wingdings" charset="2"/>
              <a:buChar char=""/>
            </a:pPr>
            <a:r>
              <a:rPr lang="en-US" i="1" dirty="0">
                <a:solidFill>
                  <a:srgbClr val="000000"/>
                </a:solidFill>
              </a:rPr>
              <a:t>What challenges emerge for transitioning ethnic studies teachers, &amp; what support is required?</a:t>
            </a:r>
          </a:p>
          <a:p>
            <a:pPr lvl="1">
              <a:spcBef>
                <a:spcPts val="0"/>
              </a:spcBef>
              <a:buClr>
                <a:schemeClr val="accent3"/>
              </a:buClr>
              <a:buFont typeface="Wingdings" charset="2"/>
              <a:buChar char="§"/>
            </a:pPr>
            <a:endParaRPr lang="en-US" dirty="0">
              <a:solidFill>
                <a:srgbClr val="000000"/>
              </a:solidFill>
            </a:endParaRPr>
          </a:p>
          <a:p>
            <a:pPr lvl="2">
              <a:spcBef>
                <a:spcPts val="0"/>
              </a:spcBef>
              <a:buClr>
                <a:schemeClr val="accent3"/>
              </a:buClr>
              <a:buFont typeface="Wingdings" charset="2"/>
              <a:buChar char="§"/>
            </a:pPr>
            <a:endParaRPr lang="en-US" sz="1600" dirty="0">
              <a:solidFill>
                <a:srgbClr val="000000"/>
              </a:solidFill>
            </a:endParaRPr>
          </a:p>
        </p:txBody>
      </p:sp>
    </p:spTree>
    <p:extLst>
      <p:ext uri="{BB962C8B-B14F-4D97-AF65-F5344CB8AC3E}">
        <p14:creationId xmlns:p14="http://schemas.microsoft.com/office/powerpoint/2010/main" val="2487805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261DF-A343-0542-46E5-D357F75638DE}"/>
              </a:ext>
            </a:extLst>
          </p:cNvPr>
          <p:cNvSpPr>
            <a:spLocks noGrp="1"/>
          </p:cNvSpPr>
          <p:nvPr>
            <p:ph type="title"/>
          </p:nvPr>
        </p:nvSpPr>
        <p:spPr>
          <a:xfrm>
            <a:off x="650874" y="475641"/>
            <a:ext cx="7556313" cy="1116106"/>
          </a:xfrm>
        </p:spPr>
        <p:txBody>
          <a:bodyPr/>
          <a:lstStyle/>
          <a:p>
            <a:r>
              <a:rPr lang="en-US" dirty="0">
                <a:solidFill>
                  <a:schemeClr val="accent3">
                    <a:lumMod val="50000"/>
                  </a:schemeClr>
                </a:solidFill>
              </a:rPr>
              <a:t>Disciplinary Inertia</a:t>
            </a:r>
          </a:p>
        </p:txBody>
      </p:sp>
      <p:sp>
        <p:nvSpPr>
          <p:cNvPr id="3" name="Content Placeholder 2">
            <a:extLst>
              <a:ext uri="{FF2B5EF4-FFF2-40B4-BE49-F238E27FC236}">
                <a16:creationId xmlns:a16="http://schemas.microsoft.com/office/drawing/2014/main" id="{17501EF8-548B-F782-6BC2-9BE0E4222484}"/>
              </a:ext>
            </a:extLst>
          </p:cNvPr>
          <p:cNvSpPr>
            <a:spLocks noGrp="1"/>
          </p:cNvSpPr>
          <p:nvPr>
            <p:ph sz="half" idx="1"/>
          </p:nvPr>
        </p:nvSpPr>
        <p:spPr>
          <a:xfrm>
            <a:off x="236493" y="1343660"/>
            <a:ext cx="7556312" cy="1671637"/>
          </a:xfrm>
        </p:spPr>
        <p:txBody>
          <a:bodyPr/>
          <a:lstStyle/>
          <a:p>
            <a:r>
              <a:rPr lang="en-US" sz="1800" dirty="0">
                <a:effectLst/>
                <a:ea typeface="Calibri" panose="020F0502020204030204" pitchFamily="34" charset="0"/>
              </a:rPr>
              <a:t>When considering a thematic, rather than chronological approach to history instruction: </a:t>
            </a:r>
            <a:r>
              <a:rPr lang="en-US" sz="1800" dirty="0">
                <a:solidFill>
                  <a:schemeClr val="tx1"/>
                </a:solidFill>
                <a:effectLst/>
                <a:ea typeface="Calibri" panose="020F0502020204030204" pitchFamily="34" charset="0"/>
              </a:rPr>
              <a:t>“My brain doesn’t work like that.” </a:t>
            </a:r>
            <a:endParaRPr lang="en-US" dirty="0">
              <a:solidFill>
                <a:schemeClr val="tx1"/>
              </a:solidFill>
            </a:endParaRPr>
          </a:p>
        </p:txBody>
      </p:sp>
      <p:sp>
        <p:nvSpPr>
          <p:cNvPr id="4" name="Content Placeholder 3">
            <a:extLst>
              <a:ext uri="{FF2B5EF4-FFF2-40B4-BE49-F238E27FC236}">
                <a16:creationId xmlns:a16="http://schemas.microsoft.com/office/drawing/2014/main" id="{A5F1C67E-FA3F-9208-7D97-7823587C9280}"/>
              </a:ext>
            </a:extLst>
          </p:cNvPr>
          <p:cNvSpPr>
            <a:spLocks noGrp="1"/>
          </p:cNvSpPr>
          <p:nvPr>
            <p:ph sz="half" idx="2"/>
          </p:nvPr>
        </p:nvSpPr>
        <p:spPr>
          <a:xfrm>
            <a:off x="5251875" y="2459766"/>
            <a:ext cx="3657600" cy="1305877"/>
          </a:xfrm>
        </p:spPr>
        <p:txBody>
          <a:bodyPr/>
          <a:lstStyle/>
          <a:p>
            <a:r>
              <a:rPr lang="en-US" dirty="0">
                <a:solidFill>
                  <a:schemeClr val="tx1"/>
                </a:solidFill>
                <a:effectLst/>
              </a:rPr>
              <a:t>“We’ve always taught that.</a:t>
            </a:r>
            <a:r>
              <a:rPr lang="en-US" dirty="0">
                <a:solidFill>
                  <a:schemeClr val="tx1"/>
                </a:solidFill>
              </a:rPr>
              <a:t> </a:t>
            </a:r>
            <a:r>
              <a:rPr lang="en-US" dirty="0">
                <a:solidFill>
                  <a:schemeClr val="tx1"/>
                </a:solidFill>
                <a:effectLst/>
              </a:rPr>
              <a:t>Why would we not teach that?”</a:t>
            </a:r>
          </a:p>
          <a:p>
            <a:endParaRPr lang="en-US" dirty="0"/>
          </a:p>
        </p:txBody>
      </p:sp>
      <p:sp>
        <p:nvSpPr>
          <p:cNvPr id="5" name="Content Placeholder 3">
            <a:extLst>
              <a:ext uri="{FF2B5EF4-FFF2-40B4-BE49-F238E27FC236}">
                <a16:creationId xmlns:a16="http://schemas.microsoft.com/office/drawing/2014/main" id="{2A45DA1F-A3E3-220D-57C6-8DDDB74A9507}"/>
              </a:ext>
            </a:extLst>
          </p:cNvPr>
          <p:cNvSpPr txBox="1">
            <a:spLocks/>
          </p:cNvSpPr>
          <p:nvPr/>
        </p:nvSpPr>
        <p:spPr>
          <a:xfrm>
            <a:off x="5249907" y="5519103"/>
            <a:ext cx="3657600" cy="1165996"/>
          </a:xfrm>
          <a:prstGeom prst="rect">
            <a:avLst/>
          </a:prstGeom>
        </p:spPr>
        <p:txBody>
          <a:bodyPr vert="horz" lIns="91440" tIns="45720" rIns="91440" bIns="4572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9pPr>
          </a:lstStyle>
          <a:p>
            <a:r>
              <a:rPr lang="en-US" dirty="0">
                <a:solidFill>
                  <a:schemeClr val="tx1"/>
                </a:solidFill>
                <a:ea typeface="Calibri" panose="020F0502020204030204" pitchFamily="34" charset="0"/>
              </a:rPr>
              <a:t>“There’s some facts you </a:t>
            </a:r>
            <a:r>
              <a:rPr lang="en-US" dirty="0" err="1">
                <a:solidFill>
                  <a:schemeClr val="tx1"/>
                </a:solidFill>
                <a:ea typeface="Calibri" panose="020F0502020204030204" pitchFamily="34" charset="0"/>
              </a:rPr>
              <a:t>gotta</a:t>
            </a:r>
            <a:r>
              <a:rPr lang="en-US" dirty="0">
                <a:solidFill>
                  <a:schemeClr val="tx1"/>
                </a:solidFill>
                <a:ea typeface="Calibri" panose="020F0502020204030204" pitchFamily="34" charset="0"/>
              </a:rPr>
              <a:t> know…</a:t>
            </a:r>
            <a:r>
              <a:rPr lang="en-US" b="1" dirty="0">
                <a:solidFill>
                  <a:schemeClr val="tx1"/>
                </a:solidFill>
                <a:ea typeface="Calibri" panose="020F0502020204030204" pitchFamily="34" charset="0"/>
              </a:rPr>
              <a:t>they </a:t>
            </a:r>
            <a:r>
              <a:rPr lang="en-US" b="1" dirty="0" err="1">
                <a:solidFill>
                  <a:schemeClr val="tx1"/>
                </a:solidFill>
                <a:ea typeface="Calibri" panose="020F0502020204030204" pitchFamily="34" charset="0"/>
              </a:rPr>
              <a:t>gotta</a:t>
            </a:r>
            <a:r>
              <a:rPr lang="en-US" b="1" dirty="0">
                <a:solidFill>
                  <a:schemeClr val="tx1"/>
                </a:solidFill>
                <a:ea typeface="Calibri" panose="020F0502020204030204" pitchFamily="34" charset="0"/>
              </a:rPr>
              <a:t> learn some history</a:t>
            </a:r>
            <a:r>
              <a:rPr lang="en-US" dirty="0">
                <a:solidFill>
                  <a:schemeClr val="tx1"/>
                </a:solidFill>
                <a:ea typeface="Calibri" panose="020F0502020204030204" pitchFamily="34" charset="0"/>
              </a:rPr>
              <a:t>”</a:t>
            </a:r>
            <a:r>
              <a:rPr lang="en-US" dirty="0">
                <a:solidFill>
                  <a:schemeClr val="tx1"/>
                </a:solidFill>
              </a:rPr>
              <a:t> </a:t>
            </a:r>
          </a:p>
        </p:txBody>
      </p:sp>
      <p:sp>
        <p:nvSpPr>
          <p:cNvPr id="6" name="Content Placeholder 2">
            <a:extLst>
              <a:ext uri="{FF2B5EF4-FFF2-40B4-BE49-F238E27FC236}">
                <a16:creationId xmlns:a16="http://schemas.microsoft.com/office/drawing/2014/main" id="{77101B01-4F76-B0C2-C55B-EB55E9B296A8}"/>
              </a:ext>
            </a:extLst>
          </p:cNvPr>
          <p:cNvSpPr txBox="1">
            <a:spLocks/>
          </p:cNvSpPr>
          <p:nvPr/>
        </p:nvSpPr>
        <p:spPr>
          <a:xfrm>
            <a:off x="5251875" y="3571167"/>
            <a:ext cx="3655632" cy="1886034"/>
          </a:xfrm>
          <a:prstGeom prst="rect">
            <a:avLst/>
          </a:prstGeom>
        </p:spPr>
        <p:txBody>
          <a:bodyPr vert="horz" lIns="91440" tIns="45720" rIns="91440" bIns="4572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9pPr>
          </a:lstStyle>
          <a:p>
            <a:r>
              <a:rPr lang="en-US" dirty="0">
                <a:solidFill>
                  <a:schemeClr val="tx1"/>
                </a:solidFill>
                <a:ea typeface="Calibri" panose="020F0502020204030204" pitchFamily="34" charset="0"/>
              </a:rPr>
              <a:t>“OK, so we’re just teaching our texts and materials like we always have…like it’s the literature leading, but just like, with sprinkling in these terms?” </a:t>
            </a:r>
            <a:endParaRPr lang="en-US" dirty="0">
              <a:solidFill>
                <a:schemeClr val="tx1"/>
              </a:solidFill>
            </a:endParaRPr>
          </a:p>
        </p:txBody>
      </p:sp>
      <p:pic>
        <p:nvPicPr>
          <p:cNvPr id="8" name="Picture 7" descr="A group of people in a classroom&#10;&#10;Description automatically generated">
            <a:extLst>
              <a:ext uri="{FF2B5EF4-FFF2-40B4-BE49-F238E27FC236}">
                <a16:creationId xmlns:a16="http://schemas.microsoft.com/office/drawing/2014/main" id="{9E61F397-8007-70DC-451A-C9EEF31891E5}"/>
              </a:ext>
            </a:extLst>
          </p:cNvPr>
          <p:cNvPicPr>
            <a:picLocks noChangeAspect="1"/>
          </p:cNvPicPr>
          <p:nvPr/>
        </p:nvPicPr>
        <p:blipFill rotWithShape="1">
          <a:blip r:embed="rId2"/>
          <a:srcRect l="9781" r="5265"/>
          <a:stretch/>
        </p:blipFill>
        <p:spPr>
          <a:xfrm>
            <a:off x="236493" y="2343270"/>
            <a:ext cx="4918038" cy="4341829"/>
          </a:xfrm>
          <a:prstGeom prst="rect">
            <a:avLst/>
          </a:prstGeom>
        </p:spPr>
      </p:pic>
    </p:spTree>
    <p:extLst>
      <p:ext uri="{BB962C8B-B14F-4D97-AF65-F5344CB8AC3E}">
        <p14:creationId xmlns:p14="http://schemas.microsoft.com/office/powerpoint/2010/main" val="2057204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09604-2074-4C39-A385-C2F9F879DEA5}"/>
              </a:ext>
            </a:extLst>
          </p:cNvPr>
          <p:cNvSpPr>
            <a:spLocks noGrp="1"/>
          </p:cNvSpPr>
          <p:nvPr>
            <p:ph type="title"/>
          </p:nvPr>
        </p:nvSpPr>
        <p:spPr/>
        <p:txBody>
          <a:bodyPr/>
          <a:lstStyle/>
          <a:p>
            <a:r>
              <a:rPr lang="en-US" dirty="0">
                <a:solidFill>
                  <a:schemeClr val="accent3">
                    <a:lumMod val="50000"/>
                  </a:schemeClr>
                </a:solidFill>
              </a:rPr>
              <a:t>Racial Hesitancy</a:t>
            </a:r>
          </a:p>
        </p:txBody>
      </p:sp>
      <p:sp>
        <p:nvSpPr>
          <p:cNvPr id="3" name="Content Placeholder 2">
            <a:extLst>
              <a:ext uri="{FF2B5EF4-FFF2-40B4-BE49-F238E27FC236}">
                <a16:creationId xmlns:a16="http://schemas.microsoft.com/office/drawing/2014/main" id="{C24E3733-62DF-B3E1-BA5E-C969E693B39D}"/>
              </a:ext>
            </a:extLst>
          </p:cNvPr>
          <p:cNvSpPr>
            <a:spLocks noGrp="1"/>
          </p:cNvSpPr>
          <p:nvPr>
            <p:ph sz="half" idx="1"/>
          </p:nvPr>
        </p:nvSpPr>
        <p:spPr>
          <a:xfrm>
            <a:off x="300398" y="1518762"/>
            <a:ext cx="5170762" cy="1625917"/>
          </a:xfrm>
        </p:spPr>
        <p:txBody>
          <a:bodyPr>
            <a:normAutofit lnSpcReduction="10000"/>
          </a:bodyPr>
          <a:lstStyle/>
          <a:p>
            <a:r>
              <a:rPr lang="en-US" sz="1800" dirty="0">
                <a:solidFill>
                  <a:schemeClr val="tx1"/>
                </a:solidFill>
                <a:effectLst/>
                <a:ea typeface="Calibri" panose="020F0502020204030204" pitchFamily="34" charset="0"/>
              </a:rPr>
              <a:t>“Juniors are still kids…locked in their own little world of being seventeen ... I know last year students told me, used to tell me … ‘we deal with racism every day and now you get in, now you want it, you want us to learn about it here!?’”</a:t>
            </a:r>
            <a:r>
              <a:rPr lang="en-US" dirty="0">
                <a:solidFill>
                  <a:schemeClr val="tx1"/>
                </a:solidFill>
                <a:effectLst/>
              </a:rPr>
              <a:t> </a:t>
            </a:r>
            <a:endParaRPr lang="en-US" dirty="0">
              <a:solidFill>
                <a:schemeClr val="tx1"/>
              </a:solidFill>
            </a:endParaRPr>
          </a:p>
        </p:txBody>
      </p:sp>
      <p:sp>
        <p:nvSpPr>
          <p:cNvPr id="4" name="Content Placeholder 3">
            <a:extLst>
              <a:ext uri="{FF2B5EF4-FFF2-40B4-BE49-F238E27FC236}">
                <a16:creationId xmlns:a16="http://schemas.microsoft.com/office/drawing/2014/main" id="{2D0C6B00-94AE-8725-5334-3C79EE5AE31A}"/>
              </a:ext>
            </a:extLst>
          </p:cNvPr>
          <p:cNvSpPr>
            <a:spLocks noGrp="1"/>
          </p:cNvSpPr>
          <p:nvPr>
            <p:ph sz="half" idx="2"/>
          </p:nvPr>
        </p:nvSpPr>
        <p:spPr>
          <a:xfrm>
            <a:off x="300398" y="5132576"/>
            <a:ext cx="8351436" cy="1625917"/>
          </a:xfrm>
        </p:spPr>
        <p:txBody>
          <a:bodyPr>
            <a:normAutofit/>
          </a:bodyPr>
          <a:lstStyle/>
          <a:p>
            <a:r>
              <a:rPr lang="en-US" sz="1800" dirty="0">
                <a:solidFill>
                  <a:schemeClr val="tx1"/>
                </a:solidFill>
                <a:effectLst/>
                <a:ea typeface="Calibri" panose="020F0502020204030204" pitchFamily="34" charset="0"/>
              </a:rPr>
              <a:t>“</a:t>
            </a:r>
            <a:r>
              <a:rPr lang="en-US" b="0" i="0" dirty="0">
                <a:solidFill>
                  <a:schemeClr val="tx1"/>
                </a:solidFill>
                <a:effectLst/>
              </a:rPr>
              <a:t>I’m spinning my wheels in terms of making my lessons effective in terms to reaching students…helping them see the lives of others that they think they already know since they’ve learned enough about segregation and racism [through social media]…I’m struggling with dimension and relevance for them right now…we’re just not getting into nuance”</a:t>
            </a:r>
            <a:endParaRPr lang="en-US" dirty="0">
              <a:solidFill>
                <a:schemeClr val="tx1"/>
              </a:solidFill>
            </a:endParaRPr>
          </a:p>
        </p:txBody>
      </p:sp>
      <p:sp>
        <p:nvSpPr>
          <p:cNvPr id="5" name="Content Placeholder 2">
            <a:extLst>
              <a:ext uri="{FF2B5EF4-FFF2-40B4-BE49-F238E27FC236}">
                <a16:creationId xmlns:a16="http://schemas.microsoft.com/office/drawing/2014/main" id="{68E6C5EA-D778-1352-1279-B65FD2836C02}"/>
              </a:ext>
            </a:extLst>
          </p:cNvPr>
          <p:cNvSpPr txBox="1">
            <a:spLocks/>
          </p:cNvSpPr>
          <p:nvPr/>
        </p:nvSpPr>
        <p:spPr>
          <a:xfrm>
            <a:off x="886635" y="3429000"/>
            <a:ext cx="6200870" cy="1625917"/>
          </a:xfrm>
          <a:prstGeom prst="rect">
            <a:avLst/>
          </a:prstGeom>
        </p:spPr>
        <p:txBody>
          <a:bodyPr vert="horz" lIns="91440" tIns="45720" rIns="91440" bIns="4572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9pPr>
          </a:lstStyle>
          <a:p>
            <a:r>
              <a:rPr lang="en-US" dirty="0">
                <a:solidFill>
                  <a:schemeClr val="tx1"/>
                </a:solidFill>
                <a:ea typeface="Calibri" panose="020F0502020204030204" pitchFamily="34" charset="0"/>
              </a:rPr>
              <a:t>“I’m scared of what’s going to happen talking about these topics if a student gets upset…at our school, whatever a parent says goes, and what if that means they want me out for teaching [race, racism, etc.]? Who is going to protect us?”</a:t>
            </a:r>
            <a:endParaRPr lang="en-US" dirty="0">
              <a:solidFill>
                <a:schemeClr val="tx1"/>
              </a:solidFill>
            </a:endParaRPr>
          </a:p>
        </p:txBody>
      </p:sp>
      <p:pic>
        <p:nvPicPr>
          <p:cNvPr id="7" name="Picture 6">
            <a:extLst>
              <a:ext uri="{FF2B5EF4-FFF2-40B4-BE49-F238E27FC236}">
                <a16:creationId xmlns:a16="http://schemas.microsoft.com/office/drawing/2014/main" id="{DBE444F3-135D-FF1F-B470-811602570B42}"/>
              </a:ext>
            </a:extLst>
          </p:cNvPr>
          <p:cNvPicPr>
            <a:picLocks noChangeAspect="1"/>
          </p:cNvPicPr>
          <p:nvPr/>
        </p:nvPicPr>
        <p:blipFill rotWithShape="1">
          <a:blip r:embed="rId2"/>
          <a:srcRect l="6097" t="15087" r="5328" b="18837"/>
          <a:stretch/>
        </p:blipFill>
        <p:spPr>
          <a:xfrm rot="872626">
            <a:off x="5916597" y="805587"/>
            <a:ext cx="2920215" cy="2819181"/>
          </a:xfrm>
          <a:prstGeom prst="rect">
            <a:avLst/>
          </a:prstGeom>
          <a:ln>
            <a:solidFill>
              <a:schemeClr val="tx1"/>
            </a:solidFill>
          </a:ln>
        </p:spPr>
      </p:pic>
    </p:spTree>
    <p:extLst>
      <p:ext uri="{BB962C8B-B14F-4D97-AF65-F5344CB8AC3E}">
        <p14:creationId xmlns:p14="http://schemas.microsoft.com/office/powerpoint/2010/main" val="2215681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787B0-797B-41C5-4BED-2E259ECEE221}"/>
              </a:ext>
            </a:extLst>
          </p:cNvPr>
          <p:cNvSpPr>
            <a:spLocks noGrp="1"/>
          </p:cNvSpPr>
          <p:nvPr>
            <p:ph type="title"/>
          </p:nvPr>
        </p:nvSpPr>
        <p:spPr/>
        <p:txBody>
          <a:bodyPr/>
          <a:lstStyle/>
          <a:p>
            <a:r>
              <a:rPr lang="en-US" dirty="0">
                <a:solidFill>
                  <a:schemeClr val="accent3">
                    <a:lumMod val="50000"/>
                  </a:schemeClr>
                </a:solidFill>
              </a:rPr>
              <a:t>Longitudinal, Collegial Support</a:t>
            </a:r>
          </a:p>
        </p:txBody>
      </p:sp>
      <p:sp>
        <p:nvSpPr>
          <p:cNvPr id="3" name="Content Placeholder 2">
            <a:extLst>
              <a:ext uri="{FF2B5EF4-FFF2-40B4-BE49-F238E27FC236}">
                <a16:creationId xmlns:a16="http://schemas.microsoft.com/office/drawing/2014/main" id="{9DF943E6-3123-60BE-871B-1665C0F3962D}"/>
              </a:ext>
            </a:extLst>
          </p:cNvPr>
          <p:cNvSpPr>
            <a:spLocks noGrp="1"/>
          </p:cNvSpPr>
          <p:nvPr>
            <p:ph sz="half" idx="1"/>
          </p:nvPr>
        </p:nvSpPr>
        <p:spPr>
          <a:xfrm>
            <a:off x="216533" y="4770121"/>
            <a:ext cx="8120193" cy="1603786"/>
          </a:xfrm>
        </p:spPr>
        <p:txBody>
          <a:bodyPr>
            <a:normAutofit/>
          </a:bodyPr>
          <a:lstStyle/>
          <a:p>
            <a:r>
              <a:rPr lang="en-US" sz="2000" dirty="0">
                <a:solidFill>
                  <a:schemeClr val="tx1"/>
                </a:solidFill>
                <a:effectLst/>
              </a:rPr>
              <a:t>“This is the issue with doing this—we’ve been working on</a:t>
            </a:r>
            <a:r>
              <a:rPr lang="en-US" sz="2000" dirty="0">
                <a:solidFill>
                  <a:schemeClr val="tx1"/>
                </a:solidFill>
              </a:rPr>
              <a:t> </a:t>
            </a:r>
            <a:r>
              <a:rPr lang="en-US" sz="2000" dirty="0">
                <a:solidFill>
                  <a:schemeClr val="tx1"/>
                </a:solidFill>
                <a:effectLst/>
              </a:rPr>
              <a:t>this for 3 years and we’re still struggling with understanding it together. You need to get the concepts</a:t>
            </a:r>
            <a:r>
              <a:rPr lang="en-US" sz="2000" dirty="0">
                <a:solidFill>
                  <a:schemeClr val="tx1"/>
                </a:solidFill>
              </a:rPr>
              <a:t> </a:t>
            </a:r>
            <a:r>
              <a:rPr lang="en-US" sz="2000" dirty="0">
                <a:solidFill>
                  <a:schemeClr val="tx1"/>
                </a:solidFill>
                <a:effectLst/>
              </a:rPr>
              <a:t>yourself, and then figure out how to translate it to the students”</a:t>
            </a:r>
          </a:p>
          <a:p>
            <a:endParaRPr lang="en-US" dirty="0"/>
          </a:p>
        </p:txBody>
      </p:sp>
      <p:sp>
        <p:nvSpPr>
          <p:cNvPr id="4" name="Content Placeholder 3">
            <a:extLst>
              <a:ext uri="{FF2B5EF4-FFF2-40B4-BE49-F238E27FC236}">
                <a16:creationId xmlns:a16="http://schemas.microsoft.com/office/drawing/2014/main" id="{31818806-A0D4-76C5-65B5-A09C9FB3AC45}"/>
              </a:ext>
            </a:extLst>
          </p:cNvPr>
          <p:cNvSpPr>
            <a:spLocks noGrp="1"/>
          </p:cNvSpPr>
          <p:nvPr>
            <p:ph sz="half" idx="2"/>
          </p:nvPr>
        </p:nvSpPr>
        <p:spPr>
          <a:xfrm>
            <a:off x="48448" y="1630680"/>
            <a:ext cx="4340672" cy="2910840"/>
          </a:xfrm>
        </p:spPr>
        <p:txBody>
          <a:bodyPr>
            <a:normAutofit/>
          </a:bodyPr>
          <a:lstStyle/>
          <a:p>
            <a:r>
              <a:rPr lang="en-US" sz="2000" dirty="0">
                <a:solidFill>
                  <a:schemeClr val="tx1"/>
                </a:solidFill>
              </a:rPr>
              <a:t>“When we first started this, I was so nervous to push into the concepts – I kept falling back into the English of it, characterization, not racialization, because that’s what was comfortable….I’m more confident with it now, but it was a shift”</a:t>
            </a:r>
          </a:p>
        </p:txBody>
      </p:sp>
      <p:pic>
        <p:nvPicPr>
          <p:cNvPr id="6" name="Picture 5" descr="A group of people in a classroom&#10;&#10;Description automatically generated">
            <a:extLst>
              <a:ext uri="{FF2B5EF4-FFF2-40B4-BE49-F238E27FC236}">
                <a16:creationId xmlns:a16="http://schemas.microsoft.com/office/drawing/2014/main" id="{33F32E07-BA56-7E9C-8674-A08C26FC13CA}"/>
              </a:ext>
            </a:extLst>
          </p:cNvPr>
          <p:cNvPicPr>
            <a:picLocks noChangeAspect="1"/>
          </p:cNvPicPr>
          <p:nvPr/>
        </p:nvPicPr>
        <p:blipFill rotWithShape="1">
          <a:blip r:embed="rId2"/>
          <a:srcRect r="2780" b="28104"/>
          <a:stretch/>
        </p:blipFill>
        <p:spPr>
          <a:xfrm>
            <a:off x="4572000" y="1478278"/>
            <a:ext cx="4191790" cy="2758442"/>
          </a:xfrm>
          <a:prstGeom prst="rect">
            <a:avLst/>
          </a:prstGeom>
        </p:spPr>
      </p:pic>
    </p:spTree>
    <p:extLst>
      <p:ext uri="{BB962C8B-B14F-4D97-AF65-F5344CB8AC3E}">
        <p14:creationId xmlns:p14="http://schemas.microsoft.com/office/powerpoint/2010/main" val="1244052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92F4B-F44B-6CC1-D4BB-15110CDAEC76}"/>
              </a:ext>
            </a:extLst>
          </p:cNvPr>
          <p:cNvSpPr>
            <a:spLocks noGrp="1"/>
          </p:cNvSpPr>
          <p:nvPr>
            <p:ph type="title"/>
          </p:nvPr>
        </p:nvSpPr>
        <p:spPr/>
        <p:txBody>
          <a:bodyPr/>
          <a:lstStyle/>
          <a:p>
            <a:r>
              <a:rPr lang="en-US" dirty="0">
                <a:solidFill>
                  <a:schemeClr val="accent3">
                    <a:lumMod val="50000"/>
                  </a:schemeClr>
                </a:solidFill>
              </a:rPr>
              <a:t>Transforming Praxis</a:t>
            </a:r>
          </a:p>
        </p:txBody>
      </p:sp>
      <p:sp>
        <p:nvSpPr>
          <p:cNvPr id="3" name="Content Placeholder 2">
            <a:extLst>
              <a:ext uri="{FF2B5EF4-FFF2-40B4-BE49-F238E27FC236}">
                <a16:creationId xmlns:a16="http://schemas.microsoft.com/office/drawing/2014/main" id="{B344D055-C9A3-EFAE-CE2B-F8A275EF93A8}"/>
              </a:ext>
            </a:extLst>
          </p:cNvPr>
          <p:cNvSpPr>
            <a:spLocks noGrp="1"/>
          </p:cNvSpPr>
          <p:nvPr>
            <p:ph sz="half" idx="1"/>
          </p:nvPr>
        </p:nvSpPr>
        <p:spPr>
          <a:xfrm>
            <a:off x="498474" y="1600200"/>
            <a:ext cx="4791488" cy="2123252"/>
          </a:xfrm>
        </p:spPr>
        <p:txBody>
          <a:bodyPr/>
          <a:lstStyle/>
          <a:p>
            <a:r>
              <a:rPr lang="en-US" dirty="0">
                <a:solidFill>
                  <a:schemeClr val="tx1"/>
                </a:solidFill>
              </a:rPr>
              <a:t>Purpose built Ethnic Studies methods course</a:t>
            </a:r>
          </a:p>
          <a:p>
            <a:pPr lvl="1">
              <a:spcBef>
                <a:spcPts val="0"/>
              </a:spcBef>
              <a:buClr>
                <a:schemeClr val="accent3"/>
              </a:buClr>
              <a:buFont typeface="Wingdings" charset="2"/>
              <a:buChar char="§"/>
            </a:pPr>
            <a:r>
              <a:rPr lang="en-US" dirty="0">
                <a:solidFill>
                  <a:schemeClr val="tx1"/>
                </a:solidFill>
              </a:rPr>
              <a:t>Deep pedagogical &amp; disciplinary knowledge</a:t>
            </a:r>
          </a:p>
          <a:p>
            <a:pPr lvl="1">
              <a:spcBef>
                <a:spcPts val="0"/>
              </a:spcBef>
              <a:buClr>
                <a:schemeClr val="accent3"/>
              </a:buClr>
              <a:buFont typeface="Wingdings" charset="2"/>
              <a:buChar char="§"/>
            </a:pPr>
            <a:r>
              <a:rPr lang="en-US" dirty="0">
                <a:solidFill>
                  <a:schemeClr val="tx1"/>
                </a:solidFill>
              </a:rPr>
              <a:t>Attention &amp; focus on ideological development &amp; reflection</a:t>
            </a:r>
          </a:p>
        </p:txBody>
      </p:sp>
      <p:pic>
        <p:nvPicPr>
          <p:cNvPr id="5" name="Content Placeholder 11" descr="IMG_0442.JPG">
            <a:extLst>
              <a:ext uri="{FF2B5EF4-FFF2-40B4-BE49-F238E27FC236}">
                <a16:creationId xmlns:a16="http://schemas.microsoft.com/office/drawing/2014/main" id="{AFCDC1EC-918D-5915-620B-2424DD30FEA2}"/>
              </a:ext>
            </a:extLst>
          </p:cNvPr>
          <p:cNvPicPr>
            <a:picLocks noChangeAspect="1"/>
          </p:cNvPicPr>
          <p:nvPr/>
        </p:nvPicPr>
        <p:blipFill rotWithShape="1">
          <a:blip r:embed="rId2">
            <a:extLst>
              <a:ext uri="{28A0092B-C50C-407E-A947-70E740481C1C}">
                <a14:useLocalDpi xmlns:a14="http://schemas.microsoft.com/office/drawing/2010/main" val="0"/>
              </a:ext>
            </a:extLst>
          </a:blip>
          <a:srcRect l="3773" t="4185" r="474"/>
          <a:stretch/>
        </p:blipFill>
        <p:spPr>
          <a:xfrm>
            <a:off x="5289962" y="1428102"/>
            <a:ext cx="3440710" cy="2295350"/>
          </a:xfrm>
          <a:prstGeom prst="rect">
            <a:avLst/>
          </a:prstGeom>
          <a:ln>
            <a:solidFill>
              <a:schemeClr val="tx1"/>
            </a:solidFill>
          </a:ln>
        </p:spPr>
      </p:pic>
      <p:pic>
        <p:nvPicPr>
          <p:cNvPr id="6" name="Content Placeholder 6" descr="IMG_1924.JPG">
            <a:extLst>
              <a:ext uri="{FF2B5EF4-FFF2-40B4-BE49-F238E27FC236}">
                <a16:creationId xmlns:a16="http://schemas.microsoft.com/office/drawing/2014/main" id="{88EC5C23-3F4D-B26C-3ED1-72990A1521E7}"/>
              </a:ext>
            </a:extLst>
          </p:cNvPr>
          <p:cNvPicPr>
            <a:picLocks noChangeAspect="1"/>
          </p:cNvPicPr>
          <p:nvPr/>
        </p:nvPicPr>
        <p:blipFill rotWithShape="1">
          <a:blip r:embed="rId3">
            <a:extLst>
              <a:ext uri="{28A0092B-C50C-407E-A947-70E740481C1C}">
                <a14:useLocalDpi xmlns:a14="http://schemas.microsoft.com/office/drawing/2010/main" val="0"/>
              </a:ext>
            </a:extLst>
          </a:blip>
          <a:srcRect l="3561" t="6343" r="23116" b="6215"/>
          <a:stretch/>
        </p:blipFill>
        <p:spPr>
          <a:xfrm rot="5400000">
            <a:off x="66052" y="3838904"/>
            <a:ext cx="2857138" cy="2555463"/>
          </a:xfrm>
          <a:prstGeom prst="rect">
            <a:avLst/>
          </a:prstGeom>
          <a:ln>
            <a:solidFill>
              <a:srgbClr val="000000"/>
            </a:solidFill>
          </a:ln>
          <a:effectLst/>
        </p:spPr>
      </p:pic>
      <p:sp>
        <p:nvSpPr>
          <p:cNvPr id="7" name="Content Placeholder 2">
            <a:extLst>
              <a:ext uri="{FF2B5EF4-FFF2-40B4-BE49-F238E27FC236}">
                <a16:creationId xmlns:a16="http://schemas.microsoft.com/office/drawing/2014/main" id="{456F7873-6B36-C657-4AEB-69ADAB1DE59F}"/>
              </a:ext>
            </a:extLst>
          </p:cNvPr>
          <p:cNvSpPr txBox="1">
            <a:spLocks/>
          </p:cNvSpPr>
          <p:nvPr/>
        </p:nvSpPr>
        <p:spPr>
          <a:xfrm>
            <a:off x="2772353" y="3839643"/>
            <a:ext cx="6154757" cy="2821753"/>
          </a:xfrm>
          <a:prstGeom prst="rect">
            <a:avLst/>
          </a:prstGeom>
        </p:spPr>
        <p:txBody>
          <a:bodyPr vert="horz" lIns="91440" tIns="45720" rIns="91440" bIns="4572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9pPr>
          </a:lstStyle>
          <a:p>
            <a:pPr lvl="1">
              <a:spcBef>
                <a:spcPts val="0"/>
              </a:spcBef>
              <a:buClr>
                <a:schemeClr val="accent3"/>
              </a:buClr>
              <a:buFont typeface="Wingdings" charset="2"/>
              <a:buChar char="§"/>
            </a:pPr>
            <a:r>
              <a:rPr lang="en-US" dirty="0">
                <a:solidFill>
                  <a:schemeClr val="tx1"/>
                </a:solidFill>
              </a:rPr>
              <a:t>Collective intellectual mapping activities—ample time delineating racial positionality &amp; pedagogical philosophy </a:t>
            </a:r>
          </a:p>
          <a:p>
            <a:pPr lvl="1">
              <a:spcBef>
                <a:spcPts val="0"/>
              </a:spcBef>
              <a:buClr>
                <a:schemeClr val="accent3"/>
              </a:buClr>
              <a:buFont typeface="Wingdings" charset="2"/>
              <a:buChar char="§"/>
            </a:pPr>
            <a:r>
              <a:rPr lang="en-US" dirty="0">
                <a:solidFill>
                  <a:schemeClr val="tx1"/>
                </a:solidFill>
              </a:rPr>
              <a:t>Curriculum building, modification, &amp; lesson practice with ethnic studies learning objectives at the center</a:t>
            </a:r>
          </a:p>
          <a:p>
            <a:pPr lvl="1">
              <a:spcBef>
                <a:spcPts val="0"/>
              </a:spcBef>
              <a:buClr>
                <a:schemeClr val="accent3"/>
              </a:buClr>
              <a:buFont typeface="Wingdings" charset="2"/>
              <a:buChar char="§"/>
            </a:pPr>
            <a:r>
              <a:rPr lang="en-US" dirty="0">
                <a:solidFill>
                  <a:schemeClr val="tx1"/>
                </a:solidFill>
              </a:rPr>
              <a:t>Opportunities for rehearsal of disciplinary skill in ethnic studies—e.g. talking about race, identity, power</a:t>
            </a:r>
          </a:p>
        </p:txBody>
      </p:sp>
    </p:spTree>
    <p:extLst>
      <p:ext uri="{BB962C8B-B14F-4D97-AF65-F5344CB8AC3E}">
        <p14:creationId xmlns:p14="http://schemas.microsoft.com/office/powerpoint/2010/main" val="3125620298"/>
      </p:ext>
    </p:extLst>
  </p:cSld>
  <p:clrMapOvr>
    <a:masterClrMapping/>
  </p:clrMapOvr>
</p:sld>
</file>

<file path=ppt/theme/theme1.xml><?xml version="1.0" encoding="utf-8"?>
<a:theme xmlns:a="http://schemas.openxmlformats.org/drawingml/2006/main" name="Advantage">
  <a:themeElements>
    <a:clrScheme name="Custom 7">
      <a:dk1>
        <a:sysClr val="windowText" lastClr="000000"/>
      </a:dk1>
      <a:lt1>
        <a:sysClr val="window" lastClr="FFFFFF"/>
      </a:lt1>
      <a:dk2>
        <a:srgbClr val="194431"/>
      </a:dk2>
      <a:lt2>
        <a:srgbClr val="F0E6C3"/>
      </a:lt2>
      <a:accent1>
        <a:srgbClr val="F8C000"/>
      </a:accent1>
      <a:accent2>
        <a:srgbClr val="F88600"/>
      </a:accent2>
      <a:accent3>
        <a:srgbClr val="F83500"/>
      </a:accent3>
      <a:accent4>
        <a:srgbClr val="666600"/>
      </a:accent4>
      <a:accent5>
        <a:srgbClr val="818B3D"/>
      </a:accent5>
      <a:accent6>
        <a:srgbClr val="586215"/>
      </a:accent6>
      <a:hlink>
        <a:srgbClr val="FF621D"/>
      </a:hlink>
      <a:folHlink>
        <a:srgbClr val="F3D260"/>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Perspective.thmx</Template>
  <TotalTime>14370</TotalTime>
  <Words>1658</Words>
  <Application>Microsoft Macintosh PowerPoint</Application>
  <PresentationFormat>On-screen Show (4:3)</PresentationFormat>
  <Paragraphs>113</Paragraphs>
  <Slides>13</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Calibri</vt:lpstr>
      <vt:lpstr>Rockwell</vt:lpstr>
      <vt:lpstr>System Font Regular</vt:lpstr>
      <vt:lpstr>Tiempos Headline Regular</vt:lpstr>
      <vt:lpstr>Wingdings</vt:lpstr>
      <vt:lpstr>Advantage</vt:lpstr>
      <vt:lpstr>When Enthusiasm Leads Capacity:  Disciplinary Identity, Racial Narratives, &amp; Professional Growth in the Context of Ethnic Studies Pedagogy</vt:lpstr>
      <vt:lpstr>A Core Question</vt:lpstr>
      <vt:lpstr>Ethnic Studies, not DEI</vt:lpstr>
      <vt:lpstr>When Initiatives Falter</vt:lpstr>
      <vt:lpstr>Context(s) &amp; Methodology</vt:lpstr>
      <vt:lpstr>Disciplinary Inertia</vt:lpstr>
      <vt:lpstr>Racial Hesitancy</vt:lpstr>
      <vt:lpstr>Longitudinal, Collegial Support</vt:lpstr>
      <vt:lpstr>Transforming Praxis</vt:lpstr>
      <vt:lpstr>Rehearsing the (Pedagogical) Revolution</vt:lpstr>
      <vt:lpstr>Disciplinary Specificity &amp; Ethnic Studies Fidelity</vt:lpstr>
      <vt:lpstr>Key Questions for Teacher Educators in a Landscape of Ethnic Studies Proliferation</vt:lpstr>
      <vt:lpstr>michael.dominguez@sdsu.edu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Domínguez</dc:creator>
  <cp:lastModifiedBy>James O Fabionar</cp:lastModifiedBy>
  <cp:revision>490</cp:revision>
  <cp:lastPrinted>2017-02-22T13:54:24Z</cp:lastPrinted>
  <dcterms:created xsi:type="dcterms:W3CDTF">2013-12-02T22:01:02Z</dcterms:created>
  <dcterms:modified xsi:type="dcterms:W3CDTF">2023-10-21T14:36:21Z</dcterms:modified>
</cp:coreProperties>
</file>