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7" r:id="rId10"/>
    <p:sldId id="266" r:id="rId11"/>
    <p:sldId id="269" r:id="rId12"/>
    <p:sldId id="27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71" d="100"/>
          <a:sy n="71" d="100"/>
        </p:scale>
        <p:origin x="6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AB004-331B-9140-ADEB-ED8564574554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4B463-B195-554C-8B37-94A1C135C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1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g29174c18425_9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g29174c18425_9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g29174c18425_9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g29174c18425_9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19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067F-F9BE-7D94-AEB8-08497CDD1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31E09-7CB6-55BF-6428-C9DF9111D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A7D57-D69C-9315-FD22-2E0BF3AD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BDC77-ED11-8996-D314-432F89DE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9D88F-22AA-C0EC-C6E3-20536B46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7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A50A0-0C92-238F-1D1B-D28DAB02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CC905-64FB-667E-66D1-51D023F3E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61F72-0969-523C-D622-6EDBE718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222C3-1DA3-BB3A-1473-3DC23B57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62C5B-0D60-7E6D-0152-7EAA38A65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0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05A500-7FF1-E399-AF66-0DAC0ED16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91BD1B-D597-BD61-6033-D7E44F63E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3B979-C241-6A58-3DC0-28A6B5106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98427-21BA-DB9C-3C37-6901029C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F5953-A756-DF4A-4815-0FAFA2FDF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4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CD4A3-D360-0B84-C696-0EA00A75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29E43-CD96-DADF-80A4-580162D9A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382C-944B-BC01-7080-6B39FCB8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F94A-CB3B-71E3-951F-9BF13C2A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809C-3B34-6080-417C-9A41D352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5139F-8BB8-7970-B5F6-A7DB7A1B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42CF2-9E74-879D-10F4-B2E0ED98C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D35F8-5459-02C9-50FE-080DA7C7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C3BAD-667D-6288-D6AF-DA0052E8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D0ACE-44B4-B9FE-FBD5-0C566E98B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5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B9A2-E36D-035E-1DF2-D0E233F2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F8543-8D50-A2DC-7EB4-CE6B2492E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86F16-7EBE-8433-804F-C020FF1DE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01331-80D9-CE80-D0F6-B9BEAE97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E1FA1-2286-9949-33DB-C3ABDD20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B08E4-1BB4-BC6E-003D-E1D36F88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5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77921-5AED-88F2-A701-906CDAE7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FF9D7-EAC8-469C-E58C-108A7F49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CA36E-6F0E-46B1-281A-0F559FBDC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0D88F-71C7-0B61-AC54-9CB89CB67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99AA08-75B7-8EA1-8894-7CEB7614C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0B39DF-9E93-6E44-DF70-7105B83D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FAD59A-F1CE-817C-1C15-EED06F2D4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A10AD1-9A21-4887-2E2F-F8A26B21E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5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51D5-E9E0-D4E4-20CA-59B46FC8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11013-4FB4-D83A-3A6A-FA4AF6F73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CD9DD-D191-88B4-F366-3EE9732B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723F9-0052-7F63-4A61-29BFFAEF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998B96-87D3-CFF3-150F-1E55AEBB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A6B4D-4F3D-ABE5-6C61-4A0C918F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2A457-DA04-D57D-01CF-4E036DD3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1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471F-1711-90E0-42B5-85F80D45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E3951-91CA-77B4-88D3-C3C36D476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8F647-93E1-ABE7-DCC9-3029B6023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BD13B-99A9-4177-E65A-ABF234A2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EB0CA-2BB6-4BCE-5826-D89B35CF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476DF-53B7-BEBF-380D-7AF30084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9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71280-155F-6DA1-0221-FD33AC22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DD1F99-3EEB-D91F-EDD6-65088E611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5DC6F-ED66-1778-A4F2-53069D108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076E4-2F09-752D-82D5-F3FB701B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03440-E740-AA94-3DD5-3E7BB5275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5BD53-61C2-E49B-D292-F32CF94F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8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A43671-EF72-CDAB-EB7E-37525FB52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0F52D-F3AA-5D7B-3010-A5C9C657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46586-4EA4-DCE4-102C-698C47FD8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7D01D-77BF-6B47-9567-F9647E98583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DCBA7-5446-A983-FC06-9B1BB926D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F7F57-1BA3-E00A-9590-7B2585F15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7732-A9DE-2A4E-BC73-533C4D9DC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F12B-8429-6674-8993-DE5CDA9CA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Ethnic Studies Pedagogy Panel and Showcase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0DABA-B3CB-D7CD-E179-BFD4A9C2AF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/>
              <a:t>Saturday, October 21, 2023</a:t>
            </a:r>
          </a:p>
        </p:txBody>
      </p:sp>
    </p:spTree>
    <p:extLst>
      <p:ext uri="{BB962C8B-B14F-4D97-AF65-F5344CB8AC3E}">
        <p14:creationId xmlns:p14="http://schemas.microsoft.com/office/powerpoint/2010/main" val="31774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2ECE-20F4-E510-4859-364EDA6B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Table Presentations – 2 Rounds (25 min)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C3A6-3D23-429E-C056-391F1A0AF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Use half of the 25 minutes to present and half to hold a discussion.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Begin by introducing yourself and telling a little about the learning context(s) where you teach (e.g. type of school, grade level, subject matter area(s), community demographics, etc.) and how you came to teach ethnic studies.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Briefly define ethnic studies pedagogy and share where this conceptualization comes from (i.e. district policy, professional development training, the state model curriculum, etc.).  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 the artifact and how it reflects your understanding of ethnic studies pedagogy.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Share key gleanings from your experience teaching ethnic studies that you think teacher educators should know or can learn from. 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 with participants how teacher preparation programs can better prepare teachers to teach ethnic studies.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3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6" name="Google Shape;756;p163"/>
          <p:cNvGrpSpPr/>
          <p:nvPr/>
        </p:nvGrpSpPr>
        <p:grpSpPr>
          <a:xfrm>
            <a:off x="2262992" y="729657"/>
            <a:ext cx="3152687" cy="5024813"/>
            <a:chOff x="2397723" y="0"/>
            <a:chExt cx="3332604" cy="5418564"/>
          </a:xfrm>
        </p:grpSpPr>
        <p:sp>
          <p:nvSpPr>
            <p:cNvPr id="757" name="Google Shape;757;p163"/>
            <p:cNvSpPr/>
            <p:nvPr/>
          </p:nvSpPr>
          <p:spPr>
            <a:xfrm>
              <a:off x="3122127" y="0"/>
              <a:ext cx="2608200" cy="2608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412" y="60000"/>
                  </a:moveTo>
                  <a:lnTo>
                    <a:pt x="8412" y="60000"/>
                  </a:lnTo>
                  <a:cubicBezTo>
                    <a:pt x="8412" y="32962"/>
                    <a:pt x="29287" y="10511"/>
                    <a:pt x="56253" y="8547"/>
                  </a:cubicBezTo>
                  <a:cubicBezTo>
                    <a:pt x="83219" y="6584"/>
                    <a:pt x="107127" y="25773"/>
                    <a:pt x="111044" y="52526"/>
                  </a:cubicBezTo>
                  <a:cubicBezTo>
                    <a:pt x="114961" y="79279"/>
                    <a:pt x="97558" y="104517"/>
                    <a:pt x="71161" y="110367"/>
                  </a:cubicBezTo>
                  <a:lnTo>
                    <a:pt x="70592" y="118429"/>
                  </a:lnTo>
                  <a:lnTo>
                    <a:pt x="56830" y="104890"/>
                  </a:lnTo>
                  <a:lnTo>
                    <a:pt x="72705" y="88507"/>
                  </a:lnTo>
                  <a:lnTo>
                    <a:pt x="72145" y="96444"/>
                  </a:lnTo>
                  <a:cubicBezTo>
                    <a:pt x="90761" y="90239"/>
                    <a:pt x="101708" y="71000"/>
                    <a:pt x="97532" y="51825"/>
                  </a:cubicBezTo>
                  <a:cubicBezTo>
                    <a:pt x="93356" y="32650"/>
                    <a:pt x="75399" y="19706"/>
                    <a:pt x="55889" y="21806"/>
                  </a:cubicBezTo>
                  <a:cubicBezTo>
                    <a:pt x="36379" y="23906"/>
                    <a:pt x="21588" y="40376"/>
                    <a:pt x="21588" y="60000"/>
                  </a:cubicBezTo>
                  <a:close/>
                </a:path>
              </a:pathLst>
            </a:cu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8" name="Google Shape;758;p163"/>
            <p:cNvSpPr/>
            <p:nvPr/>
          </p:nvSpPr>
          <p:spPr>
            <a:xfrm>
              <a:off x="3698614" y="941764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9" name="Google Shape;759;p163"/>
            <p:cNvSpPr txBox="1"/>
            <p:nvPr/>
          </p:nvSpPr>
          <p:spPr>
            <a:xfrm>
              <a:off x="3698614" y="941764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 dirty="0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COMMUNITY RESPONSIVE</a:t>
              </a:r>
              <a:endParaRPr sz="1467" dirty="0"/>
            </a:p>
          </p:txBody>
        </p:sp>
        <p:sp>
          <p:nvSpPr>
            <p:cNvPr id="760" name="Google Shape;760;p163"/>
            <p:cNvSpPr/>
            <p:nvPr/>
          </p:nvSpPr>
          <p:spPr>
            <a:xfrm>
              <a:off x="2397723" y="1498803"/>
              <a:ext cx="2608200" cy="2608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481" y="23524"/>
                  </a:moveTo>
                  <a:lnTo>
                    <a:pt x="87164" y="32839"/>
                  </a:lnTo>
                  <a:cubicBezTo>
                    <a:pt x="75944" y="21617"/>
                    <a:pt x="58979" y="18449"/>
                    <a:pt x="44467" y="24867"/>
                  </a:cubicBezTo>
                  <a:cubicBezTo>
                    <a:pt x="29954" y="31284"/>
                    <a:pt x="20880" y="45965"/>
                    <a:pt x="21631" y="61817"/>
                  </a:cubicBezTo>
                  <a:cubicBezTo>
                    <a:pt x="22381" y="77668"/>
                    <a:pt x="32801" y="91427"/>
                    <a:pt x="47855" y="96444"/>
                  </a:cubicBezTo>
                  <a:lnTo>
                    <a:pt x="47295" y="88507"/>
                  </a:lnTo>
                  <a:lnTo>
                    <a:pt x="63170" y="104890"/>
                  </a:lnTo>
                  <a:lnTo>
                    <a:pt x="49408" y="118429"/>
                  </a:lnTo>
                  <a:lnTo>
                    <a:pt x="48839" y="110367"/>
                  </a:lnTo>
                  <a:lnTo>
                    <a:pt x="48839" y="110367"/>
                  </a:lnTo>
                  <a:cubicBezTo>
                    <a:pt x="27395" y="105615"/>
                    <a:pt x="11312" y="87806"/>
                    <a:pt x="8761" y="65991"/>
                  </a:cubicBezTo>
                  <a:cubicBezTo>
                    <a:pt x="6210" y="44175"/>
                    <a:pt x="17752" y="23137"/>
                    <a:pt x="37521" y="13566"/>
                  </a:cubicBezTo>
                  <a:cubicBezTo>
                    <a:pt x="57290" y="3996"/>
                    <a:pt x="80951" y="7991"/>
                    <a:pt x="96481" y="23524"/>
                  </a:cubicBezTo>
                  <a:close/>
                </a:path>
              </a:pathLst>
            </a:cu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1" name="Google Shape;761;p163"/>
            <p:cNvSpPr/>
            <p:nvPr/>
          </p:nvSpPr>
          <p:spPr>
            <a:xfrm>
              <a:off x="2977148" y="2449237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2" name="Google Shape;762;p163"/>
            <p:cNvSpPr txBox="1"/>
            <p:nvPr/>
          </p:nvSpPr>
          <p:spPr>
            <a:xfrm>
              <a:off x="2977148" y="2449237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EPISTEMIC GROUNDING</a:t>
              </a:r>
              <a:endParaRPr sz="1467"/>
            </a:p>
          </p:txBody>
        </p:sp>
        <p:sp>
          <p:nvSpPr>
            <p:cNvPr id="763" name="Google Shape;763;p163"/>
            <p:cNvSpPr/>
            <p:nvPr/>
          </p:nvSpPr>
          <p:spPr>
            <a:xfrm>
              <a:off x="3307759" y="3176964"/>
              <a:ext cx="2240700" cy="2241600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4" name="Google Shape;764;p163"/>
            <p:cNvSpPr/>
            <p:nvPr/>
          </p:nvSpPr>
          <p:spPr>
            <a:xfrm>
              <a:off x="3702042" y="3958878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5" name="Google Shape;765;p163"/>
            <p:cNvSpPr txBox="1"/>
            <p:nvPr/>
          </p:nvSpPr>
          <p:spPr>
            <a:xfrm>
              <a:off x="3702042" y="3958878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SYSTEMIC CHANGE</a:t>
              </a:r>
              <a:endParaRPr sz="1467"/>
            </a:p>
          </p:txBody>
        </p:sp>
      </p:grpSp>
      <p:sp>
        <p:nvSpPr>
          <p:cNvPr id="766" name="Google Shape;766;p163"/>
          <p:cNvSpPr txBox="1"/>
          <p:nvPr/>
        </p:nvSpPr>
        <p:spPr>
          <a:xfrm>
            <a:off x="5410073" y="1448422"/>
            <a:ext cx="2021441" cy="152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r>
              <a:rPr lang="en" sz="1867" i="1" dirty="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Responding to community needs, aspirations, social dreams, and visions</a:t>
            </a:r>
            <a:endParaRPr sz="1467" dirty="0"/>
          </a:p>
        </p:txBody>
      </p:sp>
      <p:sp>
        <p:nvSpPr>
          <p:cNvPr id="767" name="Google Shape;767;p163"/>
          <p:cNvSpPr txBox="1"/>
          <p:nvPr/>
        </p:nvSpPr>
        <p:spPr>
          <a:xfrm>
            <a:off x="5391213" y="4136257"/>
            <a:ext cx="2021441" cy="152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r>
              <a:rPr lang="en" sz="1867" i="1" dirty="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Transforming institutional systems and systems at all levels</a:t>
            </a:r>
            <a:endParaRPr sz="1467" dirty="0"/>
          </a:p>
        </p:txBody>
      </p:sp>
      <p:sp>
        <p:nvSpPr>
          <p:cNvPr id="768" name="Google Shape;768;p163"/>
          <p:cNvSpPr txBox="1"/>
          <p:nvPr/>
        </p:nvSpPr>
        <p:spPr>
          <a:xfrm>
            <a:off x="310813" y="2951870"/>
            <a:ext cx="2021441" cy="954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pPr algn="r"/>
            <a:r>
              <a:rPr lang="en" sz="1867" i="1" dirty="0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Grounding in ancestral and deep cultural histories</a:t>
            </a:r>
            <a:endParaRPr sz="1467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6DAC04-0476-C273-C69B-A7C0277DD197}"/>
              </a:ext>
            </a:extLst>
          </p:cNvPr>
          <p:cNvSpPr txBox="1"/>
          <p:nvPr/>
        </p:nvSpPr>
        <p:spPr>
          <a:xfrm>
            <a:off x="7461619" y="327311"/>
            <a:ext cx="45150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Discussion Questions</a:t>
            </a:r>
          </a:p>
          <a:p>
            <a:endParaRPr lang="en-US" sz="2400" b="1" dirty="0"/>
          </a:p>
          <a:p>
            <a:pPr marL="342900" indent="-342900">
              <a:buAutoNum type="arabicPeriod"/>
            </a:pPr>
            <a:r>
              <a:rPr lang="en-US" sz="2400" dirty="0"/>
              <a:t>How is community-responsiveness reflected in the artifact/presentation?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How are curriculum and instruction associated with the artifact grounded in ancestral and/or cultural history?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Bases on the presentation, what systemic changes to the teacher preparation pipeline need to happen for quality ethnic studies pedagogy to occur? </a:t>
            </a:r>
          </a:p>
        </p:txBody>
      </p:sp>
    </p:spTree>
    <p:extLst>
      <p:ext uri="{BB962C8B-B14F-4D97-AF65-F5344CB8AC3E}">
        <p14:creationId xmlns:p14="http://schemas.microsoft.com/office/powerpoint/2010/main" val="3448979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6F9E8-E19E-6725-B259-6B6890CB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Synthesis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8DE89-F00A-88C0-16FB-8CD04CA7CB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https://bit.ly/ESCCTE</a:t>
            </a:r>
          </a:p>
        </p:txBody>
      </p:sp>
    </p:spTree>
    <p:extLst>
      <p:ext uri="{BB962C8B-B14F-4D97-AF65-F5344CB8AC3E}">
        <p14:creationId xmlns:p14="http://schemas.microsoft.com/office/powerpoint/2010/main" val="375543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7BA1-6E8A-A19B-0195-E3C0E982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FEE5-7293-A4A9-F60F-4BE55564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8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6" name="Google Shape;756;p163"/>
          <p:cNvGrpSpPr/>
          <p:nvPr/>
        </p:nvGrpSpPr>
        <p:grpSpPr>
          <a:xfrm>
            <a:off x="4429723" y="719666"/>
            <a:ext cx="3332604" cy="5418564"/>
            <a:chOff x="2397723" y="0"/>
            <a:chExt cx="3332604" cy="5418564"/>
          </a:xfrm>
        </p:grpSpPr>
        <p:sp>
          <p:nvSpPr>
            <p:cNvPr id="757" name="Google Shape;757;p163"/>
            <p:cNvSpPr/>
            <p:nvPr/>
          </p:nvSpPr>
          <p:spPr>
            <a:xfrm>
              <a:off x="3122127" y="0"/>
              <a:ext cx="2608200" cy="2608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412" y="60000"/>
                  </a:moveTo>
                  <a:lnTo>
                    <a:pt x="8412" y="60000"/>
                  </a:lnTo>
                  <a:cubicBezTo>
                    <a:pt x="8412" y="32962"/>
                    <a:pt x="29287" y="10511"/>
                    <a:pt x="56253" y="8547"/>
                  </a:cubicBezTo>
                  <a:cubicBezTo>
                    <a:pt x="83219" y="6584"/>
                    <a:pt x="107127" y="25773"/>
                    <a:pt x="111044" y="52526"/>
                  </a:cubicBezTo>
                  <a:cubicBezTo>
                    <a:pt x="114961" y="79279"/>
                    <a:pt x="97558" y="104517"/>
                    <a:pt x="71161" y="110367"/>
                  </a:cubicBezTo>
                  <a:lnTo>
                    <a:pt x="70592" y="118429"/>
                  </a:lnTo>
                  <a:lnTo>
                    <a:pt x="56830" y="104890"/>
                  </a:lnTo>
                  <a:lnTo>
                    <a:pt x="72705" y="88507"/>
                  </a:lnTo>
                  <a:lnTo>
                    <a:pt x="72145" y="96444"/>
                  </a:lnTo>
                  <a:cubicBezTo>
                    <a:pt x="90761" y="90239"/>
                    <a:pt x="101708" y="71000"/>
                    <a:pt x="97532" y="51825"/>
                  </a:cubicBezTo>
                  <a:cubicBezTo>
                    <a:pt x="93356" y="32650"/>
                    <a:pt x="75399" y="19706"/>
                    <a:pt x="55889" y="21806"/>
                  </a:cubicBezTo>
                  <a:cubicBezTo>
                    <a:pt x="36379" y="23906"/>
                    <a:pt x="21588" y="40376"/>
                    <a:pt x="21588" y="60000"/>
                  </a:cubicBezTo>
                  <a:close/>
                </a:path>
              </a:pathLst>
            </a:cu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8" name="Google Shape;758;p163"/>
            <p:cNvSpPr/>
            <p:nvPr/>
          </p:nvSpPr>
          <p:spPr>
            <a:xfrm>
              <a:off x="3698614" y="941764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59" name="Google Shape;759;p163"/>
            <p:cNvSpPr txBox="1"/>
            <p:nvPr/>
          </p:nvSpPr>
          <p:spPr>
            <a:xfrm>
              <a:off x="3698614" y="941764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COMMUNITY RESPONSIVE</a:t>
              </a:r>
              <a:endParaRPr sz="1467"/>
            </a:p>
          </p:txBody>
        </p:sp>
        <p:sp>
          <p:nvSpPr>
            <p:cNvPr id="760" name="Google Shape;760;p163"/>
            <p:cNvSpPr/>
            <p:nvPr/>
          </p:nvSpPr>
          <p:spPr>
            <a:xfrm>
              <a:off x="2397723" y="1498803"/>
              <a:ext cx="2608200" cy="2608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6481" y="23524"/>
                  </a:moveTo>
                  <a:lnTo>
                    <a:pt x="87164" y="32839"/>
                  </a:lnTo>
                  <a:cubicBezTo>
                    <a:pt x="75944" y="21617"/>
                    <a:pt x="58979" y="18449"/>
                    <a:pt x="44467" y="24867"/>
                  </a:cubicBezTo>
                  <a:cubicBezTo>
                    <a:pt x="29954" y="31284"/>
                    <a:pt x="20880" y="45965"/>
                    <a:pt x="21631" y="61817"/>
                  </a:cubicBezTo>
                  <a:cubicBezTo>
                    <a:pt x="22381" y="77668"/>
                    <a:pt x="32801" y="91427"/>
                    <a:pt x="47855" y="96444"/>
                  </a:cubicBezTo>
                  <a:lnTo>
                    <a:pt x="47295" y="88507"/>
                  </a:lnTo>
                  <a:lnTo>
                    <a:pt x="63170" y="104890"/>
                  </a:lnTo>
                  <a:lnTo>
                    <a:pt x="49408" y="118429"/>
                  </a:lnTo>
                  <a:lnTo>
                    <a:pt x="48839" y="110367"/>
                  </a:lnTo>
                  <a:lnTo>
                    <a:pt x="48839" y="110367"/>
                  </a:lnTo>
                  <a:cubicBezTo>
                    <a:pt x="27395" y="105615"/>
                    <a:pt x="11312" y="87806"/>
                    <a:pt x="8761" y="65991"/>
                  </a:cubicBezTo>
                  <a:cubicBezTo>
                    <a:pt x="6210" y="44175"/>
                    <a:pt x="17752" y="23137"/>
                    <a:pt x="37521" y="13566"/>
                  </a:cubicBezTo>
                  <a:cubicBezTo>
                    <a:pt x="57290" y="3996"/>
                    <a:pt x="80951" y="7991"/>
                    <a:pt x="96481" y="23524"/>
                  </a:cubicBezTo>
                  <a:close/>
                </a:path>
              </a:pathLst>
            </a:cu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1" name="Google Shape;761;p163"/>
            <p:cNvSpPr/>
            <p:nvPr/>
          </p:nvSpPr>
          <p:spPr>
            <a:xfrm>
              <a:off x="2977148" y="2449237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2" name="Google Shape;762;p163"/>
            <p:cNvSpPr txBox="1"/>
            <p:nvPr/>
          </p:nvSpPr>
          <p:spPr>
            <a:xfrm>
              <a:off x="2977148" y="2449237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EPISTEMIC GROUNDING</a:t>
              </a:r>
              <a:endParaRPr sz="1467"/>
            </a:p>
          </p:txBody>
        </p:sp>
        <p:sp>
          <p:nvSpPr>
            <p:cNvPr id="763" name="Google Shape;763;p163"/>
            <p:cNvSpPr/>
            <p:nvPr/>
          </p:nvSpPr>
          <p:spPr>
            <a:xfrm>
              <a:off x="3307759" y="3176964"/>
              <a:ext cx="2240700" cy="2241600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4" name="Google Shape;764;p163"/>
            <p:cNvSpPr/>
            <p:nvPr/>
          </p:nvSpPr>
          <p:spPr>
            <a:xfrm>
              <a:off x="3702042" y="3958878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33" tIns="91433" rIns="91433" bIns="91433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65" name="Google Shape;765;p163"/>
            <p:cNvSpPr txBox="1"/>
            <p:nvPr/>
          </p:nvSpPr>
          <p:spPr>
            <a:xfrm>
              <a:off x="3702042" y="3958878"/>
              <a:ext cx="1449300" cy="724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067" tIns="12067" rIns="12067" bIns="12067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chemeClr val="dk1"/>
                </a:buClr>
                <a:buSzPts val="1400"/>
              </a:pPr>
              <a:r>
                <a:rPr lang="en" sz="1867" b="1">
                  <a:solidFill>
                    <a:schemeClr val="dk1"/>
                  </a:solidFill>
                  <a:latin typeface="Candara"/>
                  <a:ea typeface="Candara"/>
                  <a:cs typeface="Candara"/>
                  <a:sym typeface="Candara"/>
                </a:rPr>
                <a:t>SYSTEMIC CHANGE</a:t>
              </a:r>
              <a:endParaRPr sz="1467"/>
            </a:p>
          </p:txBody>
        </p:sp>
      </p:grpSp>
      <p:sp>
        <p:nvSpPr>
          <p:cNvPr id="766" name="Google Shape;766;p163"/>
          <p:cNvSpPr txBox="1"/>
          <p:nvPr/>
        </p:nvSpPr>
        <p:spPr>
          <a:xfrm>
            <a:off x="7808359" y="1428109"/>
            <a:ext cx="2136800" cy="124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r>
              <a:rPr lang="en" sz="1867" i="1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Responding to community needs, aspirations, social dreams, and visions</a:t>
            </a:r>
            <a:endParaRPr sz="1467"/>
          </a:p>
        </p:txBody>
      </p:sp>
      <p:sp>
        <p:nvSpPr>
          <p:cNvPr id="767" name="Google Shape;767;p163"/>
          <p:cNvSpPr txBox="1"/>
          <p:nvPr/>
        </p:nvSpPr>
        <p:spPr>
          <a:xfrm>
            <a:off x="7808359" y="4364805"/>
            <a:ext cx="2136800" cy="124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r>
              <a:rPr lang="en" sz="1867" i="1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Transforming institutional systems and systems at all levels</a:t>
            </a:r>
            <a:endParaRPr sz="1467"/>
          </a:p>
        </p:txBody>
      </p:sp>
      <p:sp>
        <p:nvSpPr>
          <p:cNvPr id="768" name="Google Shape;768;p163"/>
          <p:cNvSpPr txBox="1"/>
          <p:nvPr/>
        </p:nvSpPr>
        <p:spPr>
          <a:xfrm>
            <a:off x="2340795" y="2967335"/>
            <a:ext cx="2136800" cy="954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spAutoFit/>
          </a:bodyPr>
          <a:lstStyle/>
          <a:p>
            <a:pPr algn="r"/>
            <a:r>
              <a:rPr lang="en" sz="1867" i="1">
                <a:solidFill>
                  <a:schemeClr val="dk1"/>
                </a:solidFill>
                <a:latin typeface="Candara"/>
                <a:ea typeface="Candara"/>
                <a:cs typeface="Candara"/>
                <a:sym typeface="Candara"/>
              </a:rPr>
              <a:t>Grounding in ancestral and deep cultural histories</a:t>
            </a:r>
            <a:endParaRPr sz="1467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62B92-F45A-235C-A4A5-3A70B369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Overview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C2AB8-F48B-13DB-7331-B6900944A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383"/>
            <a:ext cx="10515600" cy="460658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Framing Questions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Moderators: Kelly León, San Diego State University &amp; University of San Diego &amp; Jennifer </a:t>
            </a:r>
            <a:r>
              <a:rPr lang="en-US" dirty="0" err="1"/>
              <a:t>Manglicmot</a:t>
            </a:r>
            <a:r>
              <a:rPr lang="en-US" dirty="0"/>
              <a:t>, University of San Diego</a:t>
            </a:r>
          </a:p>
          <a:p>
            <a:endParaRPr lang="en-US" dirty="0"/>
          </a:p>
          <a:p>
            <a:r>
              <a:rPr lang="en-US" dirty="0"/>
              <a:t>Panel Presentations and Q &amp; A</a:t>
            </a:r>
          </a:p>
          <a:p>
            <a:endParaRPr lang="en-US" dirty="0"/>
          </a:p>
          <a:p>
            <a:r>
              <a:rPr lang="en-US" dirty="0"/>
              <a:t>Break</a:t>
            </a:r>
          </a:p>
          <a:p>
            <a:endParaRPr lang="en-US" dirty="0"/>
          </a:p>
          <a:p>
            <a:r>
              <a:rPr lang="en-US" dirty="0"/>
              <a:t>Table Presentations and Discussions (2 Rounds)</a:t>
            </a:r>
          </a:p>
          <a:p>
            <a:endParaRPr lang="en-US" dirty="0"/>
          </a:p>
          <a:p>
            <a:r>
              <a:rPr lang="en-US" dirty="0"/>
              <a:t>Synthesis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9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84CAB-A01B-F4B0-239F-6880252BD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16741-ADFF-9C38-02F8-F95D3CCE2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changes to teacher preparation, induction, and professional learning does ethnic studies pedagogy require?   </a:t>
            </a:r>
          </a:p>
        </p:txBody>
      </p:sp>
    </p:spTree>
    <p:extLst>
      <p:ext uri="{BB962C8B-B14F-4D97-AF65-F5344CB8AC3E}">
        <p14:creationId xmlns:p14="http://schemas.microsoft.com/office/powerpoint/2010/main" val="376817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F8DB-7BFB-E02E-2801-F7E424F7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Panel Presentations on Ethnic Studies Pedagogy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8E6B9-396B-1C6E-68BB-2799F07C6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5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E4DF4-389D-9C9B-9EDB-6ECE584D0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Paolo </a:t>
            </a:r>
            <a:r>
              <a:rPr lang="en-US" b="1" dirty="0" err="1"/>
              <a:t>Magcalas</a:t>
            </a:r>
            <a:r>
              <a:rPr lang="en-US" b="1" dirty="0"/>
              <a:t>, Ph.D.</a:t>
            </a:r>
            <a:br>
              <a:rPr lang="en-US" b="1" dirty="0"/>
            </a:br>
            <a:r>
              <a:rPr lang="en-US" b="1" dirty="0"/>
              <a:t>CSULA College of Education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1A8AB-0BBC-326A-B62C-989B9F0A6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317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6CDD-0F69-4BC8-A4D2-40333DCD7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538" y="1736726"/>
            <a:ext cx="11124924" cy="2852737"/>
          </a:xfrm>
        </p:spPr>
        <p:txBody>
          <a:bodyPr/>
          <a:lstStyle/>
          <a:p>
            <a:r>
              <a:rPr lang="en-US" b="1" dirty="0"/>
              <a:t>Jesse Mills, Ph.D.</a:t>
            </a:r>
            <a:br>
              <a:rPr lang="en-US" dirty="0"/>
            </a:br>
            <a:r>
              <a:rPr lang="en-US" b="1" dirty="0"/>
              <a:t>USD Department of Ethnic Studies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BBFA6-03DC-FF90-63B4-F6CA947A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538" y="4589463"/>
            <a:ext cx="10813912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8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DAC1-CFEE-67FA-D0C7-A3A3631B2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Michael Dominguez</a:t>
            </a:r>
            <a:br>
              <a:rPr lang="en-US" b="1" dirty="0"/>
            </a:br>
            <a:r>
              <a:rPr lang="en-US" b="1" dirty="0"/>
              <a:t>SDSU Dept. of Chicana/o Studies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71B4D-569D-6B36-1DD7-EF67D6103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AD545-8BAE-103B-47C3-5091D0D5E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 &amp;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65CBB-BB70-1045-4A3B-0BCB016543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7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404</Words>
  <Application>Microsoft Office PowerPoint</Application>
  <PresentationFormat>Widescreen</PresentationFormat>
  <Paragraphs>56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Office Theme</vt:lpstr>
      <vt:lpstr>Ethnic Studies Pedagogy Panel and Showcase</vt:lpstr>
      <vt:lpstr>PowerPoint Presentation</vt:lpstr>
      <vt:lpstr>Overview </vt:lpstr>
      <vt:lpstr>Framing Question</vt:lpstr>
      <vt:lpstr>Panel Presentations on Ethnic Studies Pedagogy</vt:lpstr>
      <vt:lpstr>Paolo Magcalas, Ph.D. CSULA College of Education </vt:lpstr>
      <vt:lpstr>Jesse Mills, Ph.D. USD Department of Ethnic Studies</vt:lpstr>
      <vt:lpstr>Michael Dominguez SDSU Dept. of Chicana/o Studies</vt:lpstr>
      <vt:lpstr>Q &amp; A</vt:lpstr>
      <vt:lpstr>Table Presentations – 2 Rounds (25 min)</vt:lpstr>
      <vt:lpstr>PowerPoint Presentation</vt:lpstr>
      <vt:lpstr>Synthesis Activity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Ethnic Studies Pedagogy Panel and Showcase</dc:title>
  <dc:creator>James Fabionar</dc:creator>
  <cp:lastModifiedBy>Innovative Presentations</cp:lastModifiedBy>
  <cp:revision>2</cp:revision>
  <dcterms:created xsi:type="dcterms:W3CDTF">2023-10-21T05:38:11Z</dcterms:created>
  <dcterms:modified xsi:type="dcterms:W3CDTF">2023-10-21T15:37:11Z</dcterms:modified>
</cp:coreProperties>
</file>