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  <p:sldMasterId id="2147483716" r:id="rId5"/>
    <p:sldMasterId id="2147483727" r:id="rId6"/>
  </p:sldMasterIdLst>
  <p:notesMasterIdLst>
    <p:notesMasterId r:id="rId42"/>
  </p:notesMasterIdLst>
  <p:sldIdLst>
    <p:sldId id="290" r:id="rId7"/>
    <p:sldId id="825" r:id="rId8"/>
    <p:sldId id="284" r:id="rId9"/>
    <p:sldId id="307" r:id="rId10"/>
    <p:sldId id="815" r:id="rId11"/>
    <p:sldId id="816" r:id="rId12"/>
    <p:sldId id="818" r:id="rId13"/>
    <p:sldId id="309" r:id="rId14"/>
    <p:sldId id="310" r:id="rId15"/>
    <p:sldId id="814" r:id="rId16"/>
    <p:sldId id="820" r:id="rId17"/>
    <p:sldId id="821" r:id="rId18"/>
    <p:sldId id="838" r:id="rId19"/>
    <p:sldId id="274" r:id="rId20"/>
    <p:sldId id="833" r:id="rId21"/>
    <p:sldId id="834" r:id="rId22"/>
    <p:sldId id="808" r:id="rId23"/>
    <p:sldId id="809" r:id="rId24"/>
    <p:sldId id="810" r:id="rId25"/>
    <p:sldId id="773" r:id="rId26"/>
    <p:sldId id="772" r:id="rId27"/>
    <p:sldId id="826" r:id="rId28"/>
    <p:sldId id="827" r:id="rId29"/>
    <p:sldId id="828" r:id="rId30"/>
    <p:sldId id="829" r:id="rId31"/>
    <p:sldId id="830" r:id="rId32"/>
    <p:sldId id="831" r:id="rId33"/>
    <p:sldId id="835" r:id="rId34"/>
    <p:sldId id="836" r:id="rId35"/>
    <p:sldId id="837" r:id="rId36"/>
    <p:sldId id="824" r:id="rId37"/>
    <p:sldId id="312" r:id="rId38"/>
    <p:sldId id="296" r:id="rId39"/>
    <p:sldId id="295" r:id="rId40"/>
    <p:sldId id="294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rwitz, Sasha" initials="HS" lastIdx="1" clrIdx="0">
    <p:extLst>
      <p:ext uri="{19B8F6BF-5375-455C-9EA6-DF929625EA0E}">
        <p15:presenceInfo xmlns:p15="http://schemas.microsoft.com/office/powerpoint/2012/main" userId="S::SHorwitz@ctc.ca.gov::4e68dda4-44bb-477e-9a7e-26b581a987e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763"/>
    <a:srgbClr val="B6D8F2"/>
    <a:srgbClr val="47556B"/>
    <a:srgbClr val="003366"/>
    <a:srgbClr val="FAAC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A6E93A-131D-4903-AB20-DBFB0EB53396}" v="318" dt="2023-10-19T17:42:33.024"/>
    <p1510:client id="{AF046CC7-911F-4E91-87C5-02A7E12ECF38}" vWet="4" dt="2023-10-19T16:05:25.891"/>
    <p1510:client id="{EC4972A9-C547-49D2-8A57-8732C8571C77}" v="97" dt="2023-10-19T16:54:38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95" autoAdjust="0"/>
    <p:restoredTop sz="77136" autoAdjust="0"/>
  </p:normalViewPr>
  <p:slideViewPr>
    <p:cSldViewPr snapToGrid="0">
      <p:cViewPr varScale="1">
        <p:scale>
          <a:sx n="63" d="100"/>
          <a:sy n="63" d="100"/>
        </p:scale>
        <p:origin x="1382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019" y="5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tc.ca.gov/docs/default-source/commission/agendas/2023-04/2023-04-3i.pdf?sfvrsn=8c9021b1_6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ctc.ca.gov/docs/default-source/commission/agendas/2023-04/2023-04-3i.pdf?sfvrsn=8c9021b1_6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14DF52-58AB-482F-8713-048DD43FFEC1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3CF9D3A-7B6B-488B-A411-83B6060B9D3A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Candidates must complete 600 hours of clinical practice split into two different settings:</a:t>
          </a:r>
        </a:p>
      </dgm:t>
    </dgm:pt>
    <dgm:pt modelId="{A795468E-3419-4CF8-B318-4E41C46CCBB0}" type="parTrans" cxnId="{5849AD78-BCA8-437F-9D4D-6BB907386BF3}">
      <dgm:prSet/>
      <dgm:spPr/>
      <dgm:t>
        <a:bodyPr/>
        <a:lstStyle/>
        <a:p>
          <a:endParaRPr lang="en-US"/>
        </a:p>
      </dgm:t>
    </dgm:pt>
    <dgm:pt modelId="{E45F8049-87B5-405D-A9C3-405859B13B19}" type="sibTrans" cxnId="{5849AD78-BCA8-437F-9D4D-6BB907386BF3}">
      <dgm:prSet/>
      <dgm:spPr/>
      <dgm:t>
        <a:bodyPr/>
        <a:lstStyle/>
        <a:p>
          <a:endParaRPr lang="en-US"/>
        </a:p>
      </dgm:t>
    </dgm:pt>
    <dgm:pt modelId="{FD39B557-2D0A-4770-B93A-3ACFC9B5FA89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200 hours in Preschool (PK) or TK setting</a:t>
          </a:r>
        </a:p>
      </dgm:t>
    </dgm:pt>
    <dgm:pt modelId="{EB5E3517-6718-468B-90E9-C612D9E70987}" type="parTrans" cxnId="{48ADE8A4-754F-4BA6-9ED8-5A0B78AD6AEC}">
      <dgm:prSet/>
      <dgm:spPr/>
      <dgm:t>
        <a:bodyPr/>
        <a:lstStyle/>
        <a:p>
          <a:endParaRPr lang="en-US"/>
        </a:p>
      </dgm:t>
    </dgm:pt>
    <dgm:pt modelId="{DD65DCC7-C872-4433-B4B8-1FC77226B423}" type="sibTrans" cxnId="{48ADE8A4-754F-4BA6-9ED8-5A0B78AD6AEC}">
      <dgm:prSet/>
      <dgm:spPr/>
      <dgm:t>
        <a:bodyPr/>
        <a:lstStyle/>
        <a:p>
          <a:endParaRPr lang="en-US"/>
        </a:p>
      </dgm:t>
    </dgm:pt>
    <dgm:pt modelId="{07D62BB4-2C8A-46D9-A04C-A32E0F4FDAFB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200 hours in K-3 setting</a:t>
          </a:r>
        </a:p>
      </dgm:t>
    </dgm:pt>
    <dgm:pt modelId="{15E3E107-645C-48E1-9440-A8C9FBCF7030}" type="parTrans" cxnId="{FEE1AF5E-7473-4D47-9AE9-FBEB128E23C9}">
      <dgm:prSet/>
      <dgm:spPr/>
      <dgm:t>
        <a:bodyPr/>
        <a:lstStyle/>
        <a:p>
          <a:endParaRPr lang="en-US"/>
        </a:p>
      </dgm:t>
    </dgm:pt>
    <dgm:pt modelId="{8C8674F0-87BF-4657-84C4-999517E033F4}" type="sibTrans" cxnId="{FEE1AF5E-7473-4D47-9AE9-FBEB128E23C9}">
      <dgm:prSet/>
      <dgm:spPr/>
      <dgm:t>
        <a:bodyPr/>
        <a:lstStyle/>
        <a:p>
          <a:endParaRPr lang="en-US"/>
        </a:p>
      </dgm:t>
    </dgm:pt>
    <dgm:pt modelId="{6EE9EE45-5438-4043-95CF-6FACCBCE2B4C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200 hours in setting of choice (PK-3)</a:t>
          </a:r>
        </a:p>
      </dgm:t>
    </dgm:pt>
    <dgm:pt modelId="{05A0E929-A1AE-40B4-AE07-5199F0AAA75C}" type="parTrans" cxnId="{BD7EB761-F631-4548-B5F2-DAA5B527BDAA}">
      <dgm:prSet/>
      <dgm:spPr/>
      <dgm:t>
        <a:bodyPr/>
        <a:lstStyle/>
        <a:p>
          <a:endParaRPr lang="en-US"/>
        </a:p>
      </dgm:t>
    </dgm:pt>
    <dgm:pt modelId="{057F31CA-DECA-49B9-9340-7455D87B48C2}" type="sibTrans" cxnId="{BD7EB761-F631-4548-B5F2-DAA5B527BDAA}">
      <dgm:prSet/>
      <dgm:spPr/>
      <dgm:t>
        <a:bodyPr/>
        <a:lstStyle/>
        <a:p>
          <a:endParaRPr lang="en-US"/>
        </a:p>
      </dgm:t>
    </dgm:pt>
    <dgm:pt modelId="{C74C08AE-DC36-44D2-A7B2-126D0747BB1D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Programs </a:t>
          </a:r>
          <a:r>
            <a:rPr lang="en-US" u="sng" dirty="0"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must</a:t>
          </a:r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 waive at least 200 hours of PK/TK clinical practice for candidates with 6+ years of ECE Teaching Experience</a:t>
          </a:r>
        </a:p>
      </dgm:t>
    </dgm:pt>
    <dgm:pt modelId="{A5C001C4-5D41-4494-B985-F7AA144D912C}" type="parTrans" cxnId="{48269887-E56C-4863-8BB0-4FBEA08E635A}">
      <dgm:prSet/>
      <dgm:spPr/>
      <dgm:t>
        <a:bodyPr/>
        <a:lstStyle/>
        <a:p>
          <a:endParaRPr lang="en-US"/>
        </a:p>
      </dgm:t>
    </dgm:pt>
    <dgm:pt modelId="{0AA59680-06E5-4CF0-958C-89D89188C3E1}" type="sibTrans" cxnId="{48269887-E56C-4863-8BB0-4FBEA08E635A}">
      <dgm:prSet/>
      <dgm:spPr/>
      <dgm:t>
        <a:bodyPr/>
        <a:lstStyle/>
        <a:p>
          <a:endParaRPr lang="en-US"/>
        </a:p>
      </dgm:t>
    </dgm:pt>
    <dgm:pt modelId="{D34EED50-C2B1-496E-AB83-130882EF507C}">
      <dgm:prSet/>
      <dgm:spPr/>
      <dgm:t>
        <a:bodyPr/>
        <a:lstStyle/>
        <a:p>
          <a:r>
            <a:rPr lang="en-US" dirty="0"/>
            <a:t>Programs </a:t>
          </a:r>
          <a:r>
            <a:rPr lang="en-US" u="sng" dirty="0">
              <a:uFillTx/>
            </a:rPr>
            <a:t>may</a:t>
          </a:r>
          <a:r>
            <a:rPr lang="en-US" dirty="0"/>
            <a:t> waive up to an additional 200 hours of PK/TK clinical practice experience at their discretion – </a:t>
          </a:r>
          <a:r>
            <a:rPr lang="en-US" dirty="0">
              <a:hlinkClick xmlns:r="http://schemas.openxmlformats.org/officeDocument/2006/relationships" r:id="rId1"/>
            </a:rPr>
            <a:t>Commission Agenda Item 4-21-23</a:t>
          </a:r>
          <a:endParaRPr lang="en-US" dirty="0"/>
        </a:p>
      </dgm:t>
    </dgm:pt>
    <dgm:pt modelId="{DFD97769-CE0B-4387-8187-920DBB96A153}" type="parTrans" cxnId="{8E5CD246-0742-4248-97E7-1BA788FA36DB}">
      <dgm:prSet/>
      <dgm:spPr/>
      <dgm:t>
        <a:bodyPr/>
        <a:lstStyle/>
        <a:p>
          <a:endParaRPr lang="en-US"/>
        </a:p>
      </dgm:t>
    </dgm:pt>
    <dgm:pt modelId="{250E2F93-4238-4D53-BF89-6BC643ECC9D0}" type="sibTrans" cxnId="{8E5CD246-0742-4248-97E7-1BA788FA36DB}">
      <dgm:prSet/>
      <dgm:spPr/>
      <dgm:t>
        <a:bodyPr/>
        <a:lstStyle/>
        <a:p>
          <a:endParaRPr lang="en-US"/>
        </a:p>
      </dgm:t>
    </dgm:pt>
    <dgm:pt modelId="{2B1DBBB1-742F-4C42-BE31-2CE4B9A8DCDE}" type="pres">
      <dgm:prSet presAssocID="{CF14DF52-58AB-482F-8713-048DD43FFEC1}" presName="Name0" presStyleCnt="0">
        <dgm:presLayoutVars>
          <dgm:dir/>
          <dgm:animLvl val="lvl"/>
          <dgm:resizeHandles val="exact"/>
        </dgm:presLayoutVars>
      </dgm:prSet>
      <dgm:spPr/>
    </dgm:pt>
    <dgm:pt modelId="{BD184B6C-F8EB-4D08-A769-92F897E1A55D}" type="pres">
      <dgm:prSet presAssocID="{C74C08AE-DC36-44D2-A7B2-126D0747BB1D}" presName="boxAndChildren" presStyleCnt="0"/>
      <dgm:spPr/>
    </dgm:pt>
    <dgm:pt modelId="{40EA63F6-4110-4BA5-A70C-251828B205DC}" type="pres">
      <dgm:prSet presAssocID="{C74C08AE-DC36-44D2-A7B2-126D0747BB1D}" presName="parentTextBox" presStyleLbl="node1" presStyleIdx="0" presStyleCnt="2"/>
      <dgm:spPr/>
    </dgm:pt>
    <dgm:pt modelId="{4EEBB6B4-5AD0-4E66-A45E-AF8F502F5B43}" type="pres">
      <dgm:prSet presAssocID="{C74C08AE-DC36-44D2-A7B2-126D0747BB1D}" presName="entireBox" presStyleLbl="node1" presStyleIdx="0" presStyleCnt="2"/>
      <dgm:spPr/>
    </dgm:pt>
    <dgm:pt modelId="{F31BCE12-3A8A-457B-9273-D5F6FF9DE8BD}" type="pres">
      <dgm:prSet presAssocID="{C74C08AE-DC36-44D2-A7B2-126D0747BB1D}" presName="descendantBox" presStyleCnt="0"/>
      <dgm:spPr/>
    </dgm:pt>
    <dgm:pt modelId="{AEAFF4FD-2BB7-4101-BC3F-085A6D125E0F}" type="pres">
      <dgm:prSet presAssocID="{D34EED50-C2B1-496E-AB83-130882EF507C}" presName="childTextBox" presStyleLbl="fgAccFollowNode1" presStyleIdx="0" presStyleCnt="4">
        <dgm:presLayoutVars>
          <dgm:bulletEnabled val="1"/>
        </dgm:presLayoutVars>
      </dgm:prSet>
      <dgm:spPr/>
    </dgm:pt>
    <dgm:pt modelId="{90FBCD7C-FADA-4682-B0D0-61A08EE23080}" type="pres">
      <dgm:prSet presAssocID="{E45F8049-87B5-405D-A9C3-405859B13B19}" presName="sp" presStyleCnt="0"/>
      <dgm:spPr/>
    </dgm:pt>
    <dgm:pt modelId="{3A604B84-620D-46EA-A52B-C6C669AF2BE9}" type="pres">
      <dgm:prSet presAssocID="{43CF9D3A-7B6B-488B-A411-83B6060B9D3A}" presName="arrowAndChildren" presStyleCnt="0"/>
      <dgm:spPr/>
    </dgm:pt>
    <dgm:pt modelId="{9847F3C2-8D1C-4834-A302-FF0D2E9F5A50}" type="pres">
      <dgm:prSet presAssocID="{43CF9D3A-7B6B-488B-A411-83B6060B9D3A}" presName="parentTextArrow" presStyleLbl="node1" presStyleIdx="0" presStyleCnt="2"/>
      <dgm:spPr/>
    </dgm:pt>
    <dgm:pt modelId="{FB2015E3-5D12-44E9-86F8-B56C059CD106}" type="pres">
      <dgm:prSet presAssocID="{43CF9D3A-7B6B-488B-A411-83B6060B9D3A}" presName="arrow" presStyleLbl="node1" presStyleIdx="1" presStyleCnt="2"/>
      <dgm:spPr/>
    </dgm:pt>
    <dgm:pt modelId="{9EEEBE74-4D02-4A10-86BF-62B8A7202CCE}" type="pres">
      <dgm:prSet presAssocID="{43CF9D3A-7B6B-488B-A411-83B6060B9D3A}" presName="descendantArrow" presStyleCnt="0"/>
      <dgm:spPr/>
    </dgm:pt>
    <dgm:pt modelId="{70DE4043-00D4-4C16-BA21-7DDD9CDAABFF}" type="pres">
      <dgm:prSet presAssocID="{FD39B557-2D0A-4770-B93A-3ACFC9B5FA89}" presName="childTextArrow" presStyleLbl="fgAccFollowNode1" presStyleIdx="1" presStyleCnt="4">
        <dgm:presLayoutVars>
          <dgm:bulletEnabled val="1"/>
        </dgm:presLayoutVars>
      </dgm:prSet>
      <dgm:spPr/>
    </dgm:pt>
    <dgm:pt modelId="{937CA000-38A3-4F2E-A8EB-0D432FC8CD1E}" type="pres">
      <dgm:prSet presAssocID="{07D62BB4-2C8A-46D9-A04C-A32E0F4FDAFB}" presName="childTextArrow" presStyleLbl="fgAccFollowNode1" presStyleIdx="2" presStyleCnt="4">
        <dgm:presLayoutVars>
          <dgm:bulletEnabled val="1"/>
        </dgm:presLayoutVars>
      </dgm:prSet>
      <dgm:spPr/>
    </dgm:pt>
    <dgm:pt modelId="{985A2B55-071F-4C5F-8715-9B1B622F2CA7}" type="pres">
      <dgm:prSet presAssocID="{6EE9EE45-5438-4043-95CF-6FACCBCE2B4C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5F35E81D-C466-4DDF-A332-506C32C8E670}" type="presOf" srcId="{C74C08AE-DC36-44D2-A7B2-126D0747BB1D}" destId="{4EEBB6B4-5AD0-4E66-A45E-AF8F502F5B43}" srcOrd="1" destOrd="0" presId="urn:microsoft.com/office/officeart/2005/8/layout/process4"/>
    <dgm:cxn modelId="{52EF3236-7A37-4944-89FF-78D7E2C7256E}" type="presOf" srcId="{6EE9EE45-5438-4043-95CF-6FACCBCE2B4C}" destId="{985A2B55-071F-4C5F-8715-9B1B622F2CA7}" srcOrd="0" destOrd="0" presId="urn:microsoft.com/office/officeart/2005/8/layout/process4"/>
    <dgm:cxn modelId="{0782473E-AD96-477F-9C2B-0F9F4656781E}" type="presOf" srcId="{C74C08AE-DC36-44D2-A7B2-126D0747BB1D}" destId="{40EA63F6-4110-4BA5-A70C-251828B205DC}" srcOrd="0" destOrd="0" presId="urn:microsoft.com/office/officeart/2005/8/layout/process4"/>
    <dgm:cxn modelId="{FEE1AF5E-7473-4D47-9AE9-FBEB128E23C9}" srcId="{43CF9D3A-7B6B-488B-A411-83B6060B9D3A}" destId="{07D62BB4-2C8A-46D9-A04C-A32E0F4FDAFB}" srcOrd="1" destOrd="0" parTransId="{15E3E107-645C-48E1-9440-A8C9FBCF7030}" sibTransId="{8C8674F0-87BF-4657-84C4-999517E033F4}"/>
    <dgm:cxn modelId="{BD7EB761-F631-4548-B5F2-DAA5B527BDAA}" srcId="{43CF9D3A-7B6B-488B-A411-83B6060B9D3A}" destId="{6EE9EE45-5438-4043-95CF-6FACCBCE2B4C}" srcOrd="2" destOrd="0" parTransId="{05A0E929-A1AE-40B4-AE07-5199F0AAA75C}" sibTransId="{057F31CA-DECA-49B9-9340-7455D87B48C2}"/>
    <dgm:cxn modelId="{8E5CD246-0742-4248-97E7-1BA788FA36DB}" srcId="{C74C08AE-DC36-44D2-A7B2-126D0747BB1D}" destId="{D34EED50-C2B1-496E-AB83-130882EF507C}" srcOrd="0" destOrd="0" parTransId="{DFD97769-CE0B-4387-8187-920DBB96A153}" sibTransId="{250E2F93-4238-4D53-BF89-6BC643ECC9D0}"/>
    <dgm:cxn modelId="{5849AD78-BCA8-437F-9D4D-6BB907386BF3}" srcId="{CF14DF52-58AB-482F-8713-048DD43FFEC1}" destId="{43CF9D3A-7B6B-488B-A411-83B6060B9D3A}" srcOrd="0" destOrd="0" parTransId="{A795468E-3419-4CF8-B318-4E41C46CCBB0}" sibTransId="{E45F8049-87B5-405D-A9C3-405859B13B19}"/>
    <dgm:cxn modelId="{48269887-E56C-4863-8BB0-4FBEA08E635A}" srcId="{CF14DF52-58AB-482F-8713-048DD43FFEC1}" destId="{C74C08AE-DC36-44D2-A7B2-126D0747BB1D}" srcOrd="1" destOrd="0" parTransId="{A5C001C4-5D41-4494-B985-F7AA144D912C}" sibTransId="{0AA59680-06E5-4CF0-958C-89D89188C3E1}"/>
    <dgm:cxn modelId="{ED853491-D3F1-4177-9446-A75DD007BEC9}" type="presOf" srcId="{43CF9D3A-7B6B-488B-A411-83B6060B9D3A}" destId="{FB2015E3-5D12-44E9-86F8-B56C059CD106}" srcOrd="1" destOrd="0" presId="urn:microsoft.com/office/officeart/2005/8/layout/process4"/>
    <dgm:cxn modelId="{48ADE8A4-754F-4BA6-9ED8-5A0B78AD6AEC}" srcId="{43CF9D3A-7B6B-488B-A411-83B6060B9D3A}" destId="{FD39B557-2D0A-4770-B93A-3ACFC9B5FA89}" srcOrd="0" destOrd="0" parTransId="{EB5E3517-6718-468B-90E9-C612D9E70987}" sibTransId="{DD65DCC7-C872-4433-B4B8-1FC77226B423}"/>
    <dgm:cxn modelId="{5D0F1AC4-BE4D-43D5-A7F0-A209E6D9B68F}" type="presOf" srcId="{07D62BB4-2C8A-46D9-A04C-A32E0F4FDAFB}" destId="{937CA000-38A3-4F2E-A8EB-0D432FC8CD1E}" srcOrd="0" destOrd="0" presId="urn:microsoft.com/office/officeart/2005/8/layout/process4"/>
    <dgm:cxn modelId="{E614B0C8-D724-45C8-B0CD-8FFD60A8CBB7}" type="presOf" srcId="{43CF9D3A-7B6B-488B-A411-83B6060B9D3A}" destId="{9847F3C2-8D1C-4834-A302-FF0D2E9F5A50}" srcOrd="0" destOrd="0" presId="urn:microsoft.com/office/officeart/2005/8/layout/process4"/>
    <dgm:cxn modelId="{442C2BCF-A6A2-4D96-B99F-D0C545E302F6}" type="presOf" srcId="{FD39B557-2D0A-4770-B93A-3ACFC9B5FA89}" destId="{70DE4043-00D4-4C16-BA21-7DDD9CDAABFF}" srcOrd="0" destOrd="0" presId="urn:microsoft.com/office/officeart/2005/8/layout/process4"/>
    <dgm:cxn modelId="{07431FE9-33A7-4C83-A977-69FE00D8D028}" type="presOf" srcId="{CF14DF52-58AB-482F-8713-048DD43FFEC1}" destId="{2B1DBBB1-742F-4C42-BE31-2CE4B9A8DCDE}" srcOrd="0" destOrd="0" presId="urn:microsoft.com/office/officeart/2005/8/layout/process4"/>
    <dgm:cxn modelId="{CE4FE7EA-5B35-4C05-A124-9FBECF0FE02F}" type="presOf" srcId="{D34EED50-C2B1-496E-AB83-130882EF507C}" destId="{AEAFF4FD-2BB7-4101-BC3F-085A6D125E0F}" srcOrd="0" destOrd="0" presId="urn:microsoft.com/office/officeart/2005/8/layout/process4"/>
    <dgm:cxn modelId="{7DCFDF96-1B05-440B-AB32-73E5592684EB}" type="presParOf" srcId="{2B1DBBB1-742F-4C42-BE31-2CE4B9A8DCDE}" destId="{BD184B6C-F8EB-4D08-A769-92F897E1A55D}" srcOrd="0" destOrd="0" presId="urn:microsoft.com/office/officeart/2005/8/layout/process4"/>
    <dgm:cxn modelId="{1C47B10C-A66D-423A-8C78-AFBE25DB7659}" type="presParOf" srcId="{BD184B6C-F8EB-4D08-A769-92F897E1A55D}" destId="{40EA63F6-4110-4BA5-A70C-251828B205DC}" srcOrd="0" destOrd="0" presId="urn:microsoft.com/office/officeart/2005/8/layout/process4"/>
    <dgm:cxn modelId="{F359EB4D-C7CF-490D-9657-1225F73AF243}" type="presParOf" srcId="{BD184B6C-F8EB-4D08-A769-92F897E1A55D}" destId="{4EEBB6B4-5AD0-4E66-A45E-AF8F502F5B43}" srcOrd="1" destOrd="0" presId="urn:microsoft.com/office/officeart/2005/8/layout/process4"/>
    <dgm:cxn modelId="{6C00C3B8-B652-4226-8968-998D8110F2E5}" type="presParOf" srcId="{BD184B6C-F8EB-4D08-A769-92F897E1A55D}" destId="{F31BCE12-3A8A-457B-9273-D5F6FF9DE8BD}" srcOrd="2" destOrd="0" presId="urn:microsoft.com/office/officeart/2005/8/layout/process4"/>
    <dgm:cxn modelId="{24755594-CF25-45D9-A938-8E1DABFE602D}" type="presParOf" srcId="{F31BCE12-3A8A-457B-9273-D5F6FF9DE8BD}" destId="{AEAFF4FD-2BB7-4101-BC3F-085A6D125E0F}" srcOrd="0" destOrd="0" presId="urn:microsoft.com/office/officeart/2005/8/layout/process4"/>
    <dgm:cxn modelId="{11A50CD7-6E17-4EDC-85F4-080C2D279923}" type="presParOf" srcId="{2B1DBBB1-742F-4C42-BE31-2CE4B9A8DCDE}" destId="{90FBCD7C-FADA-4682-B0D0-61A08EE23080}" srcOrd="1" destOrd="0" presId="urn:microsoft.com/office/officeart/2005/8/layout/process4"/>
    <dgm:cxn modelId="{72CA1296-A8CC-4EF5-936A-53C355AB3ACC}" type="presParOf" srcId="{2B1DBBB1-742F-4C42-BE31-2CE4B9A8DCDE}" destId="{3A604B84-620D-46EA-A52B-C6C669AF2BE9}" srcOrd="2" destOrd="0" presId="urn:microsoft.com/office/officeart/2005/8/layout/process4"/>
    <dgm:cxn modelId="{54D838E4-ACBF-4CCD-9AF9-609C5ECDF8BD}" type="presParOf" srcId="{3A604B84-620D-46EA-A52B-C6C669AF2BE9}" destId="{9847F3C2-8D1C-4834-A302-FF0D2E9F5A50}" srcOrd="0" destOrd="0" presId="urn:microsoft.com/office/officeart/2005/8/layout/process4"/>
    <dgm:cxn modelId="{269488E4-6300-41A0-9C12-E9A97EC5D8D3}" type="presParOf" srcId="{3A604B84-620D-46EA-A52B-C6C669AF2BE9}" destId="{FB2015E3-5D12-44E9-86F8-B56C059CD106}" srcOrd="1" destOrd="0" presId="urn:microsoft.com/office/officeart/2005/8/layout/process4"/>
    <dgm:cxn modelId="{06D1EC5C-46BE-4463-AE16-FCFFAFD4F331}" type="presParOf" srcId="{3A604B84-620D-46EA-A52B-C6C669AF2BE9}" destId="{9EEEBE74-4D02-4A10-86BF-62B8A7202CCE}" srcOrd="2" destOrd="0" presId="urn:microsoft.com/office/officeart/2005/8/layout/process4"/>
    <dgm:cxn modelId="{81E2C043-041A-462C-8005-446D1C47A406}" type="presParOf" srcId="{9EEEBE74-4D02-4A10-86BF-62B8A7202CCE}" destId="{70DE4043-00D4-4C16-BA21-7DDD9CDAABFF}" srcOrd="0" destOrd="0" presId="urn:microsoft.com/office/officeart/2005/8/layout/process4"/>
    <dgm:cxn modelId="{F16D3E7D-EA14-48FF-B8A6-C70BD8D3A064}" type="presParOf" srcId="{9EEEBE74-4D02-4A10-86BF-62B8A7202CCE}" destId="{937CA000-38A3-4F2E-A8EB-0D432FC8CD1E}" srcOrd="1" destOrd="0" presId="urn:microsoft.com/office/officeart/2005/8/layout/process4"/>
    <dgm:cxn modelId="{95BABCBF-7001-4AB8-A5E7-E1D081B433F2}" type="presParOf" srcId="{9EEEBE74-4D02-4A10-86BF-62B8A7202CCE}" destId="{985A2B55-071F-4C5F-8715-9B1B622F2CA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3ED1C4-5D49-4EFF-A407-54437CD51AB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3A550FB-4586-41CA-8668-2A3E917BB56C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Specific knowledge of early childhood pedagogy to ensure </a:t>
          </a:r>
          <a:r>
            <a:rPr lang="en-US" b="1" dirty="0">
              <a:latin typeface="Calibri Light" panose="020F0302020204030204" pitchFamily="34" charset="0"/>
              <a:cs typeface="Calibri Light" panose="020F0302020204030204" pitchFamily="34" charset="0"/>
            </a:rPr>
            <a:t>classroom management strategies </a:t>
          </a:r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are appropriate and produce positive outcomes for young children</a:t>
          </a:r>
        </a:p>
      </dgm:t>
    </dgm:pt>
    <dgm:pt modelId="{E3F98E94-30C8-4FAA-A4A0-E32131007A72}" type="parTrans" cxnId="{820C37A0-16C7-4112-8C55-2538D872939A}">
      <dgm:prSet/>
      <dgm:spPr/>
      <dgm:t>
        <a:bodyPr/>
        <a:lstStyle/>
        <a:p>
          <a:endParaRPr lang="en-US"/>
        </a:p>
      </dgm:t>
    </dgm:pt>
    <dgm:pt modelId="{92D14900-5AEB-40C1-AD14-64566683263F}" type="sibTrans" cxnId="{820C37A0-16C7-4112-8C55-2538D872939A}">
      <dgm:prSet/>
      <dgm:spPr/>
      <dgm:t>
        <a:bodyPr/>
        <a:lstStyle/>
        <a:p>
          <a:endParaRPr lang="en-US"/>
        </a:p>
      </dgm:t>
    </dgm:pt>
    <dgm:pt modelId="{283132CD-5DBA-465F-A033-78A53E9FE67E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As schools serve younger children in the TK space, a cohort of teachers who understand ECE practices and milestones will help with </a:t>
          </a:r>
          <a:r>
            <a:rPr lang="en-US" b="1" dirty="0">
              <a:latin typeface="Calibri Light" panose="020F0302020204030204" pitchFamily="34" charset="0"/>
              <a:cs typeface="Calibri Light" panose="020F0302020204030204" pitchFamily="34" charset="0"/>
            </a:rPr>
            <a:t>early identification</a:t>
          </a:r>
        </a:p>
      </dgm:t>
    </dgm:pt>
    <dgm:pt modelId="{58317D01-195B-46BB-A54A-16753B2D30CD}" type="parTrans" cxnId="{BCBC731E-9881-4F55-911D-8552747C4234}">
      <dgm:prSet/>
      <dgm:spPr/>
      <dgm:t>
        <a:bodyPr/>
        <a:lstStyle/>
        <a:p>
          <a:endParaRPr lang="en-US"/>
        </a:p>
      </dgm:t>
    </dgm:pt>
    <dgm:pt modelId="{84ED085F-76CD-40A2-8D87-45BF58A11721}" type="sibTrans" cxnId="{BCBC731E-9881-4F55-911D-8552747C4234}">
      <dgm:prSet/>
      <dgm:spPr/>
      <dgm:t>
        <a:bodyPr/>
        <a:lstStyle/>
        <a:p>
          <a:endParaRPr lang="en-US"/>
        </a:p>
      </dgm:t>
    </dgm:pt>
    <dgm:pt modelId="{1972DC40-C1CD-42D3-84C9-9187B0C4ACFA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Early</a:t>
          </a:r>
          <a:r>
            <a:rPr lang="en-US" baseline="0" dirty="0">
              <a:latin typeface="Calibri Light" panose="020F0302020204030204" pitchFamily="34" charset="0"/>
              <a:cs typeface="Calibri Light" panose="020F0302020204030204" pitchFamily="34" charset="0"/>
            </a:rPr>
            <a:t> childhood educators who are trained in </a:t>
          </a:r>
          <a:r>
            <a:rPr lang="en-US" b="1" baseline="0" dirty="0">
              <a:latin typeface="Calibri Light" panose="020F0302020204030204" pitchFamily="34" charset="0"/>
              <a:cs typeface="Calibri Light" panose="020F0302020204030204" pitchFamily="34" charset="0"/>
            </a:rPr>
            <a:t>trauma informed practices and social emotional strategies </a:t>
          </a:r>
          <a:r>
            <a:rPr lang="en-US" baseline="0" dirty="0">
              <a:latin typeface="Calibri Light" panose="020F0302020204030204" pitchFamily="34" charset="0"/>
              <a:cs typeface="Calibri Light" panose="020F0302020204030204" pitchFamily="34" charset="0"/>
            </a:rPr>
            <a:t>meeting the developmental needs of four-year old children</a:t>
          </a:r>
          <a:endParaRPr lang="en-US" dirty="0">
            <a:latin typeface="Calibri Light" panose="020F0302020204030204" pitchFamily="34" charset="0"/>
            <a:cs typeface="Calibri Light" panose="020F0302020204030204" pitchFamily="34" charset="0"/>
          </a:endParaRPr>
        </a:p>
      </dgm:t>
    </dgm:pt>
    <dgm:pt modelId="{91568839-E666-42AC-BE31-7E271A58F6B8}" type="parTrans" cxnId="{F44D6F62-FA78-4336-B12C-FE69B9129B2D}">
      <dgm:prSet/>
      <dgm:spPr/>
      <dgm:t>
        <a:bodyPr/>
        <a:lstStyle/>
        <a:p>
          <a:endParaRPr lang="en-US"/>
        </a:p>
      </dgm:t>
    </dgm:pt>
    <dgm:pt modelId="{3E094952-899B-428A-9E67-98CCA386308C}" type="sibTrans" cxnId="{F44D6F62-FA78-4336-B12C-FE69B9129B2D}">
      <dgm:prSet/>
      <dgm:spPr/>
      <dgm:t>
        <a:bodyPr/>
        <a:lstStyle/>
        <a:p>
          <a:endParaRPr lang="en-US"/>
        </a:p>
      </dgm:t>
    </dgm:pt>
    <dgm:pt modelId="{22415E57-5E67-427C-8BC0-10998CFE6AC4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The PK-3 Credential would ensure the ability to transition to various LEAs </a:t>
          </a:r>
          <a:r>
            <a:rPr lang="en-US" b="1" dirty="0">
              <a:latin typeface="Calibri Light" panose="020F0302020204030204" pitchFamily="34" charset="0"/>
              <a:cs typeface="Calibri Light" panose="020F0302020204030204" pitchFamily="34" charset="0"/>
            </a:rPr>
            <a:t>meeting the apportionment requirements</a:t>
          </a:r>
        </a:p>
      </dgm:t>
    </dgm:pt>
    <dgm:pt modelId="{DD665F6F-B7DE-4544-9A7C-F36CB134942D}" type="parTrans" cxnId="{64DBC870-37DB-4D14-A6FE-827297C9A089}">
      <dgm:prSet/>
      <dgm:spPr/>
      <dgm:t>
        <a:bodyPr/>
        <a:lstStyle/>
        <a:p>
          <a:endParaRPr lang="en-US"/>
        </a:p>
      </dgm:t>
    </dgm:pt>
    <dgm:pt modelId="{7A5866C9-8E0F-40FB-8EA6-DBC5DABCB3F7}" type="sibTrans" cxnId="{64DBC870-37DB-4D14-A6FE-827297C9A089}">
      <dgm:prSet/>
      <dgm:spPr/>
      <dgm:t>
        <a:bodyPr/>
        <a:lstStyle/>
        <a:p>
          <a:endParaRPr lang="en-US"/>
        </a:p>
      </dgm:t>
    </dgm:pt>
    <dgm:pt modelId="{4E80AC99-4EFD-4999-B782-9A70B503D2C0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Focused expertise that meets the needs of children ages 3-8 based on </a:t>
          </a:r>
          <a:r>
            <a:rPr lang="en-US" b="1" dirty="0">
              <a:latin typeface="Calibri Light" panose="020F0302020204030204" pitchFamily="34" charset="0"/>
              <a:cs typeface="Calibri Light" panose="020F0302020204030204" pitchFamily="34" charset="0"/>
            </a:rPr>
            <a:t>developmentally appropriate practices</a:t>
          </a:r>
        </a:p>
      </dgm:t>
    </dgm:pt>
    <dgm:pt modelId="{15A4C33C-202C-42E3-A929-B06584A085D5}" type="parTrans" cxnId="{C0364B96-E590-490A-BFC6-DA0F8AF21103}">
      <dgm:prSet/>
      <dgm:spPr/>
      <dgm:t>
        <a:bodyPr/>
        <a:lstStyle/>
        <a:p>
          <a:endParaRPr lang="en-US"/>
        </a:p>
      </dgm:t>
    </dgm:pt>
    <dgm:pt modelId="{AD3CD4C2-0CEC-44E7-A834-65B721857D55}" type="sibTrans" cxnId="{C0364B96-E590-490A-BFC6-DA0F8AF21103}">
      <dgm:prSet/>
      <dgm:spPr/>
      <dgm:t>
        <a:bodyPr/>
        <a:lstStyle/>
        <a:p>
          <a:endParaRPr lang="en-US"/>
        </a:p>
      </dgm:t>
    </dgm:pt>
    <dgm:pt modelId="{59F8401A-E123-4996-99C2-7DC089965638}" type="pres">
      <dgm:prSet presAssocID="{983ED1C4-5D49-4EFF-A407-54437CD51AB9}" presName="vert0" presStyleCnt="0">
        <dgm:presLayoutVars>
          <dgm:dir/>
          <dgm:animOne val="branch"/>
          <dgm:animLvl val="lvl"/>
        </dgm:presLayoutVars>
      </dgm:prSet>
      <dgm:spPr/>
    </dgm:pt>
    <dgm:pt modelId="{A759A3D1-8478-47F5-A069-BFDC6A5588CF}" type="pres">
      <dgm:prSet presAssocID="{33A550FB-4586-41CA-8668-2A3E917BB56C}" presName="thickLine" presStyleLbl="alignNode1" presStyleIdx="0" presStyleCnt="5"/>
      <dgm:spPr/>
    </dgm:pt>
    <dgm:pt modelId="{69489F09-7791-4F98-BD9D-59F10DC205F4}" type="pres">
      <dgm:prSet presAssocID="{33A550FB-4586-41CA-8668-2A3E917BB56C}" presName="horz1" presStyleCnt="0"/>
      <dgm:spPr/>
    </dgm:pt>
    <dgm:pt modelId="{163B9DCD-7D67-4907-904C-69C9CCB13E5D}" type="pres">
      <dgm:prSet presAssocID="{33A550FB-4586-41CA-8668-2A3E917BB56C}" presName="tx1" presStyleLbl="revTx" presStyleIdx="0" presStyleCnt="5"/>
      <dgm:spPr/>
    </dgm:pt>
    <dgm:pt modelId="{0A9C2B08-A61B-410A-AB94-DA059A3EE176}" type="pres">
      <dgm:prSet presAssocID="{33A550FB-4586-41CA-8668-2A3E917BB56C}" presName="vert1" presStyleCnt="0"/>
      <dgm:spPr/>
    </dgm:pt>
    <dgm:pt modelId="{48B6C379-9EAB-49D5-9865-4D9E2635978A}" type="pres">
      <dgm:prSet presAssocID="{283132CD-5DBA-465F-A033-78A53E9FE67E}" presName="thickLine" presStyleLbl="alignNode1" presStyleIdx="1" presStyleCnt="5"/>
      <dgm:spPr/>
    </dgm:pt>
    <dgm:pt modelId="{81816698-12D4-43F3-B1E9-65433B2E7552}" type="pres">
      <dgm:prSet presAssocID="{283132CD-5DBA-465F-A033-78A53E9FE67E}" presName="horz1" presStyleCnt="0"/>
      <dgm:spPr/>
    </dgm:pt>
    <dgm:pt modelId="{D1FF5C10-C4CC-4EDF-8664-C0AA7852518A}" type="pres">
      <dgm:prSet presAssocID="{283132CD-5DBA-465F-A033-78A53E9FE67E}" presName="tx1" presStyleLbl="revTx" presStyleIdx="1" presStyleCnt="5"/>
      <dgm:spPr/>
    </dgm:pt>
    <dgm:pt modelId="{28C53261-CBEB-479D-9BE4-E788FD6AD821}" type="pres">
      <dgm:prSet presAssocID="{283132CD-5DBA-465F-A033-78A53E9FE67E}" presName="vert1" presStyleCnt="0"/>
      <dgm:spPr/>
    </dgm:pt>
    <dgm:pt modelId="{AD18CA2D-50B7-4118-AA56-B356E053A048}" type="pres">
      <dgm:prSet presAssocID="{1972DC40-C1CD-42D3-84C9-9187B0C4ACFA}" presName="thickLine" presStyleLbl="alignNode1" presStyleIdx="2" presStyleCnt="5"/>
      <dgm:spPr/>
    </dgm:pt>
    <dgm:pt modelId="{C17DD519-FA09-45B6-B490-A0A449BB0A02}" type="pres">
      <dgm:prSet presAssocID="{1972DC40-C1CD-42D3-84C9-9187B0C4ACFA}" presName="horz1" presStyleCnt="0"/>
      <dgm:spPr/>
    </dgm:pt>
    <dgm:pt modelId="{A8DE3581-8D67-4A0E-A8E7-377730EB6C41}" type="pres">
      <dgm:prSet presAssocID="{1972DC40-C1CD-42D3-84C9-9187B0C4ACFA}" presName="tx1" presStyleLbl="revTx" presStyleIdx="2" presStyleCnt="5"/>
      <dgm:spPr/>
    </dgm:pt>
    <dgm:pt modelId="{10126BAA-792D-4E3A-A17B-508E30AAC8F3}" type="pres">
      <dgm:prSet presAssocID="{1972DC40-C1CD-42D3-84C9-9187B0C4ACFA}" presName="vert1" presStyleCnt="0"/>
      <dgm:spPr/>
    </dgm:pt>
    <dgm:pt modelId="{1C7CE313-1145-46B9-838F-79CD46E775B1}" type="pres">
      <dgm:prSet presAssocID="{22415E57-5E67-427C-8BC0-10998CFE6AC4}" presName="thickLine" presStyleLbl="alignNode1" presStyleIdx="3" presStyleCnt="5"/>
      <dgm:spPr/>
    </dgm:pt>
    <dgm:pt modelId="{5252E007-4F0F-4843-B4AA-E8B4667404E0}" type="pres">
      <dgm:prSet presAssocID="{22415E57-5E67-427C-8BC0-10998CFE6AC4}" presName="horz1" presStyleCnt="0"/>
      <dgm:spPr/>
    </dgm:pt>
    <dgm:pt modelId="{A69207B9-2DFA-43E6-92C2-CC68E69DD921}" type="pres">
      <dgm:prSet presAssocID="{22415E57-5E67-427C-8BC0-10998CFE6AC4}" presName="tx1" presStyleLbl="revTx" presStyleIdx="3" presStyleCnt="5"/>
      <dgm:spPr/>
    </dgm:pt>
    <dgm:pt modelId="{1628715D-61B6-4E66-9AB9-919E0E74CBA8}" type="pres">
      <dgm:prSet presAssocID="{22415E57-5E67-427C-8BC0-10998CFE6AC4}" presName="vert1" presStyleCnt="0"/>
      <dgm:spPr/>
    </dgm:pt>
    <dgm:pt modelId="{694EF22F-BE57-4C07-85CB-D16AEC94D86D}" type="pres">
      <dgm:prSet presAssocID="{4E80AC99-4EFD-4999-B782-9A70B503D2C0}" presName="thickLine" presStyleLbl="alignNode1" presStyleIdx="4" presStyleCnt="5"/>
      <dgm:spPr/>
    </dgm:pt>
    <dgm:pt modelId="{2605AB9D-0CDC-4E2E-A292-731D26415427}" type="pres">
      <dgm:prSet presAssocID="{4E80AC99-4EFD-4999-B782-9A70B503D2C0}" presName="horz1" presStyleCnt="0"/>
      <dgm:spPr/>
    </dgm:pt>
    <dgm:pt modelId="{D98216B3-E4F7-46DE-8F73-44588F4B5AA2}" type="pres">
      <dgm:prSet presAssocID="{4E80AC99-4EFD-4999-B782-9A70B503D2C0}" presName="tx1" presStyleLbl="revTx" presStyleIdx="4" presStyleCnt="5"/>
      <dgm:spPr/>
    </dgm:pt>
    <dgm:pt modelId="{9B9A29D6-25D8-4AEB-BBAA-840C8C521C62}" type="pres">
      <dgm:prSet presAssocID="{4E80AC99-4EFD-4999-B782-9A70B503D2C0}" presName="vert1" presStyleCnt="0"/>
      <dgm:spPr/>
    </dgm:pt>
  </dgm:ptLst>
  <dgm:cxnLst>
    <dgm:cxn modelId="{BCBC731E-9881-4F55-911D-8552747C4234}" srcId="{983ED1C4-5D49-4EFF-A407-54437CD51AB9}" destId="{283132CD-5DBA-465F-A033-78A53E9FE67E}" srcOrd="1" destOrd="0" parTransId="{58317D01-195B-46BB-A54A-16753B2D30CD}" sibTransId="{84ED085F-76CD-40A2-8D87-45BF58A11721}"/>
    <dgm:cxn modelId="{2FAA5E2E-995B-4097-A6FD-FF5A0B0D40AD}" type="presOf" srcId="{33A550FB-4586-41CA-8668-2A3E917BB56C}" destId="{163B9DCD-7D67-4907-904C-69C9CCB13E5D}" srcOrd="0" destOrd="0" presId="urn:microsoft.com/office/officeart/2008/layout/LinedList"/>
    <dgm:cxn modelId="{5790075E-8C8D-48ED-853C-6FBA0BC51C8A}" type="presOf" srcId="{1972DC40-C1CD-42D3-84C9-9187B0C4ACFA}" destId="{A8DE3581-8D67-4A0E-A8E7-377730EB6C41}" srcOrd="0" destOrd="0" presId="urn:microsoft.com/office/officeart/2008/layout/LinedList"/>
    <dgm:cxn modelId="{F44D6F62-FA78-4336-B12C-FE69B9129B2D}" srcId="{983ED1C4-5D49-4EFF-A407-54437CD51AB9}" destId="{1972DC40-C1CD-42D3-84C9-9187B0C4ACFA}" srcOrd="2" destOrd="0" parTransId="{91568839-E666-42AC-BE31-7E271A58F6B8}" sibTransId="{3E094952-899B-428A-9E67-98CCA386308C}"/>
    <dgm:cxn modelId="{64DBC870-37DB-4D14-A6FE-827297C9A089}" srcId="{983ED1C4-5D49-4EFF-A407-54437CD51AB9}" destId="{22415E57-5E67-427C-8BC0-10998CFE6AC4}" srcOrd="3" destOrd="0" parTransId="{DD665F6F-B7DE-4544-9A7C-F36CB134942D}" sibTransId="{7A5866C9-8E0F-40FB-8EA6-DBC5DABCB3F7}"/>
    <dgm:cxn modelId="{50C02C74-DE5D-4D4C-AA75-2A4787D1F047}" type="presOf" srcId="{983ED1C4-5D49-4EFF-A407-54437CD51AB9}" destId="{59F8401A-E123-4996-99C2-7DC089965638}" srcOrd="0" destOrd="0" presId="urn:microsoft.com/office/officeart/2008/layout/LinedList"/>
    <dgm:cxn modelId="{3897A688-6BD3-4D2B-822A-70D4078F8D1D}" type="presOf" srcId="{283132CD-5DBA-465F-A033-78A53E9FE67E}" destId="{D1FF5C10-C4CC-4EDF-8664-C0AA7852518A}" srcOrd="0" destOrd="0" presId="urn:microsoft.com/office/officeart/2008/layout/LinedList"/>
    <dgm:cxn modelId="{C0364B96-E590-490A-BFC6-DA0F8AF21103}" srcId="{983ED1C4-5D49-4EFF-A407-54437CD51AB9}" destId="{4E80AC99-4EFD-4999-B782-9A70B503D2C0}" srcOrd="4" destOrd="0" parTransId="{15A4C33C-202C-42E3-A929-B06584A085D5}" sibTransId="{AD3CD4C2-0CEC-44E7-A834-65B721857D55}"/>
    <dgm:cxn modelId="{820C37A0-16C7-4112-8C55-2538D872939A}" srcId="{983ED1C4-5D49-4EFF-A407-54437CD51AB9}" destId="{33A550FB-4586-41CA-8668-2A3E917BB56C}" srcOrd="0" destOrd="0" parTransId="{E3F98E94-30C8-4FAA-A4A0-E32131007A72}" sibTransId="{92D14900-5AEB-40C1-AD14-64566683263F}"/>
    <dgm:cxn modelId="{FB9F7BD1-B465-49E7-8952-74E5E922D536}" type="presOf" srcId="{4E80AC99-4EFD-4999-B782-9A70B503D2C0}" destId="{D98216B3-E4F7-46DE-8F73-44588F4B5AA2}" srcOrd="0" destOrd="0" presId="urn:microsoft.com/office/officeart/2008/layout/LinedList"/>
    <dgm:cxn modelId="{CADCF0F8-2D2F-4DBB-934F-2324EB441888}" type="presOf" srcId="{22415E57-5E67-427C-8BC0-10998CFE6AC4}" destId="{A69207B9-2DFA-43E6-92C2-CC68E69DD921}" srcOrd="0" destOrd="0" presId="urn:microsoft.com/office/officeart/2008/layout/LinedList"/>
    <dgm:cxn modelId="{81747943-30F5-450D-B050-B5C95EED9F55}" type="presParOf" srcId="{59F8401A-E123-4996-99C2-7DC089965638}" destId="{A759A3D1-8478-47F5-A069-BFDC6A5588CF}" srcOrd="0" destOrd="0" presId="urn:microsoft.com/office/officeart/2008/layout/LinedList"/>
    <dgm:cxn modelId="{D6706D0E-205E-4353-95F5-3EE840AC83E3}" type="presParOf" srcId="{59F8401A-E123-4996-99C2-7DC089965638}" destId="{69489F09-7791-4F98-BD9D-59F10DC205F4}" srcOrd="1" destOrd="0" presId="urn:microsoft.com/office/officeart/2008/layout/LinedList"/>
    <dgm:cxn modelId="{349A7E50-1BC3-48C4-997E-1A691145B140}" type="presParOf" srcId="{69489F09-7791-4F98-BD9D-59F10DC205F4}" destId="{163B9DCD-7D67-4907-904C-69C9CCB13E5D}" srcOrd="0" destOrd="0" presId="urn:microsoft.com/office/officeart/2008/layout/LinedList"/>
    <dgm:cxn modelId="{9E759FE5-BB15-4C74-98AB-245254C78B42}" type="presParOf" srcId="{69489F09-7791-4F98-BD9D-59F10DC205F4}" destId="{0A9C2B08-A61B-410A-AB94-DA059A3EE176}" srcOrd="1" destOrd="0" presId="urn:microsoft.com/office/officeart/2008/layout/LinedList"/>
    <dgm:cxn modelId="{D0149121-60F2-4300-87B5-AC553301CE26}" type="presParOf" srcId="{59F8401A-E123-4996-99C2-7DC089965638}" destId="{48B6C379-9EAB-49D5-9865-4D9E2635978A}" srcOrd="2" destOrd="0" presId="urn:microsoft.com/office/officeart/2008/layout/LinedList"/>
    <dgm:cxn modelId="{E0B03F0A-DD34-45AC-BFA3-C072FE3E2135}" type="presParOf" srcId="{59F8401A-E123-4996-99C2-7DC089965638}" destId="{81816698-12D4-43F3-B1E9-65433B2E7552}" srcOrd="3" destOrd="0" presId="urn:microsoft.com/office/officeart/2008/layout/LinedList"/>
    <dgm:cxn modelId="{9AED3047-8D1E-4D26-A0A7-4457F4B4C84C}" type="presParOf" srcId="{81816698-12D4-43F3-B1E9-65433B2E7552}" destId="{D1FF5C10-C4CC-4EDF-8664-C0AA7852518A}" srcOrd="0" destOrd="0" presId="urn:microsoft.com/office/officeart/2008/layout/LinedList"/>
    <dgm:cxn modelId="{9EE4437B-B4E1-4B58-93D2-E33AA5032C4B}" type="presParOf" srcId="{81816698-12D4-43F3-B1E9-65433B2E7552}" destId="{28C53261-CBEB-479D-9BE4-E788FD6AD821}" srcOrd="1" destOrd="0" presId="urn:microsoft.com/office/officeart/2008/layout/LinedList"/>
    <dgm:cxn modelId="{28988045-8BF5-4EB9-954E-FB9453A8F868}" type="presParOf" srcId="{59F8401A-E123-4996-99C2-7DC089965638}" destId="{AD18CA2D-50B7-4118-AA56-B356E053A048}" srcOrd="4" destOrd="0" presId="urn:microsoft.com/office/officeart/2008/layout/LinedList"/>
    <dgm:cxn modelId="{8FCFE2A1-B509-4D0C-976F-0C8A0D11C339}" type="presParOf" srcId="{59F8401A-E123-4996-99C2-7DC089965638}" destId="{C17DD519-FA09-45B6-B490-A0A449BB0A02}" srcOrd="5" destOrd="0" presId="urn:microsoft.com/office/officeart/2008/layout/LinedList"/>
    <dgm:cxn modelId="{1858A943-B4EF-47BE-9FC0-AC431CBEC712}" type="presParOf" srcId="{C17DD519-FA09-45B6-B490-A0A449BB0A02}" destId="{A8DE3581-8D67-4A0E-A8E7-377730EB6C41}" srcOrd="0" destOrd="0" presId="urn:microsoft.com/office/officeart/2008/layout/LinedList"/>
    <dgm:cxn modelId="{C24735EA-F2D5-4606-A99F-D3985FAE6AF7}" type="presParOf" srcId="{C17DD519-FA09-45B6-B490-A0A449BB0A02}" destId="{10126BAA-792D-4E3A-A17B-508E30AAC8F3}" srcOrd="1" destOrd="0" presId="urn:microsoft.com/office/officeart/2008/layout/LinedList"/>
    <dgm:cxn modelId="{D90ABF12-D618-457C-86DD-C9074483E326}" type="presParOf" srcId="{59F8401A-E123-4996-99C2-7DC089965638}" destId="{1C7CE313-1145-46B9-838F-79CD46E775B1}" srcOrd="6" destOrd="0" presId="urn:microsoft.com/office/officeart/2008/layout/LinedList"/>
    <dgm:cxn modelId="{8E39330F-2FDC-42C2-99BD-12E1F8CB83E7}" type="presParOf" srcId="{59F8401A-E123-4996-99C2-7DC089965638}" destId="{5252E007-4F0F-4843-B4AA-E8B4667404E0}" srcOrd="7" destOrd="0" presId="urn:microsoft.com/office/officeart/2008/layout/LinedList"/>
    <dgm:cxn modelId="{0D479171-C61C-4A34-A47A-7CB61D83073B}" type="presParOf" srcId="{5252E007-4F0F-4843-B4AA-E8B4667404E0}" destId="{A69207B9-2DFA-43E6-92C2-CC68E69DD921}" srcOrd="0" destOrd="0" presId="urn:microsoft.com/office/officeart/2008/layout/LinedList"/>
    <dgm:cxn modelId="{728BDCC4-FCB3-4773-A7C6-2D793D534FD1}" type="presParOf" srcId="{5252E007-4F0F-4843-B4AA-E8B4667404E0}" destId="{1628715D-61B6-4E66-9AB9-919E0E74CBA8}" srcOrd="1" destOrd="0" presId="urn:microsoft.com/office/officeart/2008/layout/LinedList"/>
    <dgm:cxn modelId="{B8173326-E612-41B5-939C-CAAFEF57217B}" type="presParOf" srcId="{59F8401A-E123-4996-99C2-7DC089965638}" destId="{694EF22F-BE57-4C07-85CB-D16AEC94D86D}" srcOrd="8" destOrd="0" presId="urn:microsoft.com/office/officeart/2008/layout/LinedList"/>
    <dgm:cxn modelId="{93B43BD2-F9E4-487D-9CB5-4E8D38B32750}" type="presParOf" srcId="{59F8401A-E123-4996-99C2-7DC089965638}" destId="{2605AB9D-0CDC-4E2E-A292-731D26415427}" srcOrd="9" destOrd="0" presId="urn:microsoft.com/office/officeart/2008/layout/LinedList"/>
    <dgm:cxn modelId="{01E0B184-BE69-4F45-BAF8-4238473715EC}" type="presParOf" srcId="{2605AB9D-0CDC-4E2E-A292-731D26415427}" destId="{D98216B3-E4F7-46DE-8F73-44588F4B5AA2}" srcOrd="0" destOrd="0" presId="urn:microsoft.com/office/officeart/2008/layout/LinedList"/>
    <dgm:cxn modelId="{9EB754CB-F0FF-4493-BF50-D2BC8428FEE4}" type="presParOf" srcId="{2605AB9D-0CDC-4E2E-A292-731D26415427}" destId="{9B9A29D6-25D8-4AEB-BBAA-840C8C521C6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BB6B4-5AD0-4E66-A45E-AF8F502F5B43}">
      <dsp:nvSpPr>
        <dsp:cNvPr id="0" name=""/>
        <dsp:cNvSpPr/>
      </dsp:nvSpPr>
      <dsp:spPr>
        <a:xfrm>
          <a:off x="0" y="2428310"/>
          <a:ext cx="10058399" cy="15932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Programs </a:t>
          </a:r>
          <a:r>
            <a:rPr lang="en-US" sz="2000" u="sng" kern="1200" dirty="0">
              <a:uFillTx/>
              <a:latin typeface="Calibri Light" panose="020F0302020204030204" pitchFamily="34" charset="0"/>
              <a:cs typeface="Calibri Light" panose="020F0302020204030204" pitchFamily="34" charset="0"/>
            </a:rPr>
            <a:t>must</a:t>
          </a:r>
          <a:r>
            <a:rPr lang="en-US" sz="20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 waive at least 200 hours of PK/TK clinical practice for candidates with 6+ years of ECE Teaching Experience</a:t>
          </a:r>
        </a:p>
      </dsp:txBody>
      <dsp:txXfrm>
        <a:off x="0" y="2428310"/>
        <a:ext cx="10058399" cy="860346"/>
      </dsp:txXfrm>
    </dsp:sp>
    <dsp:sp modelId="{AEAFF4FD-2BB7-4101-BC3F-085A6D125E0F}">
      <dsp:nvSpPr>
        <dsp:cNvPr id="0" name=""/>
        <dsp:cNvSpPr/>
      </dsp:nvSpPr>
      <dsp:spPr>
        <a:xfrm>
          <a:off x="0" y="3256793"/>
          <a:ext cx="10058399" cy="73288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Programs </a:t>
          </a:r>
          <a:r>
            <a:rPr lang="en-US" sz="2400" u="sng" kern="1200" dirty="0">
              <a:uFillTx/>
            </a:rPr>
            <a:t>may</a:t>
          </a:r>
          <a:r>
            <a:rPr lang="en-US" sz="2400" kern="1200" dirty="0"/>
            <a:t> waive up to an additional 200 hours of PK/TK clinical practice experience at their discretion – </a:t>
          </a:r>
          <a:r>
            <a:rPr lang="en-US" sz="2400" kern="1200" dirty="0">
              <a:hlinkClick xmlns:r="http://schemas.openxmlformats.org/officeDocument/2006/relationships" r:id="rId1"/>
            </a:rPr>
            <a:t>Commission Agenda Item 4-21-23</a:t>
          </a:r>
          <a:endParaRPr lang="en-US" sz="2400" kern="1200" dirty="0"/>
        </a:p>
      </dsp:txBody>
      <dsp:txXfrm>
        <a:off x="0" y="3256793"/>
        <a:ext cx="10058399" cy="732888"/>
      </dsp:txXfrm>
    </dsp:sp>
    <dsp:sp modelId="{FB2015E3-5D12-44E9-86F8-B56C059CD106}">
      <dsp:nvSpPr>
        <dsp:cNvPr id="0" name=""/>
        <dsp:cNvSpPr/>
      </dsp:nvSpPr>
      <dsp:spPr>
        <a:xfrm rot="10800000">
          <a:off x="0" y="1814"/>
          <a:ext cx="10058399" cy="2450395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Candidates must complete 600 hours of clinical practice split into two different settings:</a:t>
          </a:r>
        </a:p>
      </dsp:txBody>
      <dsp:txXfrm rot="-10800000">
        <a:off x="0" y="1814"/>
        <a:ext cx="10058399" cy="860088"/>
      </dsp:txXfrm>
    </dsp:sp>
    <dsp:sp modelId="{70DE4043-00D4-4C16-BA21-7DDD9CDAABFF}">
      <dsp:nvSpPr>
        <dsp:cNvPr id="0" name=""/>
        <dsp:cNvSpPr/>
      </dsp:nvSpPr>
      <dsp:spPr>
        <a:xfrm>
          <a:off x="4911" y="861902"/>
          <a:ext cx="3349525" cy="7326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200 hours in Preschool (PK) or TK setting</a:t>
          </a:r>
        </a:p>
      </dsp:txBody>
      <dsp:txXfrm>
        <a:off x="4911" y="861902"/>
        <a:ext cx="3349525" cy="732668"/>
      </dsp:txXfrm>
    </dsp:sp>
    <dsp:sp modelId="{937CA000-38A3-4F2E-A8EB-0D432FC8CD1E}">
      <dsp:nvSpPr>
        <dsp:cNvPr id="0" name=""/>
        <dsp:cNvSpPr/>
      </dsp:nvSpPr>
      <dsp:spPr>
        <a:xfrm>
          <a:off x="3354437" y="861902"/>
          <a:ext cx="3349525" cy="7326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200 hours in K-3 setting</a:t>
          </a:r>
        </a:p>
      </dsp:txBody>
      <dsp:txXfrm>
        <a:off x="3354437" y="861902"/>
        <a:ext cx="3349525" cy="732668"/>
      </dsp:txXfrm>
    </dsp:sp>
    <dsp:sp modelId="{985A2B55-071F-4C5F-8715-9B1B622F2CA7}">
      <dsp:nvSpPr>
        <dsp:cNvPr id="0" name=""/>
        <dsp:cNvSpPr/>
      </dsp:nvSpPr>
      <dsp:spPr>
        <a:xfrm>
          <a:off x="6703962" y="861902"/>
          <a:ext cx="3349525" cy="73266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200 hours in setting of choice (PK-3)</a:t>
          </a:r>
        </a:p>
      </dsp:txBody>
      <dsp:txXfrm>
        <a:off x="6703962" y="861902"/>
        <a:ext cx="3349525" cy="7326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59A3D1-8478-47F5-A069-BFDC6A5588CF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3B9DCD-7D67-4907-904C-69C9CCB13E5D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Specific knowledge of early childhood pedagogy to ensure </a:t>
          </a:r>
          <a:r>
            <a:rPr lang="en-US" sz="22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classroom management strategies </a:t>
          </a: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are appropriate and produce positive outcomes for young children</a:t>
          </a:r>
        </a:p>
      </dsp:txBody>
      <dsp:txXfrm>
        <a:off x="0" y="675"/>
        <a:ext cx="6900512" cy="1106957"/>
      </dsp:txXfrm>
    </dsp:sp>
    <dsp:sp modelId="{48B6C379-9EAB-49D5-9865-4D9E2635978A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28360"/>
            <a:satOff val="3260"/>
            <a:lumOff val="-2598"/>
            <a:alphaOff val="0"/>
          </a:schemeClr>
        </a:solidFill>
        <a:ln w="15875" cap="flat" cmpd="sng" algn="ctr">
          <a:solidFill>
            <a:schemeClr val="accent2">
              <a:hueOff val="28360"/>
              <a:satOff val="3260"/>
              <a:lumOff val="-259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F5C10-C4CC-4EDF-8664-C0AA7852518A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As schools serve younger children in the TK space, a cohort of teachers who understand ECE practices and milestones will help with </a:t>
          </a:r>
          <a:r>
            <a:rPr lang="en-US" sz="22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early identification</a:t>
          </a:r>
        </a:p>
      </dsp:txBody>
      <dsp:txXfrm>
        <a:off x="0" y="1107633"/>
        <a:ext cx="6900512" cy="1106957"/>
      </dsp:txXfrm>
    </dsp:sp>
    <dsp:sp modelId="{AD18CA2D-50B7-4118-AA56-B356E053A048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56720"/>
            <a:satOff val="6519"/>
            <a:lumOff val="-5196"/>
            <a:alphaOff val="0"/>
          </a:schemeClr>
        </a:solidFill>
        <a:ln w="15875" cap="flat" cmpd="sng" algn="ctr">
          <a:solidFill>
            <a:schemeClr val="accent2">
              <a:hueOff val="56720"/>
              <a:satOff val="6519"/>
              <a:lumOff val="-519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DE3581-8D67-4A0E-A8E7-377730EB6C41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Early</a:t>
          </a:r>
          <a:r>
            <a:rPr lang="en-US" sz="2200" kern="1200" baseline="0" dirty="0">
              <a:latin typeface="Calibri Light" panose="020F0302020204030204" pitchFamily="34" charset="0"/>
              <a:cs typeface="Calibri Light" panose="020F0302020204030204" pitchFamily="34" charset="0"/>
            </a:rPr>
            <a:t> childhood educators who are trained in </a:t>
          </a:r>
          <a:r>
            <a:rPr lang="en-US" sz="2200" b="1" kern="1200" baseline="0" dirty="0">
              <a:latin typeface="Calibri Light" panose="020F0302020204030204" pitchFamily="34" charset="0"/>
              <a:cs typeface="Calibri Light" panose="020F0302020204030204" pitchFamily="34" charset="0"/>
            </a:rPr>
            <a:t>trauma informed practices and social emotional strategies </a:t>
          </a:r>
          <a:r>
            <a:rPr lang="en-US" sz="2200" kern="1200" baseline="0" dirty="0">
              <a:latin typeface="Calibri Light" panose="020F0302020204030204" pitchFamily="34" charset="0"/>
              <a:cs typeface="Calibri Light" panose="020F0302020204030204" pitchFamily="34" charset="0"/>
            </a:rPr>
            <a:t>meeting the developmental needs of four-year old children</a:t>
          </a:r>
          <a:endParaRPr lang="en-US" sz="2200" kern="1200" dirty="0">
            <a:latin typeface="Calibri Light" panose="020F0302020204030204" pitchFamily="34" charset="0"/>
            <a:cs typeface="Calibri Light" panose="020F0302020204030204" pitchFamily="34" charset="0"/>
          </a:endParaRPr>
        </a:p>
      </dsp:txBody>
      <dsp:txXfrm>
        <a:off x="0" y="2214591"/>
        <a:ext cx="6900512" cy="1106957"/>
      </dsp:txXfrm>
    </dsp:sp>
    <dsp:sp modelId="{1C7CE313-1145-46B9-838F-79CD46E775B1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85079"/>
            <a:satOff val="9779"/>
            <a:lumOff val="-7795"/>
            <a:alphaOff val="0"/>
          </a:schemeClr>
        </a:solidFill>
        <a:ln w="15875" cap="flat" cmpd="sng" algn="ctr">
          <a:solidFill>
            <a:schemeClr val="accent2">
              <a:hueOff val="85079"/>
              <a:satOff val="9779"/>
              <a:lumOff val="-77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9207B9-2DFA-43E6-92C2-CC68E69DD921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The PK-3 Credential would ensure the ability to transition to various LEAs </a:t>
          </a:r>
          <a:r>
            <a:rPr lang="en-US" sz="22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meeting the apportionment requirements</a:t>
          </a:r>
        </a:p>
      </dsp:txBody>
      <dsp:txXfrm>
        <a:off x="0" y="3321549"/>
        <a:ext cx="6900512" cy="1106957"/>
      </dsp:txXfrm>
    </dsp:sp>
    <dsp:sp modelId="{694EF22F-BE57-4C07-85CB-D16AEC94D86D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113439"/>
            <a:satOff val="13039"/>
            <a:lumOff val="-10393"/>
            <a:alphaOff val="0"/>
          </a:schemeClr>
        </a:solidFill>
        <a:ln w="15875" cap="flat" cmpd="sng" algn="ctr">
          <a:solidFill>
            <a:schemeClr val="accent2">
              <a:hueOff val="113439"/>
              <a:satOff val="13039"/>
              <a:lumOff val="-103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8216B3-E4F7-46DE-8F73-44588F4B5AA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Focused expertise that meets the needs of children ages 3-8 based on </a:t>
          </a:r>
          <a:r>
            <a:rPr lang="en-US" sz="2200" b="1" kern="1200" dirty="0">
              <a:latin typeface="Calibri Light" panose="020F0302020204030204" pitchFamily="34" charset="0"/>
              <a:cs typeface="Calibri Light" panose="020F0302020204030204" pitchFamily="34" charset="0"/>
            </a:rPr>
            <a:t>developmentally appropriate practices</a:t>
          </a:r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EFC15-E4CA-4946-9DB3-FA1D26EAE271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F5128D-62D6-47DE-A237-AAF281E5FD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0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 – Open and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67FFC-CC3E-416B-A592-4830263C17F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660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968992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48007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328188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128D-62D6-47DE-A237-AAF281E5FD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4485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85858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1200"/>
              </a:spcAft>
            </a:pPr>
            <a:r>
              <a:rPr lang="en-US" sz="1200" b="0" u="non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128D-62D6-47DE-A237-AAF281E5FD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268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5128D-62D6-47DE-A237-AAF281E5FD5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030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indent="0">
              <a:spcBef>
                <a:spcPts val="126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Renee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128D-62D6-47DE-A237-AAF281E5FD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74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128D-62D6-47DE-A237-AAF281E5FD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6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Renee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343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7548007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indent="0">
              <a:spcBef>
                <a:spcPts val="1260"/>
              </a:spcBef>
              <a:buFont typeface="Arial" panose="020B0604020202020204" pitchFamily="34" charset="0"/>
              <a:buNone/>
              <a:tabLst>
                <a:tab pos="240665" algn="l"/>
                <a:tab pos="241300" algn="l"/>
              </a:tabLst>
            </a:pPr>
            <a:r>
              <a:rPr lang="en-US" sz="1200" dirty="0">
                <a:latin typeface="Calibri Light" panose="020F0302020204030204" pitchFamily="34" charset="0"/>
                <a:cs typeface="Calibri Light" panose="020F0302020204030204" pitchFamily="34" charset="0"/>
              </a:rPr>
              <a:t>Cheryl – can  you cover this slide and I can </a:t>
            </a:r>
            <a:r>
              <a:rPr lang="en-US" sz="1200">
                <a:latin typeface="Calibri Light" panose="020F0302020204030204" pitchFamily="34" charset="0"/>
                <a:cs typeface="Calibri Light" panose="020F0302020204030204" pitchFamily="34" charset="0"/>
              </a:rPr>
              <a:t>take slide 20?</a:t>
            </a:r>
            <a:endParaRPr lang="en-US" sz="1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128D-62D6-47DE-A237-AAF281E5FD5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45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8318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67FFC-CC3E-416B-A592-4830263C17F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7915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David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67FFC-CC3E-416B-A592-4830263C17F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92806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90E9B6-796E-4B0B-A490-E6A8E679110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381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F5128D-62D6-47DE-A237-AAF281E5FD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01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670199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1544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21090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7896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1310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Cheryl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D90D7-A465-4FB7-A618-9F5F87A9779E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88115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7058429" cy="291941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000" b="0" i="0" spc="-50" baseline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5000" b="1" dirty="0">
                <a:solidFill>
                  <a:srgbClr val="1A3763"/>
                </a:solidFill>
              </a:rPr>
              <a:t>Presentation Title</a:t>
            </a:r>
            <a:br>
              <a:rPr lang="en-US" sz="5000" b="1" dirty="0">
                <a:solidFill>
                  <a:srgbClr val="1A3763"/>
                </a:solidFill>
              </a:rPr>
            </a:br>
            <a:r>
              <a:rPr lang="en-US" sz="5000" b="1" dirty="0">
                <a:solidFill>
                  <a:srgbClr val="1A3763"/>
                </a:solidFill>
              </a:rPr>
              <a:t>(adjust size as needed)</a:t>
            </a:r>
            <a:br>
              <a:rPr lang="en-US" sz="5000" b="1" dirty="0">
                <a:solidFill>
                  <a:srgbClr val="1A3763"/>
                </a:solidFill>
              </a:rPr>
            </a:br>
            <a:r>
              <a:rPr lang="en-US" sz="5000" b="1" dirty="0">
                <a:solidFill>
                  <a:srgbClr val="1A3763"/>
                </a:solidFill>
              </a:rPr>
              <a:t>Title Slide – Heading Level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361689"/>
            <a:ext cx="10058400" cy="1889679"/>
          </a:xfrm>
        </p:spPr>
        <p:txBody>
          <a:bodyPr lIns="91440" rIns="9144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Subtitle/ Presenter Names/ Date                                      (Font: Calibri, All Caps, minimum 24pt)                                  </a:t>
            </a:r>
            <a:r>
              <a:rPr lang="en-US" dirty="0"/>
              <a:t>Do not duplicate - the first slide serves as Heading Level 1.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09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0466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97280" y="758952"/>
            <a:ext cx="7058429" cy="2919411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000" b="0" i="0" spc="-50" baseline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sz="5000" b="1" dirty="0">
                <a:solidFill>
                  <a:srgbClr val="1A3763"/>
                </a:solidFill>
              </a:rPr>
              <a:t>Presentation Title</a:t>
            </a:r>
            <a:br>
              <a:rPr lang="en-US" sz="5000" b="1" dirty="0">
                <a:solidFill>
                  <a:srgbClr val="1A3763"/>
                </a:solidFill>
              </a:rPr>
            </a:br>
            <a:r>
              <a:rPr lang="en-US" sz="5000" b="1" dirty="0">
                <a:solidFill>
                  <a:srgbClr val="1A3763"/>
                </a:solidFill>
              </a:rPr>
              <a:t>(adjust size as needed)</a:t>
            </a:r>
            <a:br>
              <a:rPr lang="en-US" sz="5000" b="1" dirty="0">
                <a:solidFill>
                  <a:srgbClr val="1A3763"/>
                </a:solidFill>
              </a:rPr>
            </a:br>
            <a:r>
              <a:rPr lang="en-US" sz="5000" b="1" dirty="0">
                <a:solidFill>
                  <a:srgbClr val="1A3763"/>
                </a:solidFill>
              </a:rPr>
              <a:t>Title Slide – Heading Level 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97280" y="4361689"/>
            <a:ext cx="10058400" cy="1889679"/>
          </a:xfrm>
        </p:spPr>
        <p:txBody>
          <a:bodyPr lIns="91440" rIns="91440">
            <a:normAutofit/>
          </a:bodyPr>
          <a:lstStyle>
            <a:lvl1pPr marL="0" indent="0" algn="l">
              <a:lnSpc>
                <a:spcPct val="100000"/>
              </a:lnSpc>
              <a:spcAft>
                <a:spcPts val="1200"/>
              </a:spcAft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tabLst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Subtitle/ Presenter Names/ Date                                      (Font: Calibri, All Caps, minimum 24pt)                                  </a:t>
            </a:r>
            <a:r>
              <a:rPr lang="en-US" dirty="0"/>
              <a:t>Do not duplicate - the first slide serves as Heading Level 1.</a:t>
            </a:r>
          </a:p>
          <a:p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7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99505"/>
            <a:ext cx="10058400" cy="1429786"/>
          </a:xfrm>
        </p:spPr>
        <p:txBody>
          <a:bodyPr/>
          <a:lstStyle>
            <a:lvl1pPr>
              <a:defRPr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3763"/>
                </a:solidFill>
              </a:rPr>
              <a:t>Slide Title Here (adjust size as needed)</a:t>
            </a:r>
            <a:br>
              <a:rPr lang="en-US" dirty="0">
                <a:solidFill>
                  <a:srgbClr val="1A3763"/>
                </a:solidFill>
              </a:rPr>
            </a:br>
            <a:r>
              <a:rPr lang="en-US" dirty="0"/>
              <a:t>Title &amp; Content Slide – Heading Level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74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BD892F-C1C8-4888-AFA4-24722CC19B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10058400" cy="4023360"/>
          </a:xfrm>
        </p:spPr>
        <p:txBody>
          <a:bodyPr/>
          <a:lstStyle>
            <a:lvl1pPr marL="18288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000"/>
            </a:lvl2pPr>
            <a:lvl3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600"/>
            </a:lvl4pPr>
            <a:lvl5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lvl5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Bullet Text Here (minimum 24pt font size)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80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Header - H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alifornia Commission on Teacher Credentialing seal">
            <a:extLst>
              <a:ext uri="{FF2B5EF4-FFF2-40B4-BE49-F238E27FC236}">
                <a16:creationId xmlns:a16="http://schemas.microsoft.com/office/drawing/2014/main" id="{6DFFA342-F737-466A-8C27-0F316FD69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" y="5281466"/>
            <a:ext cx="950976" cy="950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07820"/>
            <a:ext cx="10058400" cy="1429784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>
                <a:solidFill>
                  <a:srgbClr val="1A3763"/>
                </a:solidFill>
              </a:rPr>
            </a:br>
            <a:r>
              <a:rPr lang="en-US" dirty="0">
                <a:solidFill>
                  <a:srgbClr val="1A3763"/>
                </a:solidFill>
              </a:rPr>
              <a:t>Slide Title Here (adjust size as needed)</a:t>
            </a:r>
            <a:br>
              <a:rPr lang="en-US" dirty="0">
                <a:solidFill>
                  <a:srgbClr val="1A3763"/>
                </a:solidFill>
              </a:rPr>
            </a:br>
            <a:r>
              <a:rPr lang="en-US" dirty="0"/>
              <a:t>Section Header Slide – Heading Level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99345" y="1733226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99B559-53A7-46EB-90A5-FA9ABFE6A42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10058400" cy="4023360"/>
          </a:xfrm>
        </p:spPr>
        <p:txBody>
          <a:bodyPr/>
          <a:lstStyle>
            <a:lvl1pPr marL="18288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000"/>
            </a:lvl2pPr>
            <a:lvl3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600"/>
            </a:lvl4pPr>
            <a:lvl5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lvl5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Bullet Text Here (minimum 24pt font size)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412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Two Content Slide – Heading 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US" dirty="0"/>
              <a:t>Content #1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Content #2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17057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Two Content Slide (Comparison) Heading Level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#1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2pPr>
              <a:lnSpc>
                <a:spcPct val="100000"/>
              </a:lnSpc>
              <a:buClrTx/>
              <a:defRPr/>
            </a:lvl2pPr>
            <a:lvl3pPr>
              <a:lnSpc>
                <a:spcPct val="100000"/>
              </a:lnSpc>
              <a:buClrTx/>
              <a:defRPr sz="1600"/>
            </a:lvl3pPr>
            <a:lvl4pPr>
              <a:lnSpc>
                <a:spcPct val="100000"/>
              </a:lnSpc>
              <a:buClrTx/>
              <a:defRPr/>
            </a:lvl4pPr>
            <a:lvl5pPr>
              <a:buClrTx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#2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2pPr>
              <a:lnSpc>
                <a:spcPct val="100000"/>
              </a:lnSpc>
              <a:buClrTx/>
              <a:defRPr/>
            </a:lvl2pPr>
            <a:lvl3pPr>
              <a:lnSpc>
                <a:spcPct val="100000"/>
              </a:lnSpc>
              <a:buClrTx/>
              <a:defRPr sz="1600"/>
            </a:lvl3pPr>
            <a:lvl4pPr>
              <a:lnSpc>
                <a:spcPct val="100000"/>
              </a:lnSpc>
              <a:buClrTx/>
              <a:defRPr/>
            </a:lvl4pPr>
            <a:lvl5pPr>
              <a:buClrTx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8853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Title Only Slide (adjust size as needed)</a:t>
            </a:r>
            <a:br>
              <a:rPr lang="en-US" dirty="0"/>
            </a:br>
            <a:r>
              <a:rPr lang="en-US" dirty="0"/>
              <a:t>Heading Level 2 – no 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77359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Heading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1A37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algn="r"/>
            <a:fld id="{8CF074CD-934D-404A-ACFA-C89B8DACAF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4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AAC35"/>
                </a:solidFill>
              </a:defRPr>
            </a:lvl1pPr>
          </a:lstStyle>
          <a:p>
            <a:r>
              <a:rPr lang="en-US" dirty="0"/>
              <a:t>Content with Caption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>
              <a:defRPr sz="2400">
                <a:solidFill>
                  <a:srgbClr val="1A3763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dirty="0">
              <a:solidFill>
                <a:srgbClr val="1A3763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76E3E5-7638-44A1-9797-60761A720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632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4800" b="0">
                <a:solidFill>
                  <a:srgbClr val="FAAC35"/>
                </a:solidFill>
              </a:defRPr>
            </a:lvl1pPr>
          </a:lstStyle>
          <a:p>
            <a:r>
              <a:rPr lang="en-US" dirty="0"/>
              <a:t>Picture with Caption – Heading Level 2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rgbClr val="B6D8F2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0167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6515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99505"/>
            <a:ext cx="10058400" cy="1429786"/>
          </a:xfrm>
        </p:spPr>
        <p:txBody>
          <a:bodyPr/>
          <a:lstStyle>
            <a:lvl1pPr>
              <a:defRPr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3763"/>
                </a:solidFill>
              </a:rPr>
              <a:t>Slide Title Here (adjust size as needed)</a:t>
            </a:r>
            <a:br>
              <a:rPr lang="en-US" dirty="0">
                <a:solidFill>
                  <a:srgbClr val="1A3763"/>
                </a:solidFill>
              </a:rPr>
            </a:br>
            <a:r>
              <a:rPr lang="en-US" dirty="0"/>
              <a:t>Title &amp; Content Slide – Heading Level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74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BD892F-C1C8-4888-AFA4-24722CC19B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10058400" cy="4023360"/>
          </a:xfrm>
        </p:spPr>
        <p:txBody>
          <a:bodyPr/>
          <a:lstStyle>
            <a:lvl1pPr marL="18288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000"/>
            </a:lvl2pPr>
            <a:lvl3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600"/>
            </a:lvl4pPr>
            <a:lvl5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lvl5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Bullet Text Here (minimum 24pt font size)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818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11887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082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3486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26038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1472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4166870" cy="6858000"/>
          </a:xfrm>
          <a:custGeom>
            <a:avLst/>
            <a:gdLst/>
            <a:ahLst/>
            <a:cxnLst/>
            <a:rect l="l" t="t" r="r" b="b"/>
            <a:pathLst>
              <a:path w="4166870" h="6858000">
                <a:moveTo>
                  <a:pt x="2259203" y="0"/>
                </a:moveTo>
                <a:lnTo>
                  <a:pt x="0" y="0"/>
                </a:lnTo>
                <a:lnTo>
                  <a:pt x="0" y="6857999"/>
                </a:lnTo>
                <a:lnTo>
                  <a:pt x="2259203" y="6857999"/>
                </a:lnTo>
                <a:lnTo>
                  <a:pt x="2387473" y="6775778"/>
                </a:lnTo>
                <a:lnTo>
                  <a:pt x="2427059" y="6748686"/>
                </a:lnTo>
                <a:lnTo>
                  <a:pt x="2466306" y="6721137"/>
                </a:lnTo>
                <a:lnTo>
                  <a:pt x="2505209" y="6693136"/>
                </a:lnTo>
                <a:lnTo>
                  <a:pt x="2543765" y="6664686"/>
                </a:lnTo>
                <a:lnTo>
                  <a:pt x="2581969" y="6635792"/>
                </a:lnTo>
                <a:lnTo>
                  <a:pt x="2619817" y="6606457"/>
                </a:lnTo>
                <a:lnTo>
                  <a:pt x="2657307" y="6576685"/>
                </a:lnTo>
                <a:lnTo>
                  <a:pt x="2694433" y="6546479"/>
                </a:lnTo>
                <a:lnTo>
                  <a:pt x="2731193" y="6515844"/>
                </a:lnTo>
                <a:lnTo>
                  <a:pt x="2767582" y="6484784"/>
                </a:lnTo>
                <a:lnTo>
                  <a:pt x="2803597" y="6453301"/>
                </a:lnTo>
                <a:lnTo>
                  <a:pt x="2839233" y="6421401"/>
                </a:lnTo>
                <a:lnTo>
                  <a:pt x="2874488" y="6389086"/>
                </a:lnTo>
                <a:lnTo>
                  <a:pt x="2909356" y="6356362"/>
                </a:lnTo>
                <a:lnTo>
                  <a:pt x="2943835" y="6323230"/>
                </a:lnTo>
                <a:lnTo>
                  <a:pt x="2977921" y="6289696"/>
                </a:lnTo>
                <a:lnTo>
                  <a:pt x="3011609" y="6255763"/>
                </a:lnTo>
                <a:lnTo>
                  <a:pt x="3044896" y="6221435"/>
                </a:lnTo>
                <a:lnTo>
                  <a:pt x="3077778" y="6186716"/>
                </a:lnTo>
                <a:lnTo>
                  <a:pt x="3110252" y="6151609"/>
                </a:lnTo>
                <a:lnTo>
                  <a:pt x="3142313" y="6116118"/>
                </a:lnTo>
                <a:lnTo>
                  <a:pt x="3173957" y="6080248"/>
                </a:lnTo>
                <a:lnTo>
                  <a:pt x="3205181" y="6044002"/>
                </a:lnTo>
                <a:lnTo>
                  <a:pt x="3235982" y="6007384"/>
                </a:lnTo>
                <a:lnTo>
                  <a:pt x="3266354" y="5970397"/>
                </a:lnTo>
                <a:lnTo>
                  <a:pt x="3296295" y="5933046"/>
                </a:lnTo>
                <a:lnTo>
                  <a:pt x="3325800" y="5895333"/>
                </a:lnTo>
                <a:lnTo>
                  <a:pt x="3354866" y="5857265"/>
                </a:lnTo>
                <a:lnTo>
                  <a:pt x="3383489" y="5818842"/>
                </a:lnTo>
                <a:lnTo>
                  <a:pt x="3411665" y="5780071"/>
                </a:lnTo>
                <a:lnTo>
                  <a:pt x="3439390" y="5740954"/>
                </a:lnTo>
                <a:lnTo>
                  <a:pt x="3466661" y="5701496"/>
                </a:lnTo>
                <a:lnTo>
                  <a:pt x="3493474" y="5661700"/>
                </a:lnTo>
                <a:lnTo>
                  <a:pt x="3519824" y="5621569"/>
                </a:lnTo>
                <a:lnTo>
                  <a:pt x="3545708" y="5581109"/>
                </a:lnTo>
                <a:lnTo>
                  <a:pt x="3571122" y="5540322"/>
                </a:lnTo>
                <a:lnTo>
                  <a:pt x="3596063" y="5499213"/>
                </a:lnTo>
                <a:lnTo>
                  <a:pt x="3620526" y="5457784"/>
                </a:lnTo>
                <a:lnTo>
                  <a:pt x="3644508" y="5416041"/>
                </a:lnTo>
                <a:lnTo>
                  <a:pt x="3668005" y="5373987"/>
                </a:lnTo>
                <a:lnTo>
                  <a:pt x="3691013" y="5331626"/>
                </a:lnTo>
                <a:lnTo>
                  <a:pt x="3713528" y="5288961"/>
                </a:lnTo>
                <a:lnTo>
                  <a:pt x="3735547" y="5245996"/>
                </a:lnTo>
                <a:lnTo>
                  <a:pt x="3757066" y="5202736"/>
                </a:lnTo>
                <a:lnTo>
                  <a:pt x="3778080" y="5159183"/>
                </a:lnTo>
                <a:lnTo>
                  <a:pt x="3798586" y="5115342"/>
                </a:lnTo>
                <a:lnTo>
                  <a:pt x="3818580" y="5071217"/>
                </a:lnTo>
                <a:lnTo>
                  <a:pt x="3838059" y="5026811"/>
                </a:lnTo>
                <a:lnTo>
                  <a:pt x="3857019" y="4982129"/>
                </a:lnTo>
                <a:lnTo>
                  <a:pt x="3875455" y="4937174"/>
                </a:lnTo>
                <a:lnTo>
                  <a:pt x="3893364" y="4891949"/>
                </a:lnTo>
                <a:lnTo>
                  <a:pt x="3910742" y="4846459"/>
                </a:lnTo>
                <a:lnTo>
                  <a:pt x="3927585" y="4800708"/>
                </a:lnTo>
                <a:lnTo>
                  <a:pt x="3943890" y="4754699"/>
                </a:lnTo>
                <a:lnTo>
                  <a:pt x="3959653" y="4708436"/>
                </a:lnTo>
                <a:lnTo>
                  <a:pt x="3974869" y="4661923"/>
                </a:lnTo>
                <a:lnTo>
                  <a:pt x="3989536" y="4615164"/>
                </a:lnTo>
                <a:lnTo>
                  <a:pt x="4003649" y="4568162"/>
                </a:lnTo>
                <a:lnTo>
                  <a:pt x="4017204" y="4520922"/>
                </a:lnTo>
                <a:lnTo>
                  <a:pt x="4030197" y="4473447"/>
                </a:lnTo>
                <a:lnTo>
                  <a:pt x="4042626" y="4425741"/>
                </a:lnTo>
                <a:lnTo>
                  <a:pt x="4054485" y="4377808"/>
                </a:lnTo>
                <a:lnTo>
                  <a:pt x="4065772" y="4329652"/>
                </a:lnTo>
                <a:lnTo>
                  <a:pt x="4076481" y="4281276"/>
                </a:lnTo>
                <a:lnTo>
                  <a:pt x="4086611" y="4232684"/>
                </a:lnTo>
                <a:lnTo>
                  <a:pt x="4096156" y="4183881"/>
                </a:lnTo>
                <a:lnTo>
                  <a:pt x="4105112" y="4134870"/>
                </a:lnTo>
                <a:lnTo>
                  <a:pt x="4113477" y="4085654"/>
                </a:lnTo>
                <a:lnTo>
                  <a:pt x="4121246" y="4036238"/>
                </a:lnTo>
                <a:lnTo>
                  <a:pt x="4128416" y="3986625"/>
                </a:lnTo>
                <a:lnTo>
                  <a:pt x="4134982" y="3936819"/>
                </a:lnTo>
                <a:lnTo>
                  <a:pt x="4140941" y="3886825"/>
                </a:lnTo>
                <a:lnTo>
                  <a:pt x="4146289" y="3836645"/>
                </a:lnTo>
                <a:lnTo>
                  <a:pt x="4151022" y="3786284"/>
                </a:lnTo>
                <a:lnTo>
                  <a:pt x="4155136" y="3735745"/>
                </a:lnTo>
                <a:lnTo>
                  <a:pt x="4158628" y="3685033"/>
                </a:lnTo>
                <a:lnTo>
                  <a:pt x="4161493" y="3634151"/>
                </a:lnTo>
                <a:lnTo>
                  <a:pt x="4163728" y="3583103"/>
                </a:lnTo>
                <a:lnTo>
                  <a:pt x="4165330" y="3531892"/>
                </a:lnTo>
                <a:lnTo>
                  <a:pt x="4166293" y="3480523"/>
                </a:lnTo>
                <a:lnTo>
                  <a:pt x="4166616" y="3429000"/>
                </a:lnTo>
                <a:lnTo>
                  <a:pt x="4166293" y="3377476"/>
                </a:lnTo>
                <a:lnTo>
                  <a:pt x="4165330" y="3326107"/>
                </a:lnTo>
                <a:lnTo>
                  <a:pt x="4163728" y="3274897"/>
                </a:lnTo>
                <a:lnTo>
                  <a:pt x="4161493" y="3223849"/>
                </a:lnTo>
                <a:lnTo>
                  <a:pt x="4158628" y="3172967"/>
                </a:lnTo>
                <a:lnTo>
                  <a:pt x="4155136" y="3122255"/>
                </a:lnTo>
                <a:lnTo>
                  <a:pt x="4151022" y="3071716"/>
                </a:lnTo>
                <a:lnTo>
                  <a:pt x="4146289" y="3021356"/>
                </a:lnTo>
                <a:lnTo>
                  <a:pt x="4140941" y="2971176"/>
                </a:lnTo>
                <a:lnTo>
                  <a:pt x="4134982" y="2921182"/>
                </a:lnTo>
                <a:lnTo>
                  <a:pt x="4128416" y="2871377"/>
                </a:lnTo>
                <a:lnTo>
                  <a:pt x="4121246" y="2821765"/>
                </a:lnTo>
                <a:lnTo>
                  <a:pt x="4113477" y="2772349"/>
                </a:lnTo>
                <a:lnTo>
                  <a:pt x="4105112" y="2723134"/>
                </a:lnTo>
                <a:lnTo>
                  <a:pt x="4096156" y="2674123"/>
                </a:lnTo>
                <a:lnTo>
                  <a:pt x="4086611" y="2625320"/>
                </a:lnTo>
                <a:lnTo>
                  <a:pt x="4076481" y="2576729"/>
                </a:lnTo>
                <a:lnTo>
                  <a:pt x="4065772" y="2528354"/>
                </a:lnTo>
                <a:lnTo>
                  <a:pt x="4054485" y="2480198"/>
                </a:lnTo>
                <a:lnTo>
                  <a:pt x="4042626" y="2432266"/>
                </a:lnTo>
                <a:lnTo>
                  <a:pt x="4030197" y="2384560"/>
                </a:lnTo>
                <a:lnTo>
                  <a:pt x="4017204" y="2337086"/>
                </a:lnTo>
                <a:lnTo>
                  <a:pt x="4003649" y="2289846"/>
                </a:lnTo>
                <a:lnTo>
                  <a:pt x="3989536" y="2242846"/>
                </a:lnTo>
                <a:lnTo>
                  <a:pt x="3974869" y="2196087"/>
                </a:lnTo>
                <a:lnTo>
                  <a:pt x="3959653" y="2149575"/>
                </a:lnTo>
                <a:lnTo>
                  <a:pt x="3943890" y="2103312"/>
                </a:lnTo>
                <a:lnTo>
                  <a:pt x="3927585" y="2057304"/>
                </a:lnTo>
                <a:lnTo>
                  <a:pt x="3910742" y="2011553"/>
                </a:lnTo>
                <a:lnTo>
                  <a:pt x="3893364" y="1966064"/>
                </a:lnTo>
                <a:lnTo>
                  <a:pt x="3875455" y="1920840"/>
                </a:lnTo>
                <a:lnTo>
                  <a:pt x="3857019" y="1875885"/>
                </a:lnTo>
                <a:lnTo>
                  <a:pt x="3838059" y="1831203"/>
                </a:lnTo>
                <a:lnTo>
                  <a:pt x="3818580" y="1786797"/>
                </a:lnTo>
                <a:lnTo>
                  <a:pt x="3798586" y="1742673"/>
                </a:lnTo>
                <a:lnTo>
                  <a:pt x="3778080" y="1698832"/>
                </a:lnTo>
                <a:lnTo>
                  <a:pt x="3757066" y="1655280"/>
                </a:lnTo>
                <a:lnTo>
                  <a:pt x="3735547" y="1612020"/>
                </a:lnTo>
                <a:lnTo>
                  <a:pt x="3713528" y="1569055"/>
                </a:lnTo>
                <a:lnTo>
                  <a:pt x="3691013" y="1526391"/>
                </a:lnTo>
                <a:lnTo>
                  <a:pt x="3668005" y="1484029"/>
                </a:lnTo>
                <a:lnTo>
                  <a:pt x="3644508" y="1441975"/>
                </a:lnTo>
                <a:lnTo>
                  <a:pt x="3620526" y="1400232"/>
                </a:lnTo>
                <a:lnTo>
                  <a:pt x="3596063" y="1358804"/>
                </a:lnTo>
                <a:lnTo>
                  <a:pt x="3571122" y="1317694"/>
                </a:lnTo>
                <a:lnTo>
                  <a:pt x="3545708" y="1276907"/>
                </a:lnTo>
                <a:lnTo>
                  <a:pt x="3519824" y="1236446"/>
                </a:lnTo>
                <a:lnTo>
                  <a:pt x="3493474" y="1196316"/>
                </a:lnTo>
                <a:lnTo>
                  <a:pt x="3466661" y="1156519"/>
                </a:lnTo>
                <a:lnTo>
                  <a:pt x="3439390" y="1117060"/>
                </a:lnTo>
                <a:lnTo>
                  <a:pt x="3411665" y="1077943"/>
                </a:lnTo>
                <a:lnTo>
                  <a:pt x="3383489" y="1039171"/>
                </a:lnTo>
                <a:lnTo>
                  <a:pt x="3354866" y="1000748"/>
                </a:lnTo>
                <a:lnTo>
                  <a:pt x="3325800" y="962678"/>
                </a:lnTo>
                <a:lnTo>
                  <a:pt x="3296295" y="924965"/>
                </a:lnTo>
                <a:lnTo>
                  <a:pt x="3266354" y="887613"/>
                </a:lnTo>
                <a:lnTo>
                  <a:pt x="3235982" y="850625"/>
                </a:lnTo>
                <a:lnTo>
                  <a:pt x="3205181" y="814006"/>
                </a:lnTo>
                <a:lnTo>
                  <a:pt x="3173957" y="777758"/>
                </a:lnTo>
                <a:lnTo>
                  <a:pt x="3142313" y="741886"/>
                </a:lnTo>
                <a:lnTo>
                  <a:pt x="3110252" y="706395"/>
                </a:lnTo>
                <a:lnTo>
                  <a:pt x="3077778" y="671286"/>
                </a:lnTo>
                <a:lnTo>
                  <a:pt x="3044896" y="636565"/>
                </a:lnTo>
                <a:lnTo>
                  <a:pt x="3011609" y="602235"/>
                </a:lnTo>
                <a:lnTo>
                  <a:pt x="2977921" y="568300"/>
                </a:lnTo>
                <a:lnTo>
                  <a:pt x="2943835" y="534764"/>
                </a:lnTo>
                <a:lnTo>
                  <a:pt x="2909356" y="501631"/>
                </a:lnTo>
                <a:lnTo>
                  <a:pt x="2874488" y="468903"/>
                </a:lnTo>
                <a:lnTo>
                  <a:pt x="2839233" y="436586"/>
                </a:lnTo>
                <a:lnTo>
                  <a:pt x="2803597" y="404684"/>
                </a:lnTo>
                <a:lnTo>
                  <a:pt x="2767582" y="373198"/>
                </a:lnTo>
                <a:lnTo>
                  <a:pt x="2731193" y="342135"/>
                </a:lnTo>
                <a:lnTo>
                  <a:pt x="2694433" y="311497"/>
                </a:lnTo>
                <a:lnTo>
                  <a:pt x="2657307" y="281288"/>
                </a:lnTo>
                <a:lnTo>
                  <a:pt x="2619817" y="251513"/>
                </a:lnTo>
                <a:lnTo>
                  <a:pt x="2581969" y="222174"/>
                </a:lnTo>
                <a:lnTo>
                  <a:pt x="2543765" y="193276"/>
                </a:lnTo>
                <a:lnTo>
                  <a:pt x="2505209" y="164823"/>
                </a:lnTo>
                <a:lnTo>
                  <a:pt x="2466306" y="136818"/>
                </a:lnTo>
                <a:lnTo>
                  <a:pt x="2427059" y="109265"/>
                </a:lnTo>
                <a:lnTo>
                  <a:pt x="2387473" y="82169"/>
                </a:lnTo>
                <a:lnTo>
                  <a:pt x="2259203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717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D59A-DEFE-442F-85BC-69A19D4863D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7C11-5BEB-4DD0-843D-0CB2FDC6A47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459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B2D59A-DEFE-442F-85BC-69A19D4863D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97C11-5BEB-4DD0-843D-0CB2FDC6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22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2D59A-DEFE-442F-85BC-69A19D4863D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7C11-5BEB-4DD0-843D-0CB2FDC6A4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79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199505"/>
            <a:ext cx="10058400" cy="1429786"/>
          </a:xfrm>
        </p:spPr>
        <p:txBody>
          <a:bodyPr/>
          <a:lstStyle>
            <a:lvl1pPr>
              <a:defRPr>
                <a:solidFill>
                  <a:srgbClr val="003366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3763"/>
                </a:solidFill>
              </a:rPr>
              <a:t>Slide Title Here (adjust size as needed)</a:t>
            </a:r>
            <a:br>
              <a:rPr lang="en-US" dirty="0">
                <a:solidFill>
                  <a:srgbClr val="1A3763"/>
                </a:solidFill>
              </a:rPr>
            </a:br>
            <a:r>
              <a:rPr lang="en-US" dirty="0"/>
              <a:t>Title &amp; Content Slide – Heading Level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74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BD892F-C1C8-4888-AFA4-24722CC19B2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10058400" cy="4023360"/>
          </a:xfrm>
        </p:spPr>
        <p:txBody>
          <a:bodyPr/>
          <a:lstStyle>
            <a:lvl1pPr marL="18288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000"/>
            </a:lvl2pPr>
            <a:lvl3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600"/>
            </a:lvl4pPr>
            <a:lvl5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lvl5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Bullet Text Here (minimum 24pt font size)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5492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ew Section Header - H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California Commission on Teacher Credentialing seal">
            <a:extLst>
              <a:ext uri="{FF2B5EF4-FFF2-40B4-BE49-F238E27FC236}">
                <a16:creationId xmlns:a16="http://schemas.microsoft.com/office/drawing/2014/main" id="{6DFFA342-F737-466A-8C27-0F316FD69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" y="5281466"/>
            <a:ext cx="950976" cy="9509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207820"/>
            <a:ext cx="10058400" cy="1429784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4800" b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>
                <a:solidFill>
                  <a:srgbClr val="1A3763"/>
                </a:solidFill>
              </a:rPr>
            </a:br>
            <a:r>
              <a:rPr lang="en-US" dirty="0">
                <a:solidFill>
                  <a:srgbClr val="1A3763"/>
                </a:solidFill>
              </a:rPr>
              <a:t>Slide Title Here (adjust size as needed)</a:t>
            </a:r>
            <a:br>
              <a:rPr lang="en-US" dirty="0">
                <a:solidFill>
                  <a:srgbClr val="1A3763"/>
                </a:solidFill>
              </a:rPr>
            </a:br>
            <a:r>
              <a:rPr lang="en-US" dirty="0"/>
              <a:t>Section Header Slide – Heading Level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199345" y="1733226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999B559-53A7-46EB-90A5-FA9ABFE6A42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10058400" cy="4023360"/>
          </a:xfrm>
        </p:spPr>
        <p:txBody>
          <a:bodyPr/>
          <a:lstStyle>
            <a:lvl1pPr marL="18288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2400"/>
            </a:lvl1pPr>
            <a:lvl2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2000"/>
            </a:lvl2pPr>
            <a:lvl3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800"/>
            </a:lvl3pPr>
            <a:lvl4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 sz="1600"/>
            </a:lvl4pPr>
            <a:lvl5pPr>
              <a:lnSpc>
                <a:spcPct val="100000"/>
              </a:lnSpc>
              <a:buClrTx/>
              <a:buFont typeface="Arial" panose="020B0604020202020204" pitchFamily="34" charset="0"/>
              <a:buChar char="•"/>
              <a:defRPr/>
            </a:lvl5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Bullet Text Here (minimum 24pt font size)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7997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Two Content Slide – Heading Level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97278" y="1845734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/>
            </a:lvl5pPr>
          </a:lstStyle>
          <a:p>
            <a:pPr marL="91440" marR="0" lvl="0" indent="-9144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lang="en-US" dirty="0"/>
              <a:t>Content #1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/>
            </a:lvl5pPr>
            <a:lvl6pPr>
              <a:buNone/>
              <a:defRPr/>
            </a:lvl6pPr>
          </a:lstStyle>
          <a:p>
            <a:pPr lvl="0"/>
            <a:r>
              <a:rPr lang="en-US" dirty="0"/>
              <a:t>Content #2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58609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097280" y="286603"/>
            <a:ext cx="10058400" cy="1450757"/>
          </a:xfrm>
        </p:spPr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Two Content Slide (Comparison) Heading Level 2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#1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2pPr>
              <a:lnSpc>
                <a:spcPct val="100000"/>
              </a:lnSpc>
              <a:buClrTx/>
              <a:defRPr/>
            </a:lvl2pPr>
            <a:lvl3pPr>
              <a:lnSpc>
                <a:spcPct val="100000"/>
              </a:lnSpc>
              <a:buClrTx/>
              <a:defRPr sz="1600"/>
            </a:lvl3pPr>
            <a:lvl4pPr>
              <a:lnSpc>
                <a:spcPct val="100000"/>
              </a:lnSpc>
              <a:buClrTx/>
              <a:defRPr/>
            </a:lvl4pPr>
            <a:lvl5pPr>
              <a:buClrTx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Content #2 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2pPr>
              <a:lnSpc>
                <a:spcPct val="100000"/>
              </a:lnSpc>
              <a:buClrTx/>
              <a:defRPr/>
            </a:lvl2pPr>
            <a:lvl3pPr>
              <a:lnSpc>
                <a:spcPct val="100000"/>
              </a:lnSpc>
              <a:buClrTx/>
              <a:defRPr sz="1600"/>
            </a:lvl3pPr>
            <a:lvl4pPr>
              <a:lnSpc>
                <a:spcPct val="100000"/>
              </a:lnSpc>
              <a:buClrTx/>
              <a:defRPr/>
            </a:lvl4pPr>
            <a:lvl5pPr>
              <a:buClrTx/>
              <a:defRPr/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585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A3763"/>
                </a:solidFill>
              </a:defRPr>
            </a:lvl1pPr>
          </a:lstStyle>
          <a:p>
            <a:r>
              <a:rPr lang="en-US" dirty="0"/>
              <a:t>Title Only Slide (adjust size as needed)</a:t>
            </a:r>
            <a:br>
              <a:rPr lang="en-US" dirty="0"/>
            </a:br>
            <a:r>
              <a:rPr lang="en-US" dirty="0"/>
              <a:t>Heading Level 2 – no content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352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No Heading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>
              <a:solidFill>
                <a:srgbClr val="1A376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algn="r"/>
            <a:fld id="{8CF074CD-934D-404A-ACFA-C89B8DACAFC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6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4800" b="0">
                <a:solidFill>
                  <a:srgbClr val="FAAC35"/>
                </a:solidFill>
              </a:defRPr>
            </a:lvl1pPr>
          </a:lstStyle>
          <a:p>
            <a:r>
              <a:rPr lang="en-US" dirty="0"/>
              <a:t>Content with Caption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/>
          <a:lstStyle>
            <a:lvl1pPr>
              <a:defRPr sz="2400">
                <a:solidFill>
                  <a:srgbClr val="1A3763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dirty="0">
              <a:solidFill>
                <a:srgbClr val="1A3763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76E3E5-7638-44A1-9797-60761A720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buClrTx/>
              <a:defRPr sz="2000"/>
            </a:lvl2pPr>
            <a:lvl3pPr>
              <a:lnSpc>
                <a:spcPct val="100000"/>
              </a:lnSpc>
              <a:buClrTx/>
              <a:defRPr sz="1800"/>
            </a:lvl3pPr>
            <a:lvl4pPr>
              <a:lnSpc>
                <a:spcPct val="100000"/>
              </a:lnSpc>
              <a:buClrTx/>
              <a:defRPr sz="1600"/>
            </a:lvl4pPr>
            <a:lvl5pPr>
              <a:lnSpc>
                <a:spcPct val="100000"/>
              </a:lnSpc>
              <a:buClrTx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618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H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rgbClr val="1A37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4800" b="0">
                <a:solidFill>
                  <a:srgbClr val="FAAC35"/>
                </a:solidFill>
              </a:defRPr>
            </a:lvl1pPr>
          </a:lstStyle>
          <a:p>
            <a:r>
              <a:rPr lang="en-US" dirty="0"/>
              <a:t>Picture with Caption – Heading Level 2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rgbClr val="B6D8F2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2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90167" y="6459785"/>
            <a:ext cx="1312025" cy="3651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fld id="{8CF074CD-934D-404A-ACFA-C89B8DACAFC4}" type="slidenum">
              <a:rPr lang="en-US" smtClean="0"/>
              <a:pPr/>
              <a:t>‹#›</a:t>
            </a:fld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4954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F074CD-934D-404A-ACFA-C89B8DACAFC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77DAF-E1B2-4B82-A24A-C3842BD94D48}"/>
              </a:ext>
            </a:extLst>
          </p:cNvPr>
          <p:cNvPicPr/>
          <p:nvPr userDrawn="1"/>
        </p:nvPicPr>
        <p:blipFill>
          <a:blip r:embed="rId12">
            <a:alphaModFix amt="76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" y="5276590"/>
            <a:ext cx="951182" cy="951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51881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736" r:id="rId1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u="none" kern="1200" spc="-50" baseline="0">
          <a:solidFill>
            <a:srgbClr val="1A3763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FAA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b="0" i="0" u="non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CF074CD-934D-404A-ACFA-C89B8DACAFC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B977DAF-E1B2-4B82-A24A-C3842BD94D48}"/>
              </a:ext>
            </a:extLst>
          </p:cNvPr>
          <p:cNvPicPr/>
          <p:nvPr userDrawn="1"/>
        </p:nvPicPr>
        <p:blipFill>
          <a:blip r:embed="rId12">
            <a:alphaModFix amt="76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9" y="5276590"/>
            <a:ext cx="951182" cy="951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491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b="0" i="0" u="none" kern="1200" spc="-50" baseline="0">
          <a:solidFill>
            <a:srgbClr val="1A3763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tx1"/>
        </a:buClr>
        <a:buFont typeface="Calibri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5940" y="609676"/>
            <a:ext cx="11120119" cy="697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77053" y="2592483"/>
            <a:ext cx="5869305" cy="4001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10/18/2023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29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7" r:id="rId9"/>
  </p:sldLayoutIdLst>
  <p:txStyles>
    <p:titleStyle>
      <a:lvl1pPr>
        <a:defRPr b="0" i="0" u="none">
          <a:latin typeface="+mj-lt"/>
          <a:ea typeface="+mj-ea"/>
          <a:cs typeface="+mj-cs"/>
        </a:defRPr>
      </a:lvl1pPr>
    </p:titleStyle>
    <p:bodyStyle>
      <a:lvl1pPr marL="0">
        <a:defRPr b="0" i="0" u="none"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sac.ca.gov/california-golden-state-teacher-grant-gstg-program" TargetMode="External"/><Relationship Id="rId3" Type="http://schemas.openxmlformats.org/officeDocument/2006/relationships/hyperlink" Target="https://www.ctc.ca.gov/educator-prep/grant-funded-programs/teacher-residency-grant-program" TargetMode="External"/><Relationship Id="rId7" Type="http://schemas.openxmlformats.org/officeDocument/2006/relationships/hyperlink" Target="https://www.ctc.ca.gov/educator-prep/grant-funded-programs/diverse-education-leaders-pipeline-initiative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ctc.ca.gov/educator-prep/grant-funded-programs/reading-and-lit-supp-auth-incentive" TargetMode="External"/><Relationship Id="rId5" Type="http://schemas.openxmlformats.org/officeDocument/2006/relationships/hyperlink" Target="https://www.ctc.ca.gov/educator-prep/grant-funded-programs/cs-incentive-grant" TargetMode="External"/><Relationship Id="rId4" Type="http://schemas.openxmlformats.org/officeDocument/2006/relationships/hyperlink" Target="https://www.ctc.ca.gov/educator-prep/grant-funded-programs/Classified-Sch-Empl-Teacher-Cred-Prog" TargetMode="External"/><Relationship Id="rId9" Type="http://schemas.openxmlformats.org/officeDocument/2006/relationships/hyperlink" Target="https://www.cde.ca.gov/ci/gs/p3/documents/upkteachercompendium2.pdf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srtac.sccoe.org/about" TargetMode="Externa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Db-feDMoKU&amp;t=6699s" TargetMode="External"/><Relationship Id="rId2" Type="http://schemas.openxmlformats.org/officeDocument/2006/relationships/hyperlink" Target="https://www.ctc.ca.gov/docs/default-source/commission/agendas/2023-10/2023-10-2c.pdf?sfvrsn=383023b1_9" TargetMode="Externa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c.ca.gov/educatortools.ctc.ca.gov/BasicSkillsRequirement" TargetMode="External"/><Relationship Id="rId2" Type="http://schemas.openxmlformats.org/officeDocument/2006/relationships/hyperlink" Target="https://www.ctc.ca.gov/credentials/find-your-career-path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rms.office.com/pages/responsepage.aspx?id=k2oneP3KcEmBtU5QdOQpEOpiY10XO2BGp12ArsLRhDdUMVU0RFZDMjNGUzFVTDdQN1pTR1ROREQ4Ti4u&amp;web=1&amp;wdLOR=cC4D88AE0-7B96-454E-B872-141CB9F6247E" TargetMode="External"/><Relationship Id="rId5" Type="http://schemas.openxmlformats.org/officeDocument/2006/relationships/hyperlink" Target="https://www.ctc.ca.gov/credentials/roadmap-to-teaching/becoming-a-teacher-in-california/program-pathways-dashboard" TargetMode="External"/><Relationship Id="rId4" Type="http://schemas.openxmlformats.org/officeDocument/2006/relationships/hyperlink" Target="https://www.ctc.ca.gov/credentials/roadmap-to-teaching/becoming-a-teacher-in-california/pathways-to-credentialin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://recuperarmadrid.blogspot.com/2014/02/schleicher-cuestiona-la-ensenanza-de.html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juku.it/quick-note-what-does-cloud-domination-really-mean/question-mark-shaped-cloud/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s://www.ctc.ca.gov/commission/newsletters/psd-news" TargetMode="External"/><Relationship Id="rId7" Type="http://schemas.openxmlformats.org/officeDocument/2006/relationships/hyperlink" Target="https://us02web.zoom.us/j/85348030305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us02web.zoom.us/j/83000799079" TargetMode="External"/><Relationship Id="rId5" Type="http://schemas.openxmlformats.org/officeDocument/2006/relationships/hyperlink" Target="mailto:ECE@ctc.ca.gov" TargetMode="External"/><Relationship Id="rId4" Type="http://schemas.openxmlformats.org/officeDocument/2006/relationships/hyperlink" Target="https://www.ctc.ca.gov/commission/newsletters/ece-news-email-lis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tc.ca.gov/docs/default-source/educator-prep/ps-alerts/2023/psa-23-04.pdf?sfvrsn=574920b1_9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hyperlink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NULL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6AC2464-0212-ADA6-AC7F-49279279F4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3999" y="4550230"/>
            <a:ext cx="10909073" cy="842386"/>
          </a:xfrm>
        </p:spPr>
        <p:txBody>
          <a:bodyPr>
            <a:normAutofit/>
          </a:bodyPr>
          <a:lstStyle/>
          <a:p>
            <a:r>
              <a:rPr lang="en-US" sz="4700" dirty="0"/>
              <a:t>CCTE Conference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0B9703E-9E65-0F29-4C0D-37FD10161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3999" y="5521569"/>
            <a:ext cx="10925101" cy="72142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October 19, 2023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San </a:t>
            </a:r>
            <a:r>
              <a:rPr lang="en-US" sz="1800" dirty="0" err="1">
                <a:solidFill>
                  <a:srgbClr val="000000"/>
                </a:solidFill>
                <a:latin typeface="Calibri" panose="020F0502020204030204" pitchFamily="34" charset="0"/>
              </a:rPr>
              <a:t>diego</a:t>
            </a:r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</a:rPr>
              <a:t>, CA</a:t>
            </a: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Content Placeholder 4" descr="California Commission on Teacher Credentialing seal">
            <a:extLst>
              <a:ext uri="{FF2B5EF4-FFF2-40B4-BE49-F238E27FC236}">
                <a16:creationId xmlns:a16="http://schemas.microsoft.com/office/drawing/2014/main" id="{25E122C3-F08E-816A-D0D3-CC0C09FFA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4" y="615008"/>
            <a:ext cx="3602736" cy="36027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916295-2BC6-18FD-9064-F7836EC655CD}"/>
              </a:ext>
            </a:extLst>
          </p:cNvPr>
          <p:cNvSpPr txBox="1"/>
          <p:nvPr/>
        </p:nvSpPr>
        <p:spPr>
          <a:xfrm>
            <a:off x="4888524" y="1250116"/>
            <a:ext cx="65056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Updates from 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California Commission on Teacher Credentialing</a:t>
            </a:r>
          </a:p>
        </p:txBody>
      </p:sp>
    </p:spTree>
    <p:extLst>
      <p:ext uri="{BB962C8B-B14F-4D97-AF65-F5344CB8AC3E}">
        <p14:creationId xmlns:p14="http://schemas.microsoft.com/office/powerpoint/2010/main" val="200753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1293-B2CB-0285-1065-E0581282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0" y="609676"/>
            <a:ext cx="11120119" cy="2031325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Update On Implementation of SB 488: Reading and Literacy Instruction </a:t>
            </a:r>
            <a:r>
              <a:rPr lang="en-US" sz="2400" i="1" dirty="0">
                <a:latin typeface="Calibri Light"/>
                <a:cs typeface="Calibri Light"/>
              </a:rPr>
              <a:t>(continued)</a:t>
            </a:r>
            <a:endParaRPr lang="en-US" sz="2400" i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4994-379F-8A63-8389-44C8F348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9571" y="2592483"/>
            <a:ext cx="7016787" cy="3200876"/>
          </a:xfrm>
        </p:spPr>
        <p:txBody>
          <a:bodyPr wrap="square" lIns="0" tIns="0" rIns="0" bIns="0" anchor="t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All currently approved programs must align with these new TPEs and standards by </a:t>
            </a:r>
            <a:r>
              <a:rPr lang="en-US" b="1"/>
              <a:t>July 1, 2024</a:t>
            </a:r>
            <a:r>
              <a:rPr lang="en-US"/>
              <a:t>.  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Effective </a:t>
            </a:r>
            <a:r>
              <a:rPr lang="en-US" b="1"/>
              <a:t>Immediately</a:t>
            </a:r>
            <a:r>
              <a:rPr lang="en-US"/>
              <a:t> for New Program Proposals (must be aligned before approval).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/>
              <a:t>Required Certification Process in </a:t>
            </a:r>
            <a:r>
              <a:rPr lang="en-US" b="1"/>
              <a:t>2024-2025</a:t>
            </a:r>
            <a:r>
              <a:rPr lang="en-US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6" name="Picture 6" descr="Child writing on paper">
            <a:extLst>
              <a:ext uri="{FF2B5EF4-FFF2-40B4-BE49-F238E27FC236}">
                <a16:creationId xmlns:a16="http://schemas.microsoft.com/office/drawing/2014/main" id="{220635B5-B672-EC67-E430-C12EFE27F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350" y="2697866"/>
            <a:ext cx="3292997" cy="2185686"/>
          </a:xfrm>
          <a:prstGeom prst="rect">
            <a:avLst/>
          </a:prstGeom>
        </p:spPr>
      </p:pic>
      <p:sp>
        <p:nvSpPr>
          <p:cNvPr id="8" name="object 6">
            <a:extLst>
              <a:ext uri="{FF2B5EF4-FFF2-40B4-BE49-F238E27FC236}">
                <a16:creationId xmlns:a16="http://schemas.microsoft.com/office/drawing/2014/main" id="{4B44AECC-EECC-4918-DB64-9FFF6B40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6296" y="2169861"/>
            <a:ext cx="10298654" cy="8964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71395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1293-B2CB-0285-1065-E0581282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0" y="609676"/>
            <a:ext cx="11120119" cy="2031325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Update On Implementation of SB 488: Reading and Literacy Instruction </a:t>
            </a:r>
            <a:r>
              <a:rPr lang="en-US" sz="2400" i="1" dirty="0">
                <a:latin typeface="Calibri Light"/>
                <a:cs typeface="Calibri Light"/>
              </a:rPr>
              <a:t>(continued)</a:t>
            </a:r>
            <a:endParaRPr lang="en-US" sz="2400" i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4994-379F-8A63-8389-44C8F348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9571" y="2592483"/>
            <a:ext cx="6955379" cy="3200876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dirty="0"/>
              <a:t>Certification Process – What we know: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PSA will be out soon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Over 300 programs will need to be certified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All programs must be certified before July 1, 2025. Review to take place 2024-25.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In addition to regular accreditation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dirty="0"/>
              <a:t>Certification focused on 44259 (b) (4) (A) and (B)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B44AECC-EECC-4918-DB64-9FFF6B40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6296" y="2169861"/>
            <a:ext cx="10298654" cy="8964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 descr="The 6 Keys to Building a Community of Readers">
            <a:extLst>
              <a:ext uri="{FF2B5EF4-FFF2-40B4-BE49-F238E27FC236}">
                <a16:creationId xmlns:a16="http://schemas.microsoft.com/office/drawing/2014/main" id="{CEBD0F05-EF32-25DD-573E-4D2A14CE2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" y="2755301"/>
            <a:ext cx="3173026" cy="220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556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1293-B2CB-0285-1065-E0581282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940" y="609676"/>
            <a:ext cx="11120119" cy="2031325"/>
          </a:xfrm>
        </p:spPr>
        <p:txBody>
          <a:bodyPr wrap="square" lIns="0" tIns="0" rIns="0" bIns="0" anchor="t">
            <a:spAutoFit/>
          </a:bodyPr>
          <a:lstStyle/>
          <a:p>
            <a:pPr algn="ctr"/>
            <a:r>
              <a:rPr lang="en-US" dirty="0">
                <a:latin typeface="Calibri Light"/>
                <a:cs typeface="Calibri Light"/>
              </a:rPr>
              <a:t>Update On Implementation of SB 488: Reading and Literacy Instruction </a:t>
            </a:r>
            <a:r>
              <a:rPr lang="en-US" sz="2400" i="1" dirty="0">
                <a:latin typeface="Calibri Light"/>
                <a:cs typeface="Calibri Light"/>
              </a:rPr>
              <a:t>(continued)</a:t>
            </a:r>
            <a:endParaRPr lang="en-US" sz="2400" i="1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4994-379F-8A63-8389-44C8F348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63341" y="2341023"/>
            <a:ext cx="7678418" cy="4339650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dirty="0"/>
              <a:t>What does 44259 (b) (4) (A) and (B) say?</a:t>
            </a:r>
          </a:p>
          <a:p>
            <a:pPr marL="0" lvl="1" algn="l" defTabSz="457200" fontAlgn="base">
              <a:tabLst>
                <a:tab pos="628650" algn="l"/>
              </a:tabLst>
            </a:pP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(</a:t>
            </a:r>
            <a:r>
              <a:rPr lang="en-US" sz="2400" b="0" i="0" dirty="0" err="1">
                <a:solidFill>
                  <a:srgbClr val="333333"/>
                </a:solidFill>
                <a:effectLst/>
                <a:latin typeface="+mn-lt"/>
              </a:rPr>
              <a:t>i</a:t>
            </a:r>
            <a:r>
              <a:rPr lang="en-US" sz="2400" b="0" i="0" dirty="0">
                <a:solidFill>
                  <a:srgbClr val="333333"/>
                </a:solidFill>
                <a:effectLst/>
                <a:latin typeface="+mn-lt"/>
              </a:rPr>
              <a:t>)	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+mn-lt"/>
              </a:rPr>
              <a:t>The study of organized, systematic, explicit skills 	including phonemic awareness, direct, systematic, 	explicit phonics*,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+mn-lt"/>
              </a:rPr>
              <a:t>and decoding skills.</a:t>
            </a:r>
          </a:p>
          <a:p>
            <a:pPr algn="l" fontAlgn="base">
              <a:tabLst>
                <a:tab pos="628650" algn="l"/>
              </a:tabLst>
            </a:pPr>
            <a:r>
              <a:rPr lang="en-US" sz="2400" b="0" i="0" dirty="0">
                <a:effectLst/>
                <a:latin typeface="+mn-lt"/>
              </a:rPr>
              <a:t>(ii) 	A strong literature, language, and comprehension 	component with a balance of oral and written 	language.</a:t>
            </a:r>
          </a:p>
          <a:p>
            <a:pPr algn="l" fontAlgn="base">
              <a:tabLst>
                <a:tab pos="628650" algn="l"/>
              </a:tabLst>
            </a:pPr>
            <a:r>
              <a:rPr lang="en-US" sz="2400" b="0" i="0" dirty="0">
                <a:effectLst/>
                <a:latin typeface="+mn-lt"/>
              </a:rPr>
              <a:t>(iii) 	Ongoing diagnostic techniques that inform teaching		 and assessment.</a:t>
            </a:r>
          </a:p>
          <a:p>
            <a:pPr algn="l" fontAlgn="base">
              <a:tabLst>
                <a:tab pos="628650" algn="l"/>
              </a:tabLst>
            </a:pPr>
            <a:r>
              <a:rPr lang="en-US" sz="2400" b="0" i="0" dirty="0">
                <a:effectLst/>
                <a:latin typeface="+mn-lt"/>
              </a:rPr>
              <a:t>(iv) 	Early intervention techniques.</a:t>
            </a:r>
          </a:p>
          <a:p>
            <a:pPr algn="l" fontAlgn="base">
              <a:tabLst>
                <a:tab pos="628650" algn="l"/>
              </a:tabLst>
            </a:pPr>
            <a:r>
              <a:rPr lang="en-US" sz="2400" b="0" i="0" dirty="0">
                <a:effectLst/>
                <a:latin typeface="+mn-lt"/>
              </a:rPr>
              <a:t>(v) 	Guided practice in a clinical setting.</a:t>
            </a:r>
          </a:p>
          <a:p>
            <a:pPr algn="l" fontAlgn="base">
              <a:tabLst>
                <a:tab pos="628650" algn="l"/>
              </a:tabLst>
            </a:pPr>
            <a:endParaRPr lang="en-US" sz="2000" i="1" dirty="0">
              <a:latin typeface="+mn-lt"/>
            </a:endParaRPr>
          </a:p>
          <a:p>
            <a:pPr algn="l" fontAlgn="base">
              <a:tabLst>
                <a:tab pos="628650" algn="l"/>
              </a:tabLst>
            </a:pPr>
            <a:r>
              <a:rPr lang="en-US" sz="2000" i="1" dirty="0">
                <a:latin typeface="+mn-lt"/>
              </a:rPr>
              <a:t>*defined in code</a:t>
            </a:r>
            <a:endParaRPr lang="en-US" sz="2000" b="0" i="1" dirty="0">
              <a:effectLst/>
              <a:latin typeface="+mn-lt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B44AECC-EECC-4918-DB64-9FFF6B40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6296" y="2169861"/>
            <a:ext cx="10298654" cy="8964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 descr="Social and Emotional Learning for New Teachers | Edutopia">
            <a:extLst>
              <a:ext uri="{FF2B5EF4-FFF2-40B4-BE49-F238E27FC236}">
                <a16:creationId xmlns:a16="http://schemas.microsoft.com/office/drawing/2014/main" id="{9E05F45A-4558-458C-9BE4-65F784B3E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" y="2674787"/>
            <a:ext cx="3192669" cy="212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1401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E690-4233-CBF6-9CB3-0246E7B2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7824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Updates on Grants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9839D-1E65-AABF-7F4D-5FF5C2AA28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64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093335" cy="6858000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8" y="0"/>
                </a:moveTo>
                <a:lnTo>
                  <a:pt x="0" y="0"/>
                </a:lnTo>
                <a:lnTo>
                  <a:pt x="0" y="6858000"/>
                </a:lnTo>
                <a:lnTo>
                  <a:pt x="5093208" y="6858000"/>
                </a:lnTo>
                <a:lnTo>
                  <a:pt x="50932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 idx="4294967295"/>
          </p:nvPr>
        </p:nvSpPr>
        <p:spPr>
          <a:xfrm>
            <a:off x="396495" y="1528318"/>
            <a:ext cx="4235113" cy="342978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84455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Funding</a:t>
            </a:r>
            <a:r>
              <a:rPr kumimoji="0" lang="en-US" sz="47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lang="en-US" sz="47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to </a:t>
            </a:r>
            <a: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Support </a:t>
            </a:r>
            <a:b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cs typeface="Calibri Light"/>
              </a:rPr>
            </a:br>
            <a:r>
              <a:rPr kumimoji="0" lang="en-US" sz="4700" b="0" i="0" u="none" strike="noStrike" kern="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 </a:t>
            </a:r>
            <a: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Credential and Authorization </a:t>
            </a:r>
            <a:endParaRPr kumimoji="0" lang="en-US" sz="47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/>
              <a:cs typeface="Calibri Light"/>
            </a:endParaRP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 Candidates</a:t>
            </a:r>
            <a:endParaRPr kumimoji="0" lang="en-US" sz="47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cs typeface="Calibri 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1897" y="245596"/>
            <a:ext cx="6200402" cy="5655394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-2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</a:t>
            </a:r>
            <a:r>
              <a:rPr kumimoji="0" lang="en-US" sz="2800" b="0" i="0" u="none" strike="noStrike" kern="0" cap="none" spc="-8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Residency</a:t>
            </a:r>
            <a:r>
              <a:rPr kumimoji="0" lang="en-US" sz="2800" b="0" i="0" u="none" strike="noStrike" kern="0" cap="none" spc="-8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</a:t>
            </a:r>
            <a:r>
              <a:rPr kumimoji="0" lang="en-US" sz="2800" b="0" i="0" u="none" strike="noStrike" kern="0" cap="none" spc="-5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Classified</a:t>
            </a:r>
            <a:r>
              <a:rPr kumimoji="0" lang="en-US" sz="2800" b="0" i="0" u="none" strike="noStrike" kern="0" cap="none" spc="-2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School</a:t>
            </a:r>
            <a:r>
              <a:rPr kumimoji="0" lang="en-US" sz="2800" b="0" i="0" u="none" strike="noStrike" kern="0" cap="none" spc="-2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Employee</a:t>
            </a:r>
            <a:r>
              <a:rPr kumimoji="0" lang="en-US" sz="2800" b="0" i="0" u="none" strike="noStrike" kern="0" cap="none" spc="-3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</a:t>
            </a:r>
            <a:r>
              <a:rPr lang="en-US" sz="2800" kern="0" dirty="0">
                <a:solidFill>
                  <a:schemeClr val="accent3"/>
                </a:solid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Credentialing</a:t>
            </a:r>
            <a:r>
              <a:rPr kumimoji="0" lang="en-US" sz="2800" b="0" i="0" u="none" strike="noStrike" kern="0" cap="none" spc="-7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</a:t>
            </a:r>
          </a:p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Computer Science Supplementary Authorization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Reading and Literacy Authorization</a:t>
            </a:r>
            <a:endParaRPr kumimoji="0" lang="en-US" sz="2800" b="0" i="0" u="none" strike="noStrike" kern="0" cap="none" spc="-1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lang="en-US" sz="2800" kern="0" spc="-10" dirty="0">
                <a:solidFill>
                  <a:srgbClr val="9454C3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Diverse Education Leaders Pipeline </a:t>
            </a:r>
            <a:r>
              <a:rPr lang="en-US" sz="2800" kern="0" spc="-10" dirty="0">
                <a:solidFill>
                  <a:schemeClr val="accent3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Initiative</a:t>
            </a:r>
            <a:br>
              <a:rPr lang="en-US" sz="2800" kern="0" spc="-10" dirty="0">
                <a:solidFill>
                  <a:prstClr val="black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</a:br>
            <a:br>
              <a:rPr lang="en-US" sz="2800" kern="0" spc="-10" dirty="0">
                <a:solidFill>
                  <a:prstClr val="black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</a:br>
            <a:r>
              <a:rPr lang="en-US" sz="2800" kern="0" spc="-10" dirty="0">
                <a:solidFill>
                  <a:prstClr val="black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also see</a:t>
            </a:r>
            <a:endParaRPr kumimoji="0" lang="en-US" sz="2800" b="0" i="0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  <a:p>
            <a:pPr marL="469900" marR="0" lvl="0" indent="-457200" defTabSz="914400" eaLnBrk="1" fontAlgn="auto" latinLnBrk="0" hangingPunct="1"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Golden</a:t>
            </a:r>
            <a:r>
              <a:rPr kumimoji="0" lang="en-US" sz="2800" b="0" i="0" u="none" strike="noStrike" kern="0" cap="none" spc="-7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State</a:t>
            </a:r>
            <a:r>
              <a:rPr kumimoji="0" lang="en-US" sz="2800" b="0" i="0" u="none" strike="noStrike" kern="0" cap="none" spc="-4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-2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Teacher</a:t>
            </a:r>
            <a:r>
              <a:rPr kumimoji="0" lang="en-US" sz="2800" b="0" i="0" u="none" strike="noStrike" kern="0" cap="none" spc="-75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Grants</a:t>
            </a:r>
            <a:b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kumimoji="0" lang="en-US" sz="2800" b="0" i="1" u="none" strike="noStrike" kern="0" cap="none" spc="-1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also see the Universal Prekindergarten Teacher Pipeline Resource Compendium</a:t>
            </a:r>
            <a:endParaRPr kumimoji="0" lang="en-US" sz="2800" b="0" i="1" u="none" strike="noStrike" kern="0" cap="none" spc="-1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795506" y="6535318"/>
            <a:ext cx="15367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-25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</a:rPr>
              <a:t>19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8130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39A1A1-2955-8DE5-F303-869AB30A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Statewide Residency Technical Assistance Center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0FC995-4684-A85F-9D95-EE6A7D1B07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/>
              <a:t> </a:t>
            </a:r>
            <a:r>
              <a:rPr lang="en-US" dirty="0"/>
              <a:t>$20 million 5-year grant awarded to consortium led by </a:t>
            </a:r>
            <a:r>
              <a:rPr lang="en-US" dirty="0">
                <a:hlinkClick r:id="rId2"/>
              </a:rPr>
              <a:t>Santa Clara COE</a:t>
            </a:r>
            <a:endParaRPr lang="en-US" dirty="0"/>
          </a:p>
          <a:p>
            <a:r>
              <a:rPr lang="en-US"/>
              <a:t> </a:t>
            </a:r>
            <a:r>
              <a:rPr lang="en-US" dirty="0"/>
              <a:t>Hubs in Humboldt, Sacramento, Tulare, and San Diego COEs</a:t>
            </a:r>
          </a:p>
          <a:p>
            <a:r>
              <a:rPr lang="en-US"/>
              <a:t> </a:t>
            </a:r>
            <a:r>
              <a:rPr lang="en-US" dirty="0"/>
              <a:t>Build the capacity of COE regional hubs to support the launch, scaling, and sustainability of residencies</a:t>
            </a:r>
          </a:p>
          <a:p>
            <a:r>
              <a:rPr lang="en-US"/>
              <a:t> </a:t>
            </a:r>
            <a:r>
              <a:rPr lang="en-US" dirty="0"/>
              <a:t>Bolster awareness and support for the residency model statewide</a:t>
            </a:r>
          </a:p>
          <a:p>
            <a:r>
              <a:rPr lang="en-US"/>
              <a:t> </a:t>
            </a:r>
            <a:r>
              <a:rPr lang="en-US" dirty="0"/>
              <a:t>Expand residency work and address educator shortages through existing relationships and connections between COEs, LEAs, and Superintendents </a:t>
            </a:r>
          </a:p>
          <a:p>
            <a:r>
              <a:rPr lang="en-US"/>
              <a:t> </a:t>
            </a:r>
            <a:r>
              <a:rPr lang="en-US" dirty="0"/>
              <a:t>Develop a community of practice (CoP) to sustain the work after the grant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076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39A1A1-2955-8DE5-F303-869AB30AB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8" y="551197"/>
            <a:ext cx="10058400" cy="1429786"/>
          </a:xfrm>
        </p:spPr>
        <p:txBody>
          <a:bodyPr/>
          <a:lstStyle/>
          <a:p>
            <a:r>
              <a:rPr lang="en-US" b="1" dirty="0"/>
              <a:t>Updates to Residency Grants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0FC995-4684-A85F-9D95-EE6A7D1B07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200"/>
              <a:t> </a:t>
            </a:r>
            <a:r>
              <a:rPr lang="en-US" sz="3200" dirty="0"/>
              <a:t>Now up to $40,000 per resident per 2023-23 state budget</a:t>
            </a:r>
          </a:p>
          <a:p>
            <a:r>
              <a:rPr lang="en-US" sz="3200"/>
              <a:t> </a:t>
            </a:r>
            <a:r>
              <a:rPr lang="en-US" sz="3200" dirty="0"/>
              <a:t>Must provide a compensation package of at least $20,000</a:t>
            </a:r>
          </a:p>
          <a:p>
            <a:r>
              <a:rPr lang="en-US" sz="3200"/>
              <a:t> </a:t>
            </a:r>
            <a:r>
              <a:rPr lang="en-US" sz="3200" dirty="0"/>
              <a:t>Residents will have 8 years to complete 4-year service commitment</a:t>
            </a:r>
          </a:p>
          <a:p>
            <a:r>
              <a:rPr lang="en-US" sz="3200"/>
              <a:t> </a:t>
            </a:r>
            <a:r>
              <a:rPr lang="en-US" sz="3200" dirty="0"/>
              <a:t>Residents who are not able to complete service commitment will need to pay back only tuition and materials (not stipend or other supports provided)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2038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alifornia Commission on Teacher Credentialing seal">
            <a:extLst>
              <a:ext uri="{FF2B5EF4-FFF2-40B4-BE49-F238E27FC236}">
                <a16:creationId xmlns:a16="http://schemas.microsoft.com/office/drawing/2014/main" id="{325C0A9C-9CE8-40ED-A977-8F459496F3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313" y="237735"/>
            <a:ext cx="4022725" cy="402272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7F81AC7-0AD9-4D7A-B36B-46984C16B6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83344" y="4562411"/>
            <a:ext cx="10058400" cy="1889679"/>
          </a:xfrm>
        </p:spPr>
        <p:txBody>
          <a:bodyPr>
            <a:normAutofit/>
          </a:bodyPr>
          <a:lstStyle/>
          <a:p>
            <a:r>
              <a:rPr lang="en-US" sz="4200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PK-3 Early Childhood Education Specialist Instruction Credential</a:t>
            </a:r>
          </a:p>
        </p:txBody>
      </p:sp>
      <p:pic>
        <p:nvPicPr>
          <p:cNvPr id="4" name="object 7" descr="A group of children around a table&#10;&#10;Description automatically generated with medium confidence">
            <a:extLst>
              <a:ext uri="{FF2B5EF4-FFF2-40B4-BE49-F238E27FC236}">
                <a16:creationId xmlns:a16="http://schemas.microsoft.com/office/drawing/2014/main" id="{FDCE7A7B-A4B2-6906-1623-51347B88AC4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83344" y="545958"/>
            <a:ext cx="5325823" cy="340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76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2CE2E-DF20-4704-AEC8-5D508485A0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956" y="286603"/>
            <a:ext cx="10805724" cy="1767975"/>
          </a:xfrm>
        </p:spPr>
        <p:txBody>
          <a:bodyPr>
            <a:normAutofit fontScale="90000"/>
          </a:bodyPr>
          <a:lstStyle/>
          <a:p>
            <a:pPr marL="12700" algn="ctr">
              <a:lnSpc>
                <a:spcPct val="100000"/>
              </a:lnSpc>
            </a:pPr>
            <a:br>
              <a:rPr lang="en-US" sz="4800" b="0" spc="-40" dirty="0">
                <a:solidFill>
                  <a:schemeClr val="tx1"/>
                </a:solidFill>
                <a:latin typeface="Calibri Light"/>
                <a:cs typeface="Calibri Light"/>
              </a:rPr>
            </a:br>
            <a:r>
              <a:rPr lang="en-US" sz="4000" b="1" spc="-40" dirty="0">
                <a:solidFill>
                  <a:schemeClr val="tx1"/>
                </a:solidFill>
                <a:latin typeface="Calibri Light"/>
                <a:cs typeface="Calibri Light"/>
              </a:rPr>
              <a:t>PK-</a:t>
            </a:r>
            <a:r>
              <a:rPr lang="en-US" sz="4000" b="1" dirty="0">
                <a:solidFill>
                  <a:schemeClr val="tx1"/>
                </a:solidFill>
                <a:latin typeface="Calibri Light"/>
                <a:cs typeface="Calibri Light"/>
              </a:rPr>
              <a:t>3</a:t>
            </a:r>
            <a:r>
              <a:rPr lang="en-US" sz="4000" b="1" spc="-50" dirty="0">
                <a:solidFill>
                  <a:schemeClr val="tx1"/>
                </a:solidFill>
                <a:latin typeface="Calibri Light"/>
                <a:cs typeface="Calibri Light"/>
              </a:rPr>
              <a:t> </a:t>
            </a:r>
            <a:r>
              <a:rPr lang="en-US" sz="4000" b="1" spc="-10" dirty="0">
                <a:solidFill>
                  <a:schemeClr val="tx1"/>
                </a:solidFill>
                <a:latin typeface="Calibri Light"/>
                <a:cs typeface="Calibri Light"/>
              </a:rPr>
              <a:t>Early </a:t>
            </a:r>
            <a:r>
              <a:rPr lang="en-US" sz="4000" b="1" spc="-25" dirty="0">
                <a:solidFill>
                  <a:schemeClr val="tx1"/>
                </a:solidFill>
                <a:latin typeface="Calibri Light"/>
                <a:cs typeface="Calibri Light"/>
              </a:rPr>
              <a:t>Childhood </a:t>
            </a:r>
            <a:r>
              <a:rPr lang="en-US" sz="4000" b="1" spc="-10" dirty="0">
                <a:solidFill>
                  <a:schemeClr val="tx1"/>
                </a:solidFill>
                <a:latin typeface="Calibri Light"/>
                <a:cs typeface="Calibri Light"/>
              </a:rPr>
              <a:t>Education Specialist </a:t>
            </a:r>
            <a:r>
              <a:rPr lang="en-US" sz="4000" b="1" spc="-40" dirty="0">
                <a:solidFill>
                  <a:schemeClr val="tx1"/>
                </a:solidFill>
                <a:latin typeface="Calibri Light"/>
                <a:cs typeface="Calibri Light"/>
              </a:rPr>
              <a:t>Credential</a:t>
            </a:r>
            <a:br>
              <a:rPr lang="en-US" sz="4800" b="1" dirty="0">
                <a:solidFill>
                  <a:schemeClr val="tx1"/>
                </a:solidFill>
                <a:latin typeface="Calibri Light"/>
                <a:cs typeface="Calibri Light"/>
              </a:rPr>
            </a:b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DBBB6-63A0-457A-BE0A-943F03AA15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351" y="2054578"/>
            <a:ext cx="5566687" cy="3814516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n-US" sz="4200" b="1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PK-</a:t>
            </a:r>
            <a:r>
              <a:rPr lang="en-US" sz="4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4200" b="1" spc="-1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ECE</a:t>
            </a:r>
            <a:r>
              <a:rPr lang="en-US" sz="4200" b="1" spc="-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b="1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en-US" sz="4200" b="1" spc="-9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b="1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 </a:t>
            </a:r>
            <a:r>
              <a:rPr lang="en-US" sz="4200" b="1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Authorization</a:t>
            </a:r>
            <a:r>
              <a:rPr lang="en-US" sz="4200" b="1" spc="-12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b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Statement</a:t>
            </a:r>
          </a:p>
          <a:p>
            <a:pPr algn="ctr"/>
            <a:endParaRPr lang="en-US" sz="4200" b="1" spc="-1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71120" indent="-2286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en-US" sz="4200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authorizes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42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holder</a:t>
            </a:r>
            <a:r>
              <a:rPr lang="en-US" sz="42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 to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all</a:t>
            </a:r>
            <a:r>
              <a:rPr lang="en-US" sz="4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subjects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4200" spc="-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self-contained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general</a:t>
            </a:r>
            <a:r>
              <a:rPr lang="en-US" sz="4200" spc="-8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education</a:t>
            </a:r>
            <a:r>
              <a:rPr lang="en-US" sz="4200" spc="-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classroom</a:t>
            </a:r>
            <a:r>
              <a:rPr lang="en-US" sz="4200" spc="-8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setting</a:t>
            </a:r>
            <a:r>
              <a:rPr lang="en-US" sz="4200" spc="-9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and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2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team</a:t>
            </a:r>
            <a:r>
              <a:rPr lang="en-US" sz="42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2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regroup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students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across</a:t>
            </a:r>
            <a:r>
              <a:rPr lang="en-US" sz="4200" spc="-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classrooms,</a:t>
            </a:r>
            <a:r>
              <a:rPr lang="en-US" sz="42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4200" spc="-6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preschool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grade</a:t>
            </a:r>
            <a:r>
              <a:rPr lang="en-US" sz="42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three.</a:t>
            </a:r>
            <a:endParaRPr lang="en-US" sz="4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5080" indent="-228600">
              <a:lnSpc>
                <a:spcPct val="100000"/>
              </a:lnSpc>
              <a:spcBef>
                <a:spcPts val="101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4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English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learner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(EL)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authorization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provided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through</a:t>
            </a:r>
            <a:r>
              <a:rPr lang="en-US" sz="4200" spc="-6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en-US" sz="42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r>
              <a:rPr lang="en-US" sz="42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aligns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n-US" sz="42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4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EL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authorization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that</a:t>
            </a:r>
            <a:r>
              <a:rPr lang="en-US" sz="42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n-US" sz="42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earned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upon</a:t>
            </a:r>
            <a:r>
              <a:rPr lang="en-US" sz="4200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completion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lang="en-US" sz="42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42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Single,</a:t>
            </a:r>
            <a:r>
              <a:rPr lang="en-US" sz="42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Multiple,</a:t>
            </a:r>
            <a:r>
              <a:rPr lang="en-US" sz="42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or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Education</a:t>
            </a:r>
            <a:r>
              <a:rPr lang="en-US" sz="4200" spc="-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en-US" sz="4200" spc="-8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</a:t>
            </a:r>
            <a:r>
              <a:rPr lang="en-US" sz="4200" spc="-7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 program.</a:t>
            </a:r>
            <a:endParaRPr lang="en-US" sz="4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indent="-228600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tabLst>
                <a:tab pos="241300" algn="l"/>
              </a:tabLst>
            </a:pPr>
            <a:r>
              <a:rPr lang="en-US" sz="4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Eligible</a:t>
            </a:r>
            <a:r>
              <a:rPr lang="en-US" sz="4200" i="1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200" i="1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add</a:t>
            </a:r>
            <a:r>
              <a:rPr lang="en-US" sz="4200" i="1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Bilingual</a:t>
            </a:r>
            <a:r>
              <a:rPr lang="en-US" sz="4200" i="1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200" i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Authorization</a:t>
            </a:r>
            <a:endParaRPr lang="en-US" sz="4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endParaRPr lang="en-US" sz="2400" b="0" spc="-10" dirty="0">
              <a:latin typeface="Calibri Light"/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125F9B-D64F-4C6A-8E5B-D41A3E33F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9745" y="2054578"/>
            <a:ext cx="5566686" cy="4725663"/>
          </a:xfrm>
        </p:spPr>
        <p:txBody>
          <a:bodyPr>
            <a:normAutofit fontScale="40000" lnSpcReduction="20000"/>
          </a:bodyPr>
          <a:lstStyle/>
          <a:p>
            <a:pPr marL="12700" indent="0">
              <a:spcBef>
                <a:spcPts val="1360"/>
              </a:spcBef>
              <a:buNone/>
              <a:tabLst>
                <a:tab pos="240665" algn="l"/>
                <a:tab pos="241300" algn="l"/>
              </a:tabLst>
            </a:pP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Will: </a:t>
            </a:r>
            <a:r>
              <a:rPr lang="en-US" sz="4500" b="1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355600" indent="-342900">
              <a:spcBef>
                <a:spcPts val="1260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Authorize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teachers</a:t>
            </a:r>
            <a:r>
              <a:rPr lang="en-US" sz="4500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500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teach</a:t>
            </a:r>
            <a:r>
              <a:rPr lang="en-US" sz="4500" b="1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4500" b="1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PK-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lang="en-US" sz="4500" b="1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grades</a:t>
            </a:r>
            <a:r>
              <a:rPr lang="en-US" sz="4500" b="1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only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55600" indent="-342900">
              <a:spcBef>
                <a:spcPts val="1260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en-US" sz="4500" spc="-6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bridge</a:t>
            </a:r>
            <a:r>
              <a:rPr lang="en-US" sz="4500" b="1" u="sng" spc="-5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n-US" sz="4500" b="1" u="sng" spc="-5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Early</a:t>
            </a:r>
            <a:r>
              <a:rPr lang="en-US" sz="4500" b="1" u="sng" spc="-5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spc="-1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Childhood</a:t>
            </a:r>
            <a:r>
              <a:rPr lang="en-US" sz="4500" b="1" u="sng" spc="-75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spc="-2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Educators</a:t>
            </a:r>
            <a:r>
              <a:rPr lang="en-US" sz="4500" b="1" u="sng" spc="-3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with</a:t>
            </a:r>
            <a:r>
              <a:rPr lang="en-US" sz="45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BA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sz="45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Preschool</a:t>
            </a:r>
            <a:r>
              <a:rPr lang="en-US" sz="4500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experience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5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apply</a:t>
            </a:r>
            <a:r>
              <a:rPr lang="en-US" sz="4500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their</a:t>
            </a:r>
            <a:r>
              <a:rPr lang="en-US" sz="45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preparation</a:t>
            </a:r>
            <a:r>
              <a:rPr lang="en-US" sz="45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experience</a:t>
            </a:r>
            <a:r>
              <a:rPr lang="en-US" sz="45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teaching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PreK</a:t>
            </a:r>
            <a:r>
              <a:rPr lang="en-US" sz="4500" spc="-3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toward</a:t>
            </a:r>
            <a:r>
              <a:rPr lang="en-US" sz="4500" spc="-35" dirty="0">
                <a:latin typeface="Calibri Light" panose="020F0302020204030204" pitchFamily="34" charset="0"/>
                <a:cs typeface="Calibri Light" panose="020F0302020204030204" pitchFamily="34" charset="0"/>
              </a:rPr>
              <a:t> clinical practice requirements</a:t>
            </a:r>
          </a:p>
          <a:p>
            <a:pPr marL="355600" indent="-342900">
              <a:spcBef>
                <a:spcPts val="1260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</a:t>
            </a:r>
            <a:r>
              <a:rPr lang="en-US" sz="4500" spc="-7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sz="45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bridge</a:t>
            </a:r>
            <a:r>
              <a:rPr lang="en-US" sz="4500" b="1" u="sng" spc="-6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n-US" sz="4500" b="1" u="sng" spc="-5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teaching</a:t>
            </a:r>
            <a:r>
              <a:rPr lang="en-US" sz="4500" b="1" u="sng" spc="-65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spc="-1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r>
              <a:rPr lang="en-US" sz="4500" b="1" u="sng" spc="-55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u="sng" spc="-10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holders</a:t>
            </a:r>
            <a:r>
              <a:rPr lang="en-US" sz="4500" b="1" u="sng" spc="-65" dirty="0">
                <a:uFill>
                  <a:solidFill>
                    <a:srgbClr val="000000"/>
                  </a:solidFill>
                </a:u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with 24 units in ECE/CD </a:t>
            </a:r>
            <a:r>
              <a:rPr lang="en-US" sz="4500" spc="-25" dirty="0">
                <a:latin typeface="Calibri Light" panose="020F0302020204030204" pitchFamily="34" charset="0"/>
                <a:cs typeface="Calibri Light" panose="020F0302020204030204" pitchFamily="34" charset="0"/>
              </a:rPr>
              <a:t>to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earn the ECE</a:t>
            </a:r>
            <a:r>
              <a:rPr lang="en-US" sz="45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en-US" sz="45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55600" indent="-342900">
              <a:spcBef>
                <a:spcPts val="1260"/>
              </a:spcBef>
              <a:buFont typeface="Arial" panose="020B0604020202020204" pitchFamily="34" charset="0"/>
              <a:buChar char="•"/>
              <a:tabLst>
                <a:tab pos="240665" algn="l"/>
                <a:tab pos="241300" algn="l"/>
              </a:tabLst>
            </a:pP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Provide a</a:t>
            </a:r>
            <a:r>
              <a:rPr lang="en-US" sz="45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pathway</a:t>
            </a:r>
            <a:r>
              <a:rPr lang="en-US" sz="45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meet</a:t>
            </a:r>
            <a:r>
              <a:rPr lang="en-US" sz="4500" b="1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lang="en-US" sz="45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24</a:t>
            </a:r>
            <a:r>
              <a:rPr lang="en-US" sz="4500" b="1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ECE</a:t>
            </a:r>
            <a:r>
              <a:rPr lang="en-US" sz="4500" b="1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Unit</a:t>
            </a:r>
            <a:r>
              <a:rPr lang="en-US" sz="4500" b="1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requirement</a:t>
            </a:r>
            <a:r>
              <a:rPr lang="en-US" sz="4500" b="1" spc="-4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for</a:t>
            </a:r>
            <a:r>
              <a:rPr lang="en-US" sz="4500" b="1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EC</a:t>
            </a:r>
            <a:r>
              <a:rPr lang="en-US" sz="4500" b="1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48000 apportionment</a:t>
            </a:r>
            <a:r>
              <a:rPr lang="en-US" sz="4500" b="1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b="1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purposes</a:t>
            </a:r>
          </a:p>
          <a:p>
            <a:pPr marL="12700" indent="0">
              <a:spcBef>
                <a:spcPts val="1260"/>
              </a:spcBef>
              <a:buNone/>
              <a:tabLst>
                <a:tab pos="240665" algn="l"/>
                <a:tab pos="241300" algn="l"/>
              </a:tabLst>
            </a:pP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</a:t>
            </a:r>
            <a:r>
              <a:rPr lang="en-US" sz="45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r>
              <a:rPr lang="en-US" sz="4500" spc="-5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is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expected</a:t>
            </a:r>
            <a:r>
              <a:rPr lang="en-US" sz="45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to</a:t>
            </a:r>
            <a:r>
              <a:rPr lang="en-US" sz="45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be</a:t>
            </a:r>
            <a:r>
              <a:rPr lang="en-US" sz="4500" spc="-5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established</a:t>
            </a:r>
            <a:r>
              <a:rPr lang="en-US" sz="45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lang="en-US" sz="4500" spc="-6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law in</a:t>
            </a:r>
            <a:r>
              <a:rPr lang="en-US" sz="4500" spc="-4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2023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12700" indent="0">
              <a:spcBef>
                <a:spcPts val="1260"/>
              </a:spcBef>
              <a:buNone/>
              <a:tabLst>
                <a:tab pos="240665" algn="l"/>
                <a:tab pos="241300" algn="l"/>
              </a:tabLst>
            </a:pP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Preparation</a:t>
            </a:r>
            <a:r>
              <a:rPr lang="en-US" sz="4500" spc="-8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programs are beginning to apply to the Commission to offer the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ECE</a:t>
            </a:r>
            <a:r>
              <a:rPr lang="en-US" sz="4500" spc="-2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dirty="0">
                <a:latin typeface="Calibri Light" panose="020F0302020204030204" pitchFamily="34" charset="0"/>
                <a:cs typeface="Calibri Light" panose="020F0302020204030204" pitchFamily="34" charset="0"/>
              </a:rPr>
              <a:t>Specialist</a:t>
            </a:r>
            <a:r>
              <a:rPr lang="en-US" sz="4500" spc="-15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500" spc="-10" dirty="0">
                <a:latin typeface="Calibri Light" panose="020F0302020204030204" pitchFamily="34" charset="0"/>
                <a:cs typeface="Calibri Light" panose="020F0302020204030204" pitchFamily="34" charset="0"/>
              </a:rPr>
              <a:t>Credential</a:t>
            </a:r>
            <a:endParaRPr lang="en-US" sz="4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A16EC1-59B7-42F3-BD0F-CF6C3A25B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074CD-934D-404A-ACFA-C89B8DACAFC4}" type="slidenum"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8402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83FFAF4-1C41-9CE0-B483-64876F88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603"/>
            <a:ext cx="12010505" cy="1199297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Overview of Requirements for the PK-3</a:t>
            </a:r>
            <a:br>
              <a:rPr lang="en-US" sz="3600" dirty="0"/>
            </a:br>
            <a:r>
              <a:rPr lang="en-US" sz="3600" dirty="0"/>
              <a:t>Early Childhood Education Specialist Instruction Credential</a:t>
            </a:r>
          </a:p>
        </p:txBody>
      </p:sp>
      <p:pic>
        <p:nvPicPr>
          <p:cNvPr id="8" name="object 8">
            <a:extLst>
              <a:ext uri="{FF2B5EF4-FFF2-40B4-BE49-F238E27FC236}">
                <a16:creationId xmlns:a16="http://schemas.microsoft.com/office/drawing/2014/main" id="{D569A1CD-EE93-36E1-A3AD-C18D76DCA90E}"/>
              </a:ext>
            </a:extLst>
          </p:cNvPr>
          <p:cNvPicPr/>
          <p:nvPr/>
        </p:nvPicPr>
        <p:blipFill rotWithShape="1">
          <a:blip r:embed="rId3" cstate="print"/>
          <a:srcRect l="5664" r="12583" b="-9"/>
          <a:stretch/>
        </p:blipFill>
        <p:spPr>
          <a:xfrm>
            <a:off x="1158240" y="1845734"/>
            <a:ext cx="4137660" cy="379306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4A6693-5505-736D-630C-376566DCE9CB}"/>
              </a:ext>
            </a:extLst>
          </p:cNvPr>
          <p:cNvSpPr txBox="1"/>
          <p:nvPr/>
        </p:nvSpPr>
        <p:spPr>
          <a:xfrm>
            <a:off x="5452946" y="1845734"/>
            <a:ext cx="6345044" cy="4614051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/>
          <a:p>
            <a:pPr marL="2413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Bachelor’s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Degree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PK-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3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ECE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Preparation</a:t>
            </a: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Program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Clinical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Practice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Mathematics</a:t>
            </a:r>
            <a:r>
              <a:rPr kumimoji="0" lang="en-US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and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Literacy</a:t>
            </a:r>
            <a:r>
              <a:rPr kumimoji="0" lang="en-US" sz="2000" b="0" i="0" u="none" strike="noStrike" kern="1200" cap="none" spc="-9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TPEs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4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Passage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en-US" sz="2000" b="0" i="0" u="none" strike="noStrike" kern="1200" cap="none" spc="-7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Teaching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Performance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Assessment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Multiple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Subject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TPA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kumimoji="0" lang="en-US" sz="20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K-3,</a:t>
            </a:r>
            <a:r>
              <a:rPr kumimoji="0" lang="en-US" sz="20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ECE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TPA,</a:t>
            </a:r>
            <a:r>
              <a:rPr kumimoji="0" lang="en-US" sz="2000" b="0" i="0" u="none" strike="noStrike" kern="1200" cap="none" spc="-8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once</a:t>
            </a:r>
            <a:r>
              <a:rPr kumimoji="0" lang="en-US" sz="2000" b="0" i="0" u="none" strike="noStrike" kern="1200" cap="none" spc="-5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developed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4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Subject</a:t>
            </a:r>
            <a:r>
              <a:rPr kumimoji="0" lang="en-US" sz="2000" b="0" i="0" u="none" strike="noStrike" kern="1200" cap="none" spc="-9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Matter</a:t>
            </a:r>
            <a:r>
              <a:rPr kumimoji="0" lang="en-US" sz="2000" b="0" i="0" u="none" strike="noStrike" kern="1200" cap="none" spc="-10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Requirement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24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units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ECE/Child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Development</a:t>
            </a:r>
            <a:r>
              <a:rPr kumimoji="0" lang="en-US" sz="20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(CD)/approved majors,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BA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degree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in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ECE/CD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413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24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2413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Reading</a:t>
            </a:r>
            <a:r>
              <a:rPr kumimoji="0" lang="en-US" sz="2000" b="0" i="0" u="none" strike="noStrike" kern="1200" cap="none" spc="-1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Competence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Passage</a:t>
            </a:r>
            <a:r>
              <a:rPr kumimoji="0" lang="en-US" sz="20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the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RICA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examination,</a:t>
            </a:r>
            <a:r>
              <a:rPr kumimoji="0" lang="en-US" sz="2000" b="0" i="0" u="none" strike="noStrike" kern="1200" cap="none" spc="-3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698500" marR="367030" lvl="1" indent="-228600" algn="l" defTabSz="914400" rtl="0" eaLnBrk="1" fontAlgn="auto" latinLnBrk="0" hangingPunct="1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•"/>
              <a:tabLst>
                <a:tab pos="6985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Passage</a:t>
            </a:r>
            <a:r>
              <a:rPr kumimoji="0" lang="en-US" sz="2000" b="0" i="0" u="none" strike="noStrike" kern="1200" cap="none" spc="-8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of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Commission</a:t>
            </a:r>
            <a:r>
              <a:rPr kumimoji="0" lang="en-US" sz="20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approved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literacy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assessment,</a:t>
            </a:r>
            <a:r>
              <a:rPr kumimoji="0" 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once</a:t>
            </a:r>
            <a:r>
              <a:rPr kumimoji="0" lang="en-US" sz="2000" b="0" i="0" u="none" strike="noStrike" kern="1200" cap="none" spc="-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kumimoji="0" lang="en-US" sz="20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developed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18F52-923D-F019-8BBA-51D5B3A4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CF074CD-934D-404A-ACFA-C89B8DACAFC4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959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1293-B2CB-0285-1065-E05812822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5767" y="609676"/>
            <a:ext cx="5313155" cy="1085852"/>
          </a:xfrm>
        </p:spPr>
        <p:txBody>
          <a:bodyPr wrap="square" lIns="0" tIns="0" rIns="0" bIns="0" anchor="t">
            <a:spAutoFit/>
          </a:bodyPr>
          <a:lstStyle/>
          <a:p>
            <a:pPr algn="ctr"/>
            <a:endParaRPr lang="en-US" sz="2400" i="1" dirty="0">
              <a:latin typeface="Calibri Light"/>
              <a:cs typeface="Calibri Light"/>
            </a:endParaRPr>
          </a:p>
          <a:p>
            <a:pPr algn="l"/>
            <a:r>
              <a:rPr lang="en-US" b="1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44994-379F-8A63-8389-44C8F348F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59640" y="2316586"/>
            <a:ext cx="8860378" cy="4708981"/>
          </a:xfrm>
        </p:spPr>
        <p:txBody>
          <a:bodyPr wrap="square" lIns="0" tIns="0" rIns="0" bIns="0" anchor="t">
            <a:spAutoFit/>
          </a:bodyPr>
          <a:lstStyle/>
          <a:p>
            <a:pPr algn="l"/>
            <a:r>
              <a:rPr lang="en-US" sz="4000" dirty="0">
                <a:solidFill>
                  <a:srgbClr val="262626"/>
                </a:solidFill>
              </a:rPr>
              <a:t>* Subject Matter Regulations Update</a:t>
            </a:r>
            <a:br>
              <a:rPr lang="en-US" sz="4000" dirty="0"/>
            </a:br>
            <a:r>
              <a:rPr lang="en-US" sz="4000" dirty="0">
                <a:solidFill>
                  <a:srgbClr val="262626"/>
                </a:solidFill>
              </a:rPr>
              <a:t>* SB 488 Literacy Instruction Update</a:t>
            </a:r>
            <a:br>
              <a:rPr lang="en-US" sz="4000" dirty="0"/>
            </a:br>
            <a:r>
              <a:rPr lang="en-US" sz="4000" dirty="0">
                <a:solidFill>
                  <a:srgbClr val="262626"/>
                </a:solidFill>
              </a:rPr>
              <a:t>* Grants Update</a:t>
            </a:r>
            <a:br>
              <a:rPr lang="en-US" sz="4000" dirty="0"/>
            </a:br>
            <a:r>
              <a:rPr lang="en-US" sz="4000" dirty="0">
                <a:solidFill>
                  <a:srgbClr val="262626"/>
                </a:solidFill>
              </a:rPr>
              <a:t>* PK3 ECE Specialist Credential Update</a:t>
            </a:r>
            <a:br>
              <a:rPr lang="en-US" sz="4000" dirty="0"/>
            </a:br>
            <a:r>
              <a:rPr lang="en-US" sz="4000" dirty="0">
                <a:solidFill>
                  <a:srgbClr val="262626"/>
                </a:solidFill>
              </a:rPr>
              <a:t>* Performance Assessment</a:t>
            </a:r>
            <a:br>
              <a:rPr lang="en-US" sz="4000" dirty="0"/>
            </a:br>
            <a:r>
              <a:rPr lang="en-US" sz="4000" dirty="0">
                <a:solidFill>
                  <a:srgbClr val="262626"/>
                </a:solidFill>
              </a:rPr>
              <a:t>* Tools for Potential Candidates</a:t>
            </a:r>
          </a:p>
          <a:p>
            <a:pPr algn="l"/>
            <a:r>
              <a:rPr lang="en-US" sz="4000" dirty="0">
                <a:solidFill>
                  <a:srgbClr val="262626"/>
                </a:solidFill>
              </a:rPr>
              <a:t>* Glimpse into Future PSD Work</a:t>
            </a:r>
            <a:endParaRPr lang="en-US" sz="40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4B44AECC-EECC-4918-DB64-9FFF6B40E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6296" y="2169861"/>
            <a:ext cx="10298654" cy="8964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6123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D4589-9BCF-FC52-52EF-376CC11AA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07820"/>
            <a:ext cx="10058400" cy="1429784"/>
          </a:xfrm>
        </p:spPr>
        <p:txBody>
          <a:bodyPr anchor="b">
            <a:normAutofit/>
          </a:bodyPr>
          <a:lstStyle/>
          <a:p>
            <a:r>
              <a:rPr lang="en-US"/>
              <a:t>Clinical Practice Requirements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DABB94-77A5-E382-AAC6-6C9D3471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 anchor="ctr">
            <a:normAutofit/>
          </a:bodyPr>
          <a:lstStyle/>
          <a:p>
            <a:pPr marL="0" marR="0" lvl="0" indent="0" algn="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CF074CD-934D-404A-ACFA-C89B8DACAFC4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98B5F067-81F4-5DD7-46CD-931ADFC75AC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63236516"/>
              </p:ext>
            </p:extLst>
          </p:nvPr>
        </p:nvGraphicFramePr>
        <p:xfrm>
          <a:off x="1097278" y="1845734"/>
          <a:ext cx="10058400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381078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55A66-CCAE-A88F-1ACC-22B507A8E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12" y="1059366"/>
            <a:ext cx="3909972" cy="49973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4800" kern="1200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choose a PK-3</a:t>
            </a:r>
            <a:r>
              <a:rPr lang="en-US" sz="4800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ECE Specialist Instruction</a:t>
            </a:r>
            <a:r>
              <a:rPr lang="en-US" sz="4800" kern="1200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Credential?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B50A9CE6-1BBE-790B-351A-C24A10712A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3618314"/>
              </p:ext>
            </p:extLst>
          </p:nvPr>
        </p:nvGraphicFramePr>
        <p:xfrm>
          <a:off x="4478684" y="640823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11338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E690-4233-CBF6-9CB3-0246E7B2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78243"/>
            <a:ext cx="10058400" cy="1450757"/>
          </a:xfrm>
        </p:spPr>
        <p:txBody>
          <a:bodyPr>
            <a:normAutofit/>
          </a:bodyPr>
          <a:lstStyle/>
          <a:p>
            <a:r>
              <a:rPr lang="en-US" sz="5400" dirty="0"/>
              <a:t>Performance Assessment Updates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9839D-1E65-AABF-7F4D-5FF5C2AA28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7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Literacy Performance Assessment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r>
              <a:rPr lang="en-US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Staff are working with the Design Team to revise the current version of the CalTPA, Cycle 2 (content for Cycle 1 will become Math)</a:t>
            </a:r>
          </a:p>
          <a:p>
            <a:r>
              <a:rPr lang="en-US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Will measure specific literacy pedagogy as directed by Senate Bill 488, including ELA/ELD standards and frameworks and Dyslexia Guidelines</a:t>
            </a:r>
          </a:p>
          <a:p>
            <a:r>
              <a:rPr lang="en-US" sz="28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US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ilot test in spring 2024 and field test in spring 2025</a:t>
            </a:r>
          </a:p>
          <a:p>
            <a:r>
              <a:rPr lang="en-US" sz="2800" kern="0" dirty="0">
                <a:latin typeface="Calibri" panose="020F0502020204030204" pitchFamily="34" charset="0"/>
                <a:ea typeface="Times New Roman" panose="02020603050405020304" pitchFamily="18" charset="0"/>
              </a:rPr>
              <a:t>R</a:t>
            </a:r>
            <a:r>
              <a:rPr lang="en-US" sz="2800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eady for operational implementation July 1, 2025 </a:t>
            </a:r>
            <a:r>
              <a:rPr lang="en-US" sz="2800" kern="0" dirty="0">
                <a:latin typeface="Calibri" panose="020F0502020204030204" pitchFamily="34" charset="0"/>
              </a:rPr>
              <a:t>(RICA will be retired)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67611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PK-3 CalTPA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Commission staff are working with ECE and content experts to develop a version appropriate for PK-3 candidates that is aligned to the newly adopted PK-3 TPEs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C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andidates will take a revised version of the CalTPA cycle 1 focused on math and the PK-3 math TPEs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Revised </a:t>
            </a: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cycle 2 being developed by the Literacy Design Team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Will launch July 1, 2025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707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CalTPA Education Specialist for DHH, VI, and ECSE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</a:t>
            </a:r>
            <a:r>
              <a:rPr lang="en-US" sz="3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ilot study for the Early Childhood Special Education (ECSE), Deaf and Hard-of-Hearing (DHH), and Visually Impaired (VI) performance assessments was conducted in the spring of 2022</a:t>
            </a:r>
          </a:p>
          <a:p>
            <a:r>
              <a:rPr lang="en-US" sz="3200" kern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Results indicated that additional development was needed</a:t>
            </a:r>
          </a:p>
          <a:p>
            <a:r>
              <a:rPr lang="en-US" sz="3200" kern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Field tests in 2025</a:t>
            </a:r>
          </a:p>
          <a:p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Will launch July 1, 2025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68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CalFTPA</a:t>
            </a:r>
            <a:r>
              <a:rPr lang="en-US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for Child Development Permit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r>
              <a:rPr lang="en-US" ker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Staff and early childhood education experts have developed the Early Childhood Educator California Formative Teaching Performance Assessment (ECE </a:t>
            </a:r>
            <a:r>
              <a:rPr lang="en-US" kern="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CalFTPA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</a:p>
          <a:p>
            <a:r>
              <a:rPr lang="en-US" ker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Locally 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administered and scored formative assessment will be ready for statewide use for the 2024-25 academic year</a:t>
            </a:r>
          </a:p>
          <a:p>
            <a:r>
              <a:rPr lang="en-US" ker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Commission staff are offering in-person professional development workshops to help ECE faculty in both community colleges and four-year institutions become familiar with the assessment and best practices</a:t>
            </a:r>
          </a:p>
          <a:p>
            <a:r>
              <a:rPr lang="en-US" kern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CalFTPA</a:t>
            </a:r>
            <a:r>
              <a:rPr lang="en-US" kern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workshops will continue to be offered this spring and in coming years online.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1943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edTPA and FAST Development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edTPA and FAST are committed to developing literacy performance assessment versions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Commission staff are working with both sponsors </a:t>
            </a:r>
          </a:p>
          <a:p>
            <a:pPr marL="457200" indent="-457200">
              <a:spcBef>
                <a:spcPts val="0"/>
              </a:spcBef>
              <a:spcAft>
                <a:spcPts val="1800"/>
              </a:spcAft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CalTPA Cycle 2 Literacy will be available as a standalone assessment if needed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604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53C980-A46A-B1A0-DD38-CF9DB79E0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Performance Assessment Next Steps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26CD1-1DDA-7A5F-8463-887986D43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3CA550F-25D2-9D61-221F-430106B8CD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10290050" cy="4023360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2"/>
              </a:rPr>
              <a:t>2023 Annual Report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 (watch 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  <a:hlinkClick r:id="rId3"/>
              </a:rPr>
              <a:t>video</a:t>
            </a: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)</a:t>
            </a:r>
            <a:endParaRPr lang="en-US" sz="32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December 2023 item to allow programs to use multiple measures to determine if candidates who scored within </a:t>
            </a: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-1.0 SEM should be recommended for Preliminary credential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latin typeface="Calibri" panose="020F0502020204030204" pitchFamily="34" charset="0"/>
                <a:ea typeface="Times New Roman" panose="02020603050405020304" pitchFamily="18" charset="0"/>
              </a:rPr>
              <a:t>Workgroup to review 5 years of data and experiences with TPAs and make recommendations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746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8E690-4233-CBF6-9CB3-0246E7B2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978243"/>
            <a:ext cx="10058400" cy="1450757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Tools for Potential Candidates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49839D-1E65-AABF-7F4D-5FF5C2AA283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4919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597778BE-2EEA-8F78-985A-C58A7C25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/>
          <a:lstStyle/>
          <a:p>
            <a:r>
              <a:rPr lang="en-US" dirty="0">
                <a:latin typeface="Calibri Light"/>
                <a:cs typeface="Calibri Light"/>
              </a:rPr>
              <a:t>Click on QR code for slide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E4C1D-4B65-2D28-BC49-8944E8E66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2" y="6459785"/>
            <a:ext cx="1312025" cy="365125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8CF074CD-934D-404A-ACFA-C89B8DACAFC4}" type="slidenum">
              <a:rPr lang="en-US" sz="1900" smtClean="0"/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900"/>
          </a:p>
        </p:txBody>
      </p:sp>
      <p:pic>
        <p:nvPicPr>
          <p:cNvPr id="3" name="Content Placeholder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0220B0F3-C946-22AD-3BDE-7C2879BE2F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820" y="731520"/>
            <a:ext cx="5257800" cy="5257800"/>
          </a:xfrm>
          <a:noFill/>
        </p:spPr>
      </p:pic>
    </p:spTree>
    <p:extLst>
      <p:ext uri="{BB962C8B-B14F-4D97-AF65-F5344CB8AC3E}">
        <p14:creationId xmlns:p14="http://schemas.microsoft.com/office/powerpoint/2010/main" val="28631290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139A1A1-2955-8DE5-F303-869AB30AB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Roadmap to Teaching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C0FC995-4684-A85F-9D95-EE6A7D1B07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3200">
                <a:hlinkClick r:id="rId2"/>
              </a:rPr>
              <a:t> </a:t>
            </a:r>
            <a:r>
              <a:rPr lang="en-US" sz="3200" dirty="0">
                <a:hlinkClick r:id="rId2"/>
              </a:rPr>
              <a:t>Find your Career Path</a:t>
            </a:r>
            <a:endParaRPr lang="en-US" sz="3200" dirty="0"/>
          </a:p>
          <a:p>
            <a:r>
              <a:rPr lang="en-US" sz="3200">
                <a:hlinkClick r:id="rId3"/>
              </a:rPr>
              <a:t> </a:t>
            </a:r>
            <a:r>
              <a:rPr lang="en-US" sz="3200" dirty="0">
                <a:hlinkClick r:id="rId3"/>
              </a:rPr>
              <a:t>Basic Skills Requirement Calculator</a:t>
            </a:r>
            <a:endParaRPr lang="en-US" sz="3200" dirty="0"/>
          </a:p>
          <a:p>
            <a:r>
              <a:rPr lang="en-US" sz="3200">
                <a:hlinkClick r:id="rId4"/>
              </a:rPr>
              <a:t> </a:t>
            </a:r>
            <a:r>
              <a:rPr lang="en-US" sz="3200" dirty="0">
                <a:hlinkClick r:id="rId4"/>
              </a:rPr>
              <a:t>Pathways at a Glance</a:t>
            </a:r>
            <a:endParaRPr lang="en-US" sz="3200" dirty="0"/>
          </a:p>
          <a:p>
            <a:r>
              <a:rPr lang="en-US" sz="3200">
                <a:hlinkClick r:id="rId5"/>
              </a:rPr>
              <a:t> </a:t>
            </a:r>
            <a:r>
              <a:rPr lang="en-US" sz="3200" dirty="0">
                <a:hlinkClick r:id="rId5"/>
              </a:rPr>
              <a:t>Program Pathways Dashboard</a:t>
            </a:r>
            <a:endParaRPr lang="en-US" sz="3200" dirty="0"/>
          </a:p>
          <a:p>
            <a:r>
              <a:rPr lang="en-US" sz="3200">
                <a:hlinkClick r:id="rId6"/>
              </a:rPr>
              <a:t> </a:t>
            </a:r>
            <a:r>
              <a:rPr lang="en-US" sz="3200" dirty="0">
                <a:hlinkClick r:id="rId6"/>
              </a:rPr>
              <a:t>Contact our Education Career Counselors</a:t>
            </a:r>
            <a:endParaRPr lang="en-US" sz="3200" dirty="0"/>
          </a:p>
          <a:p>
            <a:r>
              <a:rPr lang="en-US" sz="3200"/>
              <a:t> </a:t>
            </a:r>
            <a:r>
              <a:rPr lang="en-US" sz="3200" dirty="0"/>
              <a:t>Email our experts: careerguidance@ctc.ca.gov</a:t>
            </a:r>
          </a:p>
        </p:txBody>
      </p:sp>
    </p:spTree>
    <p:extLst>
      <p:ext uri="{BB962C8B-B14F-4D97-AF65-F5344CB8AC3E}">
        <p14:creationId xmlns:p14="http://schemas.microsoft.com/office/powerpoint/2010/main" val="420668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C83FFAF4-1C41-9CE0-B483-64876F884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anchor="b">
            <a:normAutofit/>
          </a:bodyPr>
          <a:lstStyle/>
          <a:p>
            <a:r>
              <a:rPr lang="en-US" dirty="0"/>
              <a:t>Glimpse into Future CTC Work</a:t>
            </a:r>
          </a:p>
        </p:txBody>
      </p:sp>
      <p:sp>
        <p:nvSpPr>
          <p:cNvPr id="3076" name="Content Placeholder 2">
            <a:extLst>
              <a:ext uri="{FF2B5EF4-FFF2-40B4-BE49-F238E27FC236}">
                <a16:creationId xmlns:a16="http://schemas.microsoft.com/office/drawing/2014/main" id="{ABB19278-A587-F783-0DD7-F028E0B30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7" y="1845734"/>
            <a:ext cx="5546131" cy="4023360"/>
          </a:xfrm>
        </p:spPr>
        <p:txBody>
          <a:bodyPr/>
          <a:lstStyle/>
          <a:p>
            <a:pPr lvl="1"/>
            <a:r>
              <a:rPr lang="en-US" dirty="0"/>
              <a:t>Revisions to the CSTP for Induction</a:t>
            </a:r>
          </a:p>
          <a:p>
            <a:pPr lvl="1"/>
            <a:r>
              <a:rPr lang="en-US" dirty="0"/>
              <a:t>Update Reading and Literacy Added Authorization, Reading and Literacy Leadership Specialist Credential</a:t>
            </a:r>
          </a:p>
          <a:p>
            <a:pPr lvl="1"/>
            <a:r>
              <a:rPr lang="en-US" dirty="0"/>
              <a:t>Update the Speech Language Pathology Standards (alignment with ASHA)</a:t>
            </a:r>
          </a:p>
          <a:p>
            <a:pPr lvl="1"/>
            <a:r>
              <a:rPr lang="en-US" dirty="0"/>
              <a:t>Develop new Child Welfare and Attendance standards, implementation of SB 223</a:t>
            </a:r>
          </a:p>
          <a:p>
            <a:pPr lvl="1"/>
            <a:r>
              <a:rPr lang="en-US" dirty="0"/>
              <a:t>Implementation of AB 1722 that allows LVNs to serve under the supervision of RN School Nurses </a:t>
            </a:r>
          </a:p>
        </p:txBody>
      </p:sp>
      <p:pic>
        <p:nvPicPr>
          <p:cNvPr id="3074" name="Picture 2" descr="Learning to be Latino in college – Work in Progress">
            <a:extLst>
              <a:ext uri="{FF2B5EF4-FFF2-40B4-BE49-F238E27FC236}">
                <a16:creationId xmlns:a16="http://schemas.microsoft.com/office/drawing/2014/main" id="{0586DA0F-A4EF-A4FD-06A3-F138E82957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84" b="-3"/>
          <a:stretch/>
        </p:blipFill>
        <p:spPr bwMode="auto">
          <a:xfrm>
            <a:off x="6855924" y="1845735"/>
            <a:ext cx="4299756" cy="35035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718F52-923D-F019-8BBA-51D5B3A46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98480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8CF074CD-934D-404A-ACFA-C89B8DACAFC4}" type="slidenum">
              <a:rPr kumimoji="0" lang="en-US" sz="19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900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A6693-5505-736D-630C-376566DCE9CB}"/>
              </a:ext>
            </a:extLst>
          </p:cNvPr>
          <p:cNvSpPr txBox="1"/>
          <p:nvPr/>
        </p:nvSpPr>
        <p:spPr>
          <a:xfrm>
            <a:off x="5452946" y="1845734"/>
            <a:ext cx="6345044" cy="461405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8580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D7FD2-8E27-2354-BDF7-9E88EC49B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24" y="1710954"/>
            <a:ext cx="3243532" cy="3914824"/>
          </a:xfrm>
        </p:spPr>
        <p:txBody>
          <a:bodyPr wrap="square" lIns="0" tIns="0" rIns="0" bIns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Become Involved in Commission Work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6E901F6-91A8-94DA-1211-6B6A9A6C4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-10800000" flipV="1">
            <a:off x="4278948" y="2720769"/>
            <a:ext cx="7318013" cy="1601394"/>
          </a:xfrm>
        </p:spPr>
        <p:txBody>
          <a:bodyPr wrap="square" lIns="0" tIns="0" rIns="0" bIns="0" anchor="ctr">
            <a:no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Comment on Items During Commission Meetings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Participate in Office Hours and Technical Assistance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Become Involved in CCTE and Other Educational Organizations (CABTE, CAPSE, Induction)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Talk to Staff – We learn from </a:t>
            </a:r>
            <a:r>
              <a:rPr lang="en-US" sz="2400" i="1" dirty="0"/>
              <a:t>you</a:t>
            </a:r>
            <a:r>
              <a:rPr lang="en-US" sz="2400" dirty="0"/>
              <a:t> what the issues are.  What are the trends? What are the implications of policy on your programs and candidates?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r>
              <a:rPr lang="en-US" sz="2400" dirty="0"/>
              <a:t>Propose Solutions. Analyze issues, determine scope, possible options, what is within the power of the Commission to address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400" dirty="0"/>
              <a:t>Become a BIR member and Participate In Accreditation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400" dirty="0"/>
              <a:t>Letters from Associations/Institutions to Commission staff/Commission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r>
              <a:rPr lang="en-US" sz="2400" dirty="0"/>
              <a:t>Volunteer!  Apply for CTC Work Groups/Panels/Standards Development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,Sans-Serif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90143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7D819-8D2D-9449-3F4C-AD7FED4F0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Thank you!!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FDA4536-C38A-324D-9454-CF7FC541B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352" b="13352"/>
          <a:stretch>
            <a:fillRect/>
          </a:stretch>
        </p:blipFill>
        <p:spPr>
          <a:xfrm>
            <a:off x="15" y="0"/>
            <a:ext cx="12191985" cy="4915076"/>
          </a:xfrm>
        </p:spPr>
      </p:pic>
    </p:spTree>
    <p:extLst>
      <p:ext uri="{BB962C8B-B14F-4D97-AF65-F5344CB8AC3E}">
        <p14:creationId xmlns:p14="http://schemas.microsoft.com/office/powerpoint/2010/main" val="1672510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377F2A-6410-E475-5D9D-CF4477A4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b="5119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21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ED7721-B2A8-493F-92C2-5E435E7EB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228" y="743447"/>
            <a:ext cx="397338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l" rtl="0">
              <a:lnSpc>
                <a:spcPct val="90000"/>
              </a:lnSpc>
              <a:spcBef>
                <a:spcPct val="0"/>
              </a:spcBef>
            </a:pPr>
            <a:r>
              <a:rPr lang="en-US" sz="5200" kern="1200" dirty="0">
                <a:latin typeface="+mj-lt"/>
                <a:cs typeface="+mj-cs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5283809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102023-B04B-CD49-7D94-A6283260F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1505374"/>
          </a:xfrm>
        </p:spPr>
        <p:txBody>
          <a:bodyPr/>
          <a:lstStyle/>
          <a:p>
            <a:r>
              <a:rPr lang="en-US" dirty="0"/>
              <a:t>  Resources </a:t>
            </a:r>
            <a:endParaRPr lang="en-US" dirty="0">
              <a:cs typeface="Calibri Ligh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1037675-0975-C33F-1A63-23A87930A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8297" y="166780"/>
            <a:ext cx="7854776" cy="6706018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b="1" u="sng" dirty="0">
                <a:solidFill>
                  <a:srgbClr val="1A3763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How find information</a:t>
            </a:r>
            <a:r>
              <a:rPr lang="en-US" b="1" dirty="0">
                <a:solidFill>
                  <a:srgbClr val="1A3763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:</a:t>
            </a:r>
          </a:p>
          <a:p>
            <a:r>
              <a:rPr lang="en-US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  <a:hlinkClick r:id="rId3"/>
              </a:rPr>
              <a:t>Subscribe to the PSD News</a:t>
            </a:r>
            <a:r>
              <a:rPr lang="en-US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 </a:t>
            </a:r>
            <a:endParaRPr lang="en-US" dirty="0"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r>
              <a:rPr lang="en-US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  <a:hlinkClick r:id="rId4"/>
              </a:rPr>
              <a:t>Subscribe to the ECE News</a:t>
            </a:r>
            <a:r>
              <a:rPr lang="en-US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  </a:t>
            </a:r>
          </a:p>
          <a:p>
            <a:endParaRPr lang="en-US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b="1" u="sng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How to contact us</a:t>
            </a:r>
            <a:r>
              <a:rPr lang="en-US" b="1" dirty="0">
                <a:solidFill>
                  <a:srgbClr val="1A3763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r>
              <a:rPr lang="en-US" b="1" dirty="0">
                <a:solidFill>
                  <a:srgbClr val="1A3763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Send us an email</a:t>
            </a:r>
            <a:r>
              <a:rPr lang="en-US" dirty="0">
                <a:solidFill>
                  <a:srgbClr val="1A3763"/>
                </a:solidFill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 </a:t>
            </a:r>
          </a:p>
          <a:p>
            <a:r>
              <a:rPr lang="en-US" b="1" u="sng" dirty="0">
                <a:solidFill>
                  <a:srgbClr val="1A3763"/>
                </a:solidFill>
                <a:latin typeface="Calibri Light"/>
                <a:ea typeface="+mn-lt"/>
                <a:cs typeface="Calibri Light"/>
                <a:hlinkClick r:id="rId5"/>
              </a:rPr>
              <a:t>PSDInfo@ctc.ca.gov</a:t>
            </a:r>
            <a:endParaRPr lang="en-US" b="1" u="sng">
              <a:solidFill>
                <a:srgbClr val="1A3763"/>
              </a:solidFill>
              <a:latin typeface="Calibri Light"/>
              <a:ea typeface="+mn-lt"/>
              <a:cs typeface="Calibri Light"/>
            </a:endParaRPr>
          </a:p>
          <a:p>
            <a:r>
              <a:rPr lang="en-US" b="1" u="sng" dirty="0">
                <a:latin typeface="Calibri Light"/>
                <a:ea typeface="+mn-lt"/>
                <a:cs typeface="Calibri Light"/>
                <a:hlinkClick r:id="rId5"/>
              </a:rPr>
              <a:t>ECE@ctc.ca.gov</a:t>
            </a:r>
            <a:endParaRPr lang="en-US" b="1" dirty="0">
              <a:latin typeface="Calibri Light"/>
              <a:ea typeface="+mn-lt"/>
              <a:cs typeface="Calibri Light"/>
            </a:endParaRPr>
          </a:p>
          <a:p>
            <a:endParaRPr lang="en-US" b="1" dirty="0">
              <a:solidFill>
                <a:srgbClr val="1A3763"/>
              </a:solidFill>
              <a:latin typeface="Calibri Light"/>
              <a:ea typeface="+mn-lt"/>
              <a:cs typeface="Calibri Light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1A3763"/>
                </a:solidFill>
                <a:latin typeface="Calibri Light"/>
                <a:ea typeface="+mn-lt"/>
                <a:cs typeface="Calibri Light"/>
              </a:rPr>
              <a:t>ECE Office hours</a:t>
            </a:r>
            <a:endParaRPr lang="en-US" dirty="0">
              <a:latin typeface="Calibri Light"/>
              <a:cs typeface="Calibri Light"/>
            </a:endParaRPr>
          </a:p>
          <a:p>
            <a:pPr marL="383540" lvl="1"/>
            <a:r>
              <a:rPr lang="en-US" b="1" dirty="0">
                <a:latin typeface="Calibri Light"/>
                <a:ea typeface="+mn-lt"/>
                <a:cs typeface="Calibri Light"/>
                <a:hlinkClick r:id="rId6"/>
              </a:rPr>
              <a:t>First Tuesdays</a:t>
            </a:r>
            <a:r>
              <a:rPr lang="en-US" b="1" dirty="0">
                <a:latin typeface="Calibri Light"/>
                <a:ea typeface="+mn-lt"/>
                <a:cs typeface="Calibri Light"/>
              </a:rPr>
              <a:t>  – 12pm – 1pm </a:t>
            </a:r>
            <a:endParaRPr lang="en-US" b="1" dirty="0"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 marL="383540" lvl="1"/>
            <a:r>
              <a:rPr lang="en-US" b="1" dirty="0">
                <a:latin typeface="Calibri Light"/>
                <a:ea typeface="+mn-lt"/>
                <a:cs typeface="Calibri Light"/>
                <a:hlinkClick r:id="rId7"/>
              </a:rPr>
              <a:t>Third Tuesdays </a:t>
            </a:r>
            <a:r>
              <a:rPr lang="en-US" b="1" dirty="0">
                <a:latin typeface="Calibri Light"/>
                <a:ea typeface="+mn-lt"/>
                <a:cs typeface="Calibri Light"/>
              </a:rPr>
              <a:t>– 12pm – 1pm </a:t>
            </a:r>
            <a:endParaRPr lang="en-US" b="1" u="sng" dirty="0">
              <a:latin typeface="Calibri Light"/>
              <a:ea typeface="+mn-lt"/>
              <a:cs typeface="Calibri Light"/>
            </a:endParaRPr>
          </a:p>
          <a:p>
            <a:pPr marL="0" lvl="1" indent="0">
              <a:buNone/>
            </a:pPr>
            <a:endParaRPr lang="en-US" dirty="0">
              <a:highlight>
                <a:srgbClr val="FFFF00"/>
              </a:highlight>
              <a:cs typeface="Calibri"/>
            </a:endParaRPr>
          </a:p>
          <a:p>
            <a:pPr marL="383540" lvl="1"/>
            <a:endParaRPr lang="en-US" dirty="0">
              <a:cs typeface="Calibri"/>
            </a:endParaRPr>
          </a:p>
        </p:txBody>
      </p:sp>
      <p:pic>
        <p:nvPicPr>
          <p:cNvPr id="7" name="Content Placeholder 4" descr="California Commission on Teacher Credentialing seal">
            <a:extLst>
              <a:ext uri="{FF2B5EF4-FFF2-40B4-BE49-F238E27FC236}">
                <a16:creationId xmlns:a16="http://schemas.microsoft.com/office/drawing/2014/main" id="{B5DEA6F4-A469-ABA4-F45C-2E3A02D553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8" y="3176186"/>
            <a:ext cx="3073157" cy="30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41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617" y="-144882"/>
            <a:ext cx="5093335" cy="6858000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8" y="0"/>
                </a:moveTo>
                <a:lnTo>
                  <a:pt x="0" y="0"/>
                </a:lnTo>
                <a:lnTo>
                  <a:pt x="0" y="6858000"/>
                </a:lnTo>
                <a:lnTo>
                  <a:pt x="5093208" y="6858000"/>
                </a:lnTo>
                <a:lnTo>
                  <a:pt x="50932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6495" y="1528318"/>
            <a:ext cx="4235113" cy="2127890"/>
          </a:xfrm>
          <a:prstGeom prst="rect">
            <a:avLst/>
          </a:prstGeom>
        </p:spPr>
        <p:txBody>
          <a:bodyPr vert="horz" wrap="square" lIns="0" tIns="84455" rIns="0" bIns="0" rtlCol="0" anchor="t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Subject Matter Regulations 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7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Where are we?</a:t>
            </a:r>
          </a:p>
        </p:txBody>
      </p:sp>
      <p:sp>
        <p:nvSpPr>
          <p:cNvPr id="5" name="object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81245" y="448055"/>
            <a:ext cx="6567931" cy="2669222"/>
          </a:xfrm>
          <a:custGeom>
            <a:avLst/>
            <a:gdLst/>
            <a:ahLst/>
            <a:cxnLst/>
            <a:rect l="l" t="t" r="r" b="b"/>
            <a:pathLst>
              <a:path w="6646545" h="1826260">
                <a:moveTo>
                  <a:pt x="0" y="304292"/>
                </a:moveTo>
                <a:lnTo>
                  <a:pt x="3983" y="254942"/>
                </a:lnTo>
                <a:lnTo>
                  <a:pt x="15516" y="208125"/>
                </a:lnTo>
                <a:lnTo>
                  <a:pt x="33971" y="164467"/>
                </a:lnTo>
                <a:lnTo>
                  <a:pt x="58720" y="124596"/>
                </a:lnTo>
                <a:lnTo>
                  <a:pt x="89138" y="89138"/>
                </a:lnTo>
                <a:lnTo>
                  <a:pt x="124596" y="58720"/>
                </a:lnTo>
                <a:lnTo>
                  <a:pt x="164467" y="33971"/>
                </a:lnTo>
                <a:lnTo>
                  <a:pt x="208125" y="15516"/>
                </a:lnTo>
                <a:lnTo>
                  <a:pt x="254942" y="3983"/>
                </a:lnTo>
                <a:lnTo>
                  <a:pt x="304291" y="0"/>
                </a:lnTo>
                <a:lnTo>
                  <a:pt x="6341872" y="0"/>
                </a:lnTo>
                <a:lnTo>
                  <a:pt x="6391221" y="3983"/>
                </a:lnTo>
                <a:lnTo>
                  <a:pt x="6438038" y="15516"/>
                </a:lnTo>
                <a:lnTo>
                  <a:pt x="6481696" y="33971"/>
                </a:lnTo>
                <a:lnTo>
                  <a:pt x="6521567" y="58720"/>
                </a:lnTo>
                <a:lnTo>
                  <a:pt x="6557025" y="89138"/>
                </a:lnTo>
                <a:lnTo>
                  <a:pt x="6587443" y="124596"/>
                </a:lnTo>
                <a:lnTo>
                  <a:pt x="6612192" y="164467"/>
                </a:lnTo>
                <a:lnTo>
                  <a:pt x="6630647" y="208125"/>
                </a:lnTo>
                <a:lnTo>
                  <a:pt x="6642180" y="254942"/>
                </a:lnTo>
                <a:lnTo>
                  <a:pt x="6646163" y="304292"/>
                </a:lnTo>
                <a:lnTo>
                  <a:pt x="6646163" y="1521460"/>
                </a:lnTo>
                <a:lnTo>
                  <a:pt x="6642180" y="1570809"/>
                </a:lnTo>
                <a:lnTo>
                  <a:pt x="6630647" y="1617626"/>
                </a:lnTo>
                <a:lnTo>
                  <a:pt x="6612192" y="1661284"/>
                </a:lnTo>
                <a:lnTo>
                  <a:pt x="6587443" y="1701155"/>
                </a:lnTo>
                <a:lnTo>
                  <a:pt x="6557025" y="1736613"/>
                </a:lnTo>
                <a:lnTo>
                  <a:pt x="6521567" y="1767031"/>
                </a:lnTo>
                <a:lnTo>
                  <a:pt x="6481696" y="1791780"/>
                </a:lnTo>
                <a:lnTo>
                  <a:pt x="6438038" y="1810235"/>
                </a:lnTo>
                <a:lnTo>
                  <a:pt x="6391221" y="1821768"/>
                </a:lnTo>
                <a:lnTo>
                  <a:pt x="6341872" y="1825752"/>
                </a:lnTo>
                <a:lnTo>
                  <a:pt x="304291" y="1825752"/>
                </a:lnTo>
                <a:lnTo>
                  <a:pt x="254942" y="1821768"/>
                </a:lnTo>
                <a:lnTo>
                  <a:pt x="208125" y="1810235"/>
                </a:lnTo>
                <a:lnTo>
                  <a:pt x="164467" y="1791780"/>
                </a:lnTo>
                <a:lnTo>
                  <a:pt x="124596" y="1767031"/>
                </a:lnTo>
                <a:lnTo>
                  <a:pt x="89138" y="1736613"/>
                </a:lnTo>
                <a:lnTo>
                  <a:pt x="58720" y="1701155"/>
                </a:lnTo>
                <a:lnTo>
                  <a:pt x="33971" y="1661284"/>
                </a:lnTo>
                <a:lnTo>
                  <a:pt x="15516" y="1617626"/>
                </a:lnTo>
                <a:lnTo>
                  <a:pt x="3983" y="1570809"/>
                </a:lnTo>
                <a:lnTo>
                  <a:pt x="0" y="1521460"/>
                </a:lnTo>
                <a:lnTo>
                  <a:pt x="0" y="304292"/>
                </a:lnTo>
                <a:close/>
              </a:path>
            </a:pathLst>
          </a:custGeom>
          <a:ln w="12700">
            <a:solidFill>
              <a:srgbClr val="D6702B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89831" y="448056"/>
            <a:ext cx="6092468" cy="3295646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241300" marR="0" lvl="0" indent="-228600" defTabSz="914400" eaLnBrk="1" fontAlgn="auto" latinLnBrk="0" hangingPunct="1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•"/>
              <a:tabLst>
                <a:tab pos="241300" algn="l"/>
              </a:tabLst>
              <a:defRPr/>
            </a:pPr>
            <a:r>
              <a:rPr lang="en-US" sz="2800" kern="0" spc="-20" dirty="0">
                <a:solidFill>
                  <a:prstClr val="black"/>
                </a:solidFill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Regulations were approved by OAL in June 2023, effective June 28, 2023</a:t>
            </a:r>
          </a:p>
          <a:p>
            <a:pPr marL="241300" marR="0" lvl="0" indent="-228600" defTabSz="914400" eaLnBrk="1" fontAlgn="auto" latinLnBrk="0" hangingPunct="1">
              <a:lnSpc>
                <a:spcPct val="150000"/>
              </a:lnSpc>
              <a:spcBef>
                <a:spcPts val="42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•"/>
              <a:tabLst>
                <a:tab pos="241300" algn="l"/>
              </a:tabLst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See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/>
              </a:rPr>
              <a:t>PSA 23-04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</a:rPr>
              <a:t>.</a:t>
            </a:r>
          </a:p>
          <a:p>
            <a:pPr marL="12700" marR="0" lvl="0" indent="0" algn="ctr" defTabSz="914400" eaLnBrk="1" fontAlgn="auto" latinLnBrk="0" hangingPunct="1">
              <a:lnSpc>
                <a:spcPct val="150000"/>
              </a:lnSpc>
              <a:spcBef>
                <a:spcPts val="335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1300" algn="l"/>
              </a:tabLst>
              <a:defRPr/>
            </a:pPr>
            <a:b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4" invalidUrl="http:///"/>
              </a:rPr>
            </a:br>
            <a:endParaRPr kumimoji="0" lang="en-US" sz="2800" b="0" i="1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E48A6-7955-2F0E-1532-C9655BC96A2C}"/>
              </a:ext>
            </a:extLst>
          </p:cNvPr>
          <p:cNvSpPr txBox="1"/>
          <p:nvPr/>
        </p:nvSpPr>
        <p:spPr>
          <a:xfrm>
            <a:off x="5379245" y="3212306"/>
            <a:ext cx="6811493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Key Features of Proposed Regs</a:t>
            </a:r>
            <a:r>
              <a:rPr lang="en-US" sz="2400" i="1" kern="0" dirty="0">
                <a:solidFill>
                  <a:srgbClr val="000000"/>
                </a:solidFill>
              </a:rPr>
              <a:t> (coursework option)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Coursework C or Better (C-, or equivalent)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Degree Applicable to Associate or higher degree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kern="0" dirty="0">
                <a:solidFill>
                  <a:srgbClr val="000000"/>
                </a:solidFill>
              </a:rPr>
              <a:t>Credit Bearing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Completed at a regionally accredited institution of higher education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42497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617" y="-144882"/>
            <a:ext cx="3873097" cy="6858000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8" y="0"/>
                </a:moveTo>
                <a:lnTo>
                  <a:pt x="0" y="0"/>
                </a:lnTo>
                <a:lnTo>
                  <a:pt x="0" y="6858000"/>
                </a:lnTo>
                <a:lnTo>
                  <a:pt x="5093208" y="6858000"/>
                </a:lnTo>
                <a:lnTo>
                  <a:pt x="50932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0" y="1087910"/>
            <a:ext cx="3600450" cy="1760610"/>
          </a:xfrm>
          <a:prstGeom prst="rect">
            <a:avLst/>
          </a:prstGeom>
        </p:spPr>
        <p:txBody>
          <a:bodyPr vert="horz" wrap="square" lIns="0" tIns="84455" rIns="0" bIns="0" rtlCol="0" anchor="t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Subject Matter 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Regulations 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Where are we?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831" y="448056"/>
            <a:ext cx="6092468" cy="1279709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50000"/>
              </a:lnSpc>
              <a:spcBef>
                <a:spcPts val="335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1300" algn="l"/>
              </a:tabLst>
              <a:defRPr/>
            </a:pPr>
            <a:b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 invalidUrl="http:///"/>
              </a:rPr>
            </a:br>
            <a:endParaRPr kumimoji="0" lang="en-US" sz="2800" b="0" i="1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E48A6-7955-2F0E-1532-C9655BC96A2C}"/>
              </a:ext>
            </a:extLst>
          </p:cNvPr>
          <p:cNvSpPr txBox="1"/>
          <p:nvPr/>
        </p:nvSpPr>
        <p:spPr>
          <a:xfrm>
            <a:off x="4411980" y="903446"/>
            <a:ext cx="6720841" cy="53860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Expands/Defines Allowable Majors: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Multiple Subjects: 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Academic Degree</a:t>
            </a:r>
            <a:r>
              <a:rPr lang="en-US" sz="2000" kern="0" dirty="0">
                <a:solidFill>
                  <a:srgbClr val="000000"/>
                </a:solidFill>
              </a:rPr>
              <a:t> Major in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Liberal Studies, 		   Liberal Arts, Elementary Education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1" kern="0" dirty="0">
                <a:solidFill>
                  <a:srgbClr val="000000"/>
                </a:solidFill>
              </a:rPr>
              <a:t>(remember the law also allows for any major that includes </a:t>
            </a:r>
            <a:r>
              <a:rPr lang="en-US" sz="2000" b="1" i="1" kern="0" dirty="0">
                <a:solidFill>
                  <a:srgbClr val="000000"/>
                </a:solidFill>
              </a:rPr>
              <a:t>all </a:t>
            </a:r>
            <a:r>
              <a:rPr lang="en-US" sz="2000" i="1" kern="0" dirty="0">
                <a:solidFill>
                  <a:srgbClr val="000000"/>
                </a:solidFill>
              </a:rPr>
              <a:t>of the subject areas included in 44282 (b): language studies, literature, mathematics, science, social studies, history, arts, physical ed, human development).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kern="0" dirty="0">
              <a:solidFill>
                <a:srgbClr val="000000"/>
              </a:solidFill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0000"/>
                </a:solidFill>
              </a:rPr>
              <a:t>Single Subject: </a:t>
            </a:r>
            <a:r>
              <a:rPr lang="en-US" sz="2000" kern="0" dirty="0">
                <a:solidFill>
                  <a:srgbClr val="000000"/>
                </a:solidFill>
              </a:rPr>
              <a:t>A baccalaureate degree or higher in a major in one of the subject areas named in Education Code 44257 (a) or the following: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World Language: Teaching English to Speakers of Other 	Languages (TESOL), Teaching English as a Foreign Language (TEFL)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Home Economics: Family and Consumer Science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0" dirty="0">
                <a:solidFill>
                  <a:srgbClr val="000000"/>
                </a:solidFill>
              </a:rPr>
              <a:t>Mathematics: Statistics</a:t>
            </a:r>
          </a:p>
        </p:txBody>
      </p:sp>
    </p:spTree>
    <p:extLst>
      <p:ext uri="{BB962C8B-B14F-4D97-AF65-F5344CB8AC3E}">
        <p14:creationId xmlns:p14="http://schemas.microsoft.com/office/powerpoint/2010/main" val="2719488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617" y="0"/>
            <a:ext cx="3873097" cy="6713118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8" y="0"/>
                </a:moveTo>
                <a:lnTo>
                  <a:pt x="0" y="0"/>
                </a:lnTo>
                <a:lnTo>
                  <a:pt x="0" y="6858000"/>
                </a:lnTo>
                <a:lnTo>
                  <a:pt x="5093208" y="6858000"/>
                </a:lnTo>
                <a:lnTo>
                  <a:pt x="50932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32617" y="1087910"/>
            <a:ext cx="3735937" cy="1760610"/>
          </a:xfrm>
          <a:prstGeom prst="rect">
            <a:avLst/>
          </a:prstGeom>
        </p:spPr>
        <p:txBody>
          <a:bodyPr vert="horz" wrap="square" lIns="0" tIns="84455" rIns="0" bIns="0" rtlCol="0" anchor="t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Subject Matter 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Regulations 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Where are we?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831" y="448056"/>
            <a:ext cx="6092468" cy="1279709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50000"/>
              </a:lnSpc>
              <a:spcBef>
                <a:spcPts val="335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1300" algn="l"/>
              </a:tabLst>
              <a:defRPr/>
            </a:pPr>
            <a:b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 invalidUrl="http:///"/>
              </a:rPr>
            </a:br>
            <a:endParaRPr kumimoji="0" lang="en-US" sz="2800" b="0" i="1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E48A6-7955-2F0E-1532-C9655BC96A2C}"/>
              </a:ext>
            </a:extLst>
          </p:cNvPr>
          <p:cNvSpPr txBox="1"/>
          <p:nvPr/>
        </p:nvSpPr>
        <p:spPr>
          <a:xfrm>
            <a:off x="4411980" y="354330"/>
            <a:ext cx="6743700" cy="61863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Expands/Defines Allowable Majors</a:t>
            </a:r>
            <a:r>
              <a:rPr kumimoji="0" lang="en-US" sz="2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Science: Biological Science: Biology, Biological Engineering, Biochemistry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Science: Chemistry – Chemical Engineering or Biochemistry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Science: Geoscience – Geology or Earth Science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Science: Physics – Mechanical or Structural Engineering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Science: Foundational-Level Science – Any type of Engineering or degree major offered by a college or university science department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200" kern="0" dirty="0">
              <a:solidFill>
                <a:srgbClr val="000000"/>
              </a:solidFill>
            </a:endParaRP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Additional notes: 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Education Specialists – Law allows any of the majors above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200" kern="0" dirty="0">
                <a:solidFill>
                  <a:srgbClr val="000000"/>
                </a:solidFill>
              </a:rPr>
              <a:t>PK 3- These provisions were removed from this regulatory package but are included in the PK 3 ECE regulations pending approval.</a:t>
            </a:r>
          </a:p>
        </p:txBody>
      </p:sp>
    </p:spTree>
    <p:extLst>
      <p:ext uri="{BB962C8B-B14F-4D97-AF65-F5344CB8AC3E}">
        <p14:creationId xmlns:p14="http://schemas.microsoft.com/office/powerpoint/2010/main" val="17261396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2617" y="-144882"/>
            <a:ext cx="3873097" cy="6858000"/>
          </a:xfrm>
          <a:custGeom>
            <a:avLst/>
            <a:gdLst/>
            <a:ahLst/>
            <a:cxnLst/>
            <a:rect l="l" t="t" r="r" b="b"/>
            <a:pathLst>
              <a:path w="5093335" h="6858000">
                <a:moveTo>
                  <a:pt x="5093208" y="0"/>
                </a:moveTo>
                <a:lnTo>
                  <a:pt x="0" y="0"/>
                </a:lnTo>
                <a:lnTo>
                  <a:pt x="0" y="6858000"/>
                </a:lnTo>
                <a:lnTo>
                  <a:pt x="5093208" y="6858000"/>
                </a:lnTo>
                <a:lnTo>
                  <a:pt x="509320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-32617" y="1087910"/>
            <a:ext cx="3735937" cy="1760610"/>
          </a:xfrm>
          <a:prstGeom prst="rect">
            <a:avLst/>
          </a:prstGeom>
        </p:spPr>
        <p:txBody>
          <a:bodyPr vert="horz" wrap="square" lIns="0" tIns="84455" rIns="0" bIns="0" rtlCol="0" anchor="t">
            <a:spAutoFit/>
          </a:bodyPr>
          <a:lstStyle/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Subject Matter 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Regulations </a:t>
            </a:r>
          </a:p>
          <a:p>
            <a:pPr marL="12700" marR="5080" lvl="0" indent="0" algn="ctr" defTabSz="914400" eaLnBrk="1" fontAlgn="auto" latinLnBrk="0" hangingPunct="1">
              <a:lnSpc>
                <a:spcPct val="90000"/>
              </a:lnSpc>
              <a:spcBef>
                <a:spcPts val="6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/>
                <a:cs typeface="Calibri Light"/>
              </a:rPr>
              <a:t>Where are we?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489831" y="448056"/>
            <a:ext cx="6092468" cy="1279709"/>
          </a:xfrm>
          <a:prstGeom prst="rect">
            <a:avLst/>
          </a:prstGeom>
        </p:spPr>
        <p:txBody>
          <a:bodyPr vert="horz" wrap="square" lIns="0" tIns="53340" rIns="0" bIns="0" rtlCol="0" anchor="t">
            <a:spAutoFit/>
          </a:bodyPr>
          <a:lstStyle/>
          <a:p>
            <a:pPr marL="12700" marR="0" lvl="0" indent="0" algn="ctr" defTabSz="914400" eaLnBrk="1" fontAlgn="auto" latinLnBrk="0" hangingPunct="1">
              <a:lnSpc>
                <a:spcPct val="150000"/>
              </a:lnSpc>
              <a:spcBef>
                <a:spcPts val="335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>
                <a:tab pos="241300" algn="l"/>
              </a:tabLst>
              <a:defRPr/>
            </a:pPr>
            <a:br>
              <a:rPr kumimoji="0" lang="en-US" sz="2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462C1"/>
                  </a:solidFill>
                </a:uFill>
                <a:latin typeface="Calibri"/>
                <a:cs typeface="Calibri"/>
                <a:hlinkClick r:id="rId3" invalidUrl="http:///"/>
              </a:rPr>
            </a:br>
            <a:endParaRPr kumimoji="0" lang="en-US" sz="2800" b="0" i="1" u="none" strike="noStrike" kern="0" cap="none" spc="-1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>
                <a:solidFill>
                  <a:srgbClr val="0462C1"/>
                </a:solidFill>
              </a:u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E48A6-7955-2F0E-1532-C9655BC96A2C}"/>
              </a:ext>
            </a:extLst>
          </p:cNvPr>
          <p:cNvSpPr txBox="1"/>
          <p:nvPr/>
        </p:nvSpPr>
        <p:spPr>
          <a:xfrm>
            <a:off x="4411980" y="903446"/>
            <a:ext cx="6720841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u="sng" kern="0" dirty="0">
                <a:solidFill>
                  <a:srgbClr val="000000"/>
                </a:solidFill>
              </a:rPr>
              <a:t>Revised Preconditions Adopted By the Commission October 2022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Requires programs to establish a process for evaluating and notifying candidates of their standing in relation to the subject matter competence requirement within the </a:t>
            </a:r>
            <a:r>
              <a:rPr lang="en-US" b="1" kern="0" dirty="0">
                <a:solidFill>
                  <a:srgbClr val="000000"/>
                </a:solidFill>
              </a:rPr>
              <a:t>first 60 days of candidate admission.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b="1" kern="0" dirty="0">
              <a:solidFill>
                <a:srgbClr val="000000"/>
              </a:solidFill>
            </a:endParaRP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Requires each program to determine demonstration of subject matter competence for candidates prior to being given daily whole class instructional responsibilities. </a:t>
            </a:r>
            <a:r>
              <a:rPr lang="en-US" b="1" kern="0" dirty="0">
                <a:solidFill>
                  <a:srgbClr val="000000"/>
                </a:solidFill>
              </a:rPr>
              <a:t>Reflects the range of allowable options for candidates to demonstrate.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R"/>
              <a:tabLst/>
              <a:defRPr/>
            </a:pPr>
            <a:endParaRPr lang="en-US" kern="0" dirty="0">
              <a:solidFill>
                <a:srgbClr val="000000"/>
              </a:solidFill>
            </a:endParaRP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b="1" u="sng" kern="0" dirty="0">
                <a:solidFill>
                  <a:srgbClr val="000000"/>
                </a:solidFill>
              </a:rPr>
              <a:t>Program Actions to Take: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Make sure your advising materials, websites, candidate portals are updated to reflect the law.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Make sure your personnel are aware of the changes in the law.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Do not steer your candidates to only take the CSET.</a:t>
            </a:r>
          </a:p>
          <a:p>
            <a:pPr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7655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6591" y="851372"/>
            <a:ext cx="8507954" cy="1218923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algn="ctr">
              <a:lnSpc>
                <a:spcPts val="4675"/>
              </a:lnSpc>
              <a:spcBef>
                <a:spcPts val="105"/>
              </a:spcBef>
              <a:tabLst>
                <a:tab pos="2465705" algn="l"/>
              </a:tabLst>
            </a:pPr>
            <a:r>
              <a:rPr lang="en-US" sz="4100" spc="-10" dirty="0">
                <a:latin typeface="Calibri Light"/>
                <a:cs typeface="Calibri Light"/>
              </a:rPr>
              <a:t>Update On Implementation of SB 488: Reading and Literacy Instruction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75590" y="2169861"/>
            <a:ext cx="6309360" cy="0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11" descr="Children reading a book">
            <a:extLst>
              <a:ext uri="{FF2B5EF4-FFF2-40B4-BE49-F238E27FC236}">
                <a16:creationId xmlns:a16="http://schemas.microsoft.com/office/drawing/2014/main" id="{3CCEE7BF-35C6-8012-D8A5-71DC070BE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954" y="2317377"/>
            <a:ext cx="4061011" cy="31645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87DBB3-B074-B53C-50A3-74FE5550B22F}"/>
              </a:ext>
            </a:extLst>
          </p:cNvPr>
          <p:cNvSpPr txBox="1"/>
          <p:nvPr/>
        </p:nvSpPr>
        <p:spPr>
          <a:xfrm>
            <a:off x="5082989" y="2411505"/>
            <a:ext cx="6311152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Literacy Standards and TPEs Adopted for: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Preliminary Multiple and Single Subject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Preliminary Education Specialist Mild Moderate Support Needs and Extensive Support Needs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Preliminary Education Specialist Visual Impairments, Deaf and Hard of Hearing, and Early Childhood Special Education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PK-3 ECE Specialist Instruction 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93981" y="644784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4737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06591" y="851372"/>
            <a:ext cx="8507954" cy="1218923"/>
          </a:xfrm>
          <a:prstGeom prst="rect">
            <a:avLst/>
          </a:prstGeom>
        </p:spPr>
        <p:txBody>
          <a:bodyPr vert="horz" wrap="square" lIns="0" tIns="13335" rIns="0" bIns="0" rtlCol="0" anchor="t">
            <a:spAutoFit/>
          </a:bodyPr>
          <a:lstStyle/>
          <a:p>
            <a:pPr algn="ctr">
              <a:lnSpc>
                <a:spcPts val="4675"/>
              </a:lnSpc>
              <a:spcBef>
                <a:spcPts val="105"/>
              </a:spcBef>
              <a:tabLst>
                <a:tab pos="2465705" algn="l"/>
              </a:tabLst>
            </a:pPr>
            <a:r>
              <a:rPr lang="en-US" sz="4100" spc="-10" dirty="0">
                <a:latin typeface="Calibri Light"/>
                <a:cs typeface="Calibri Light"/>
              </a:rPr>
              <a:t>Update On Implementation of SB 488: Reading and Literacy Instruction</a:t>
            </a:r>
          </a:p>
        </p:txBody>
      </p:sp>
      <p:sp>
        <p:nvSpPr>
          <p:cNvPr id="6" name="object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886296" y="2169861"/>
            <a:ext cx="10298654" cy="8964"/>
          </a:xfrm>
          <a:custGeom>
            <a:avLst/>
            <a:gdLst/>
            <a:ahLst/>
            <a:cxnLst/>
            <a:rect l="l" t="t" r="r" b="b"/>
            <a:pathLst>
              <a:path w="6309359">
                <a:moveTo>
                  <a:pt x="0" y="0"/>
                </a:moveTo>
                <a:lnTo>
                  <a:pt x="6309360" y="0"/>
                </a:lnTo>
              </a:path>
            </a:pathLst>
          </a:custGeom>
          <a:ln w="19050">
            <a:solidFill>
              <a:srgbClr val="FFAA25"/>
            </a:solidFill>
          </a:ln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87DBB3-B074-B53C-50A3-74FE5550B22F}"/>
              </a:ext>
            </a:extLst>
          </p:cNvPr>
          <p:cNvSpPr txBox="1"/>
          <p:nvPr/>
        </p:nvSpPr>
        <p:spPr>
          <a:xfrm>
            <a:off x="547467" y="2214437"/>
            <a:ext cx="10846674" cy="504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kern="0" dirty="0">
                <a:solidFill>
                  <a:srgbClr val="000000"/>
                </a:solidFill>
              </a:rPr>
              <a:t>Key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Features of SB 488 and New Standards/TPEs</a:t>
            </a: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Aligned to the ELA/ELD Frameworks and other Foundational Documents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Require the Incorporation of the California Dyslexia Guidelines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Universal Design for Learning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Equity/Asset-Based Approaches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Multi-Tiered Systems of Support  - best first instruction, targeted/supplemental instruction, intensive intervention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Multi/Biliteracy and ELD</a:t>
            </a:r>
          </a:p>
          <a:p>
            <a:pPr marL="285750" marR="0" lvl="0" indent="-28575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Development of a Literacy Performance Assessment (operational Fall 2025) which will eventually replace RICA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93981" y="6447840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</a:rPr>
              <a:t>3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46831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75&quot;/&gt;&lt;/object&gt;&lt;/object&gt;&lt;object type=&quot;8&quot; unique_id=&quot;10006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C Template 2020" id="{18D2E04C-FAD4-4880-9F2E-5059450E180D}" vid="{9C8CAB18-8F9C-4B67-80CE-8BA432E9498A}"/>
    </a:ext>
  </a:extLst>
</a:theme>
</file>

<file path=ppt/theme/theme2.xml><?xml version="1.0" encoding="utf-8"?>
<a:theme xmlns:a="http://schemas.openxmlformats.org/drawingml/2006/main" name="1_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TC Template 2020" id="{18D2E04C-FAD4-4880-9F2E-5059450E180D}" vid="{9C8CAB18-8F9C-4B67-80CE-8BA432E9498A}"/>
    </a:ext>
  </a:extLst>
</a:theme>
</file>

<file path=ppt/theme/theme3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3acd45-541a-447d-b100-853e2f4c1c0f" xsi:nil="true"/>
    <SharedWithUsers xmlns="4c3acd45-541a-447d-b100-853e2f4c1c0f">
      <UserInfo>
        <DisplayName>Brown, Rhonda</DisplayName>
        <AccountId>167</AccountId>
        <AccountType/>
      </UserInfo>
      <UserInfo>
        <DisplayName>Grizzaffi, Rachel</DisplayName>
        <AccountId>21</AccountId>
        <AccountType/>
      </UserInfo>
      <UserInfo>
        <DisplayName>Yee, Nicole</DisplayName>
        <AccountId>130</AccountId>
        <AccountType/>
      </UserInfo>
      <UserInfo>
        <DisplayName>Conde, Dominick</DisplayName>
        <AccountId>42</AccountId>
        <AccountType/>
      </UserInfo>
    </SharedWithUsers>
    <lcf76f155ced4ddcb4097134ff3c332f xmlns="9803f46a-11bf-48f7-81fb-4a99cde7994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A00C9505E3AF44BEE2BA095A360824" ma:contentTypeVersion="15" ma:contentTypeDescription="Create a new document." ma:contentTypeScope="" ma:versionID="603e7af91ecfb27756304f721fda94d2">
  <xsd:schema xmlns:xsd="http://www.w3.org/2001/XMLSchema" xmlns:xs="http://www.w3.org/2001/XMLSchema" xmlns:p="http://schemas.microsoft.com/office/2006/metadata/properties" xmlns:ns2="9803f46a-11bf-48f7-81fb-4a99cde79948" xmlns:ns3="4c3acd45-541a-447d-b100-853e2f4c1c0f" targetNamespace="http://schemas.microsoft.com/office/2006/metadata/properties" ma:root="true" ma:fieldsID="443a2837037cf1e94544f5d844a5fd38" ns2:_="" ns3:_="">
    <xsd:import namespace="9803f46a-11bf-48f7-81fb-4a99cde79948"/>
    <xsd:import namespace="4c3acd45-541a-447d-b100-853e2f4c1c0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3f46a-11bf-48f7-81fb-4a99cde799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0184ffdf-fc1b-4c9a-9cb0-b65f1b323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acd45-541a-447d-b100-853e2f4c1c0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7f5de3c-9c19-4678-bc4e-050f2cac73b4}" ma:internalName="TaxCatchAll" ma:showField="CatchAllData" ma:web="4c3acd45-541a-447d-b100-853e2f4c1c0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06C0BA-07EB-4212-9373-EFE746B1D1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00FF3BE-BCDB-4724-8116-11BE3713C401}">
  <ds:schemaRefs>
    <ds:schemaRef ds:uri="02345c99-b385-40b7-b52d-9ac341d43a84"/>
    <ds:schemaRef ds:uri="0c5ac053-8fed-4028-8ff0-6417648cae7f"/>
    <ds:schemaRef ds:uri="4c3acd45-541a-447d-b100-853e2f4c1c0f"/>
    <ds:schemaRef ds:uri="9803f46a-11bf-48f7-81fb-4a99cde7994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E0A5465-9269-47AE-B54D-3132527EA325}">
  <ds:schemaRefs>
    <ds:schemaRef ds:uri="4c3acd45-541a-447d-b100-853e2f4c1c0f"/>
    <ds:schemaRef ds:uri="9803f46a-11bf-48f7-81fb-4a99cde7994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CTC Template 2020</Template>
  <TotalTime>9159</TotalTime>
  <Words>2308</Words>
  <Application>Microsoft Office PowerPoint</Application>
  <PresentationFormat>Widescreen</PresentationFormat>
  <Paragraphs>292</Paragraphs>
  <Slides>35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Arial,Sans-Serif</vt:lpstr>
      <vt:lpstr>Calibri</vt:lpstr>
      <vt:lpstr>Calibri Light</vt:lpstr>
      <vt:lpstr>Times New Roman</vt:lpstr>
      <vt:lpstr>Retrospect</vt:lpstr>
      <vt:lpstr>1_Retrospect</vt:lpstr>
      <vt:lpstr>Office Theme</vt:lpstr>
      <vt:lpstr>CCTE Conference</vt:lpstr>
      <vt:lpstr> Agenda</vt:lpstr>
      <vt:lpstr>Click on QR code for slide deck</vt:lpstr>
      <vt:lpstr>PowerPoint Presentation</vt:lpstr>
      <vt:lpstr>PowerPoint Presentation</vt:lpstr>
      <vt:lpstr>PowerPoint Presentation</vt:lpstr>
      <vt:lpstr>PowerPoint Presentation</vt:lpstr>
      <vt:lpstr>Update On Implementation of SB 488: Reading and Literacy Instruction</vt:lpstr>
      <vt:lpstr>Update On Implementation of SB 488: Reading and Literacy Instruction</vt:lpstr>
      <vt:lpstr>Update On Implementation of SB 488: Reading and Literacy Instruction (continued) </vt:lpstr>
      <vt:lpstr>Update On Implementation of SB 488: Reading and Literacy Instruction (continued) </vt:lpstr>
      <vt:lpstr>Update On Implementation of SB 488: Reading and Literacy Instruction (continued) </vt:lpstr>
      <vt:lpstr>Updates on Grants</vt:lpstr>
      <vt:lpstr>Funding to Support   Credential and Authorization   Candidates</vt:lpstr>
      <vt:lpstr>Statewide Residency Technical Assistance Center</vt:lpstr>
      <vt:lpstr>Updates to Residency Grants</vt:lpstr>
      <vt:lpstr>PowerPoint Presentation</vt:lpstr>
      <vt:lpstr> PK-3 Early Childhood Education Specialist Credential </vt:lpstr>
      <vt:lpstr>Overview of Requirements for the PK-3 Early Childhood Education Specialist Instruction Credential</vt:lpstr>
      <vt:lpstr>Clinical Practice Requirements</vt:lpstr>
      <vt:lpstr>Why choose a PK-3 ECE Specialist Instruction Credential?</vt:lpstr>
      <vt:lpstr>Performance Assessment Updates</vt:lpstr>
      <vt:lpstr>Literacy Performance Assessment</vt:lpstr>
      <vt:lpstr>PK-3 CalTPA</vt:lpstr>
      <vt:lpstr>CalTPA Education Specialist for DHH, VI, and ECSE</vt:lpstr>
      <vt:lpstr>CalFTPA for Child Development Permit</vt:lpstr>
      <vt:lpstr>edTPA and FAST Development</vt:lpstr>
      <vt:lpstr>Performance Assessment Next Steps</vt:lpstr>
      <vt:lpstr>Tools for Potential Candidates</vt:lpstr>
      <vt:lpstr>Roadmap to Teaching</vt:lpstr>
      <vt:lpstr>Glimpse into Future CTC Work</vt:lpstr>
      <vt:lpstr>Become Involved in Commission Work</vt:lpstr>
      <vt:lpstr>Thank you!!</vt:lpstr>
      <vt:lpstr>Questions?</vt:lpstr>
      <vt:lpstr>  Resources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CTC PowerPoint Template</dc:title>
  <dc:creator>Sayas, Purity Rose</dc:creator>
  <cp:lastModifiedBy>DeGuire, David</cp:lastModifiedBy>
  <cp:revision>34</cp:revision>
  <dcterms:created xsi:type="dcterms:W3CDTF">2021-04-27T22:55:36Z</dcterms:created>
  <dcterms:modified xsi:type="dcterms:W3CDTF">2023-10-19T17:42:33Z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0x010100A960B77188A6254899BF9379464DE56A</vt:lpwstr>
  </property>
  <property fmtid="{D5CDD505-2E9C-101B-9397-08002B2CF9AE}" pid="3" name="Categories1">
    <vt:lpwstr>7;#Administrative|5c69305d-07f7-4116-9572-46764656732c</vt:lpwstr>
  </property>
  <property fmtid="{D5CDD505-2E9C-101B-9397-08002B2CF9AE}" pid="4" name="Categories0">
    <vt:lpwstr>34;#Templates|e5110cce-88cb-4edd-88c7-0de7d43e8255</vt:lpwstr>
  </property>
  <property fmtid="{D5CDD505-2E9C-101B-9397-08002B2CF9AE}" pid="5" name="MediaServiceImageTags">
    <vt:lpwstr/>
  </property>
</Properties>
</file>