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</p:sldMasterIdLst>
  <p:notesMasterIdLst>
    <p:notesMasterId r:id="rId23"/>
  </p:notesMasterIdLst>
  <p:sldIdLst>
    <p:sldId id="275" r:id="rId5"/>
    <p:sldId id="308" r:id="rId6"/>
    <p:sldId id="309" r:id="rId7"/>
    <p:sldId id="311" r:id="rId8"/>
    <p:sldId id="312" r:id="rId9"/>
    <p:sldId id="313" r:id="rId10"/>
    <p:sldId id="314" r:id="rId11"/>
    <p:sldId id="303" r:id="rId12"/>
    <p:sldId id="305" r:id="rId13"/>
    <p:sldId id="306" r:id="rId14"/>
    <p:sldId id="304" r:id="rId15"/>
    <p:sldId id="295" r:id="rId16"/>
    <p:sldId id="315" r:id="rId17"/>
    <p:sldId id="316" r:id="rId18"/>
    <p:sldId id="317" r:id="rId19"/>
    <p:sldId id="296" r:id="rId20"/>
    <p:sldId id="297" r:id="rId21"/>
    <p:sldId id="298" r:id="rId22"/>
  </p:sldIdLst>
  <p:sldSz cx="12192000" cy="6858000"/>
  <p:notesSz cx="6858000" cy="9144000"/>
  <p:custDataLst>
    <p:tags r:id="rId2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witz, Sasha" initials="HS" lastIdx="1" clrIdx="0">
    <p:extLst>
      <p:ext uri="{19B8F6BF-5375-455C-9EA6-DF929625EA0E}">
        <p15:presenceInfo xmlns:p15="http://schemas.microsoft.com/office/powerpoint/2012/main" userId="S::SHorwitz@ctc.ca.gov::4e68dda4-44bb-477e-9a7e-26b581a987e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763"/>
    <a:srgbClr val="B6D8F2"/>
    <a:srgbClr val="47556B"/>
    <a:srgbClr val="003366"/>
    <a:srgbClr val="FAAC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DD6224-771B-42AD-A146-485992F188F8}" v="5" dt="2023-10-18T20:30:27.0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3EFC15-E4CA-4946-9DB3-FA1D26EAE271}" type="datetimeFigureOut">
              <a:rPr lang="en-US" smtClean="0"/>
              <a:t>10/18/2023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5128D-62D6-47DE-A237-AAF281E5FD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807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/>
              <a:t>POWERPOINT TEMPLATE INSTRUCTIONS </a:t>
            </a:r>
            <a:r>
              <a:rPr lang="en-US" b="1" u="sng" dirty="0">
                <a:solidFill>
                  <a:srgbClr val="FF0000"/>
                </a:solidFill>
              </a:rPr>
              <a:t>– Delete these notes before saving the document.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>
                <a:solidFill>
                  <a:srgbClr val="FF0000"/>
                </a:solidFill>
              </a:rPr>
              <a:t>Download this file locally from CTC Templates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Adding slides: From the Home tab, click the New Slide icon at the top of the ribbon and select a slide layout.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Accessibility: Apply accessibility principles to each slide.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Title the Document: From the File tab, click Info. Find Title on the right side under Properties, change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“Presentation Title (adjust size as needed)” to document title.</a:t>
            </a:r>
            <a:r>
              <a:rPr lang="en-US" dirty="0"/>
              <a:t>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Pay special attention to alt text for images and tables.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Saving as a .pdf document: Always use File &gt; Save As.  </a:t>
            </a:r>
            <a:r>
              <a:rPr lang="en-US" u="sng" dirty="0"/>
              <a:t>Do not use </a:t>
            </a:r>
            <a:r>
              <a:rPr lang="en-US" dirty="0"/>
              <a:t>Save As Adobe PDF.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Tutorials: Additional information is available on the Accessibility tab in SharePoint.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5128D-62D6-47DE-A237-AAF281E5FD5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268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We have worked with programs – there should not be programs that are one year in length even if they are residency programs.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5128D-62D6-47DE-A237-AAF281E5FD5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319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- H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FAAC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97280" y="758952"/>
            <a:ext cx="7058429" cy="2919411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200" b="0" i="0" spc="-50" baseline="0">
                <a:solidFill>
                  <a:srgbClr val="1A376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sz="5000" b="1"/>
              <a:t>Plan for Implementation Submission for Preliminary Education Specialist Preparation Programs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97280" y="4361689"/>
            <a:ext cx="10058400" cy="1889679"/>
          </a:xfrm>
        </p:spPr>
        <p:txBody>
          <a:bodyPr lIns="91440" rIns="91440">
            <a:normAutofit/>
          </a:bodyPr>
          <a:lstStyle>
            <a:lvl1pPr marL="0" indent="0" algn="l">
              <a:lnSpc>
                <a:spcPct val="100000"/>
              </a:lnSpc>
              <a:spcAft>
                <a:spcPts val="1200"/>
              </a:spcAft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>
                <a:solidFill>
                  <a:schemeClr val="tx1"/>
                </a:solidFill>
                <a:latin typeface="+mn-lt"/>
              </a:rPr>
              <a:t>William Hatrick &amp; Sarah Solari-Colombini</a:t>
            </a:r>
          </a:p>
          <a:p>
            <a:r>
              <a:rPr lang="en-US">
                <a:solidFill>
                  <a:schemeClr val="tx1"/>
                </a:solidFill>
                <a:latin typeface="+mn-lt"/>
              </a:rPr>
              <a:t>Consultants, Professional Services Division</a:t>
            </a:r>
          </a:p>
          <a:p>
            <a:r>
              <a:rPr lang="en-US">
                <a:solidFill>
                  <a:schemeClr val="tx1"/>
                </a:solidFill>
                <a:latin typeface="+mn-lt"/>
              </a:rPr>
              <a:t>February 26, 2021</a:t>
            </a:r>
            <a:endParaRPr lang="en-US"/>
          </a:p>
          <a:p>
            <a:endParaRPr lang="en-US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097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H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199505"/>
            <a:ext cx="10058400" cy="1429786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>
                <a:solidFill>
                  <a:schemeClr val="tx1"/>
                </a:solidFill>
              </a:rPr>
              <a:t>Outcomes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74" y="6459785"/>
            <a:ext cx="1312025" cy="365125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fld id="{8CF074CD-934D-404A-ACFA-C89B8DACAFC4}" type="slidenum">
              <a:rPr lang="en-US" smtClean="0"/>
              <a:pPr/>
              <a:t>‹#›</a:t>
            </a:fld>
            <a:endParaRPr lang="en-US" sz="24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BD892F-C1C8-4888-AFA4-24722CC19B2B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097278" y="1845734"/>
            <a:ext cx="10058400" cy="4023360"/>
          </a:xfrm>
        </p:spPr>
        <p:txBody>
          <a:bodyPr/>
          <a:lstStyle>
            <a:lvl1pPr marL="182880">
              <a:lnSpc>
                <a:spcPct val="10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400"/>
            </a:lvl1pPr>
            <a:lvl2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2000"/>
            </a:lvl2pPr>
            <a:lvl3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/>
            </a:lvl3pPr>
            <a:lvl4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600"/>
            </a:lvl4pPr>
            <a:lvl5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lvl5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4000">
                <a:solidFill>
                  <a:schemeClr val="tx1"/>
                </a:solidFill>
              </a:rPr>
              <a:t>Participants will have an understanding of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Expectations for the plans for implementation, due October 31, 2021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Clinical practice expectations for traditional, intern, and dual credential candidates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Support and changes for intern programs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Updates on the Special Education </a:t>
            </a:r>
            <a:r>
              <a:rPr lang="en-US" sz="2400" err="1">
                <a:solidFill>
                  <a:schemeClr val="tx1"/>
                </a:solidFill>
              </a:rPr>
              <a:t>CalTPA</a:t>
            </a:r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81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w Section Header - H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California Commission on Teacher Credentialing seal">
            <a:extLst>
              <a:ext uri="{FF2B5EF4-FFF2-40B4-BE49-F238E27FC236}">
                <a16:creationId xmlns:a16="http://schemas.microsoft.com/office/drawing/2014/main" id="{6DFFA342-F737-466A-8C27-0F316FD694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4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40" y="5281466"/>
            <a:ext cx="950976" cy="95097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1A3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FAAC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207820"/>
            <a:ext cx="10058400" cy="1429784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4800" b="0">
                <a:solidFill>
                  <a:srgbClr val="1A376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en-US">
                <a:solidFill>
                  <a:srgbClr val="1A3763"/>
                </a:solidFill>
              </a:rPr>
            </a:br>
            <a:r>
              <a:rPr lang="en-US">
                <a:solidFill>
                  <a:srgbClr val="1A3763"/>
                </a:solidFill>
              </a:rPr>
              <a:t>Slide Title Here (adjust size as needed)</a:t>
            </a:r>
            <a:br>
              <a:rPr lang="en-US">
                <a:solidFill>
                  <a:srgbClr val="1A3763"/>
                </a:solidFill>
              </a:rPr>
            </a:br>
            <a:r>
              <a:rPr lang="en-US"/>
              <a:t>Section Header Slide – Heading Level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0" y="6459785"/>
            <a:ext cx="1312025" cy="365125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fld id="{8CF074CD-934D-404A-ACFA-C89B8DACAFC4}" type="slidenum">
              <a:rPr lang="en-US" smtClean="0"/>
              <a:pPr/>
              <a:t>‹#›</a:t>
            </a:fld>
            <a:endParaRPr lang="en-US" sz="2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199345" y="1733226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999B559-53A7-46EB-90A5-FA9ABFE6A42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097278" y="1845734"/>
            <a:ext cx="10058400" cy="4023360"/>
          </a:xfrm>
        </p:spPr>
        <p:txBody>
          <a:bodyPr/>
          <a:lstStyle>
            <a:lvl1pPr marL="182880">
              <a:lnSpc>
                <a:spcPct val="10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400"/>
            </a:lvl1pPr>
            <a:lvl2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2000"/>
            </a:lvl2pPr>
            <a:lvl3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/>
            </a:lvl3pPr>
            <a:lvl4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600"/>
            </a:lvl4pPr>
            <a:lvl5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lvl5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Bullet Text Here (minimum 24pt font size)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57997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H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solidFill>
                  <a:srgbClr val="1A3763"/>
                </a:solidFill>
              </a:defRPr>
            </a:lvl1pPr>
          </a:lstStyle>
          <a:p>
            <a:r>
              <a:rPr lang="en-US"/>
              <a:t>Two Content Slide – Heading Level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97278" y="1845734"/>
            <a:ext cx="4937760" cy="402336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buClrTx/>
              <a:defRPr sz="2000"/>
            </a:lvl2pPr>
            <a:lvl3pPr>
              <a:lnSpc>
                <a:spcPct val="100000"/>
              </a:lnSpc>
              <a:buClrTx/>
              <a:defRPr sz="1800"/>
            </a:lvl3pPr>
            <a:lvl4pPr>
              <a:lnSpc>
                <a:spcPct val="100000"/>
              </a:lnSpc>
              <a:buClrTx/>
              <a:defRPr sz="1600"/>
            </a:lvl4pPr>
            <a:lvl5pPr>
              <a:lnSpc>
                <a:spcPct val="100000"/>
              </a:lnSpc>
              <a:buClrTx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lang="en-US"/>
              <a:t>Content #1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17920" y="1845735"/>
            <a:ext cx="4937760" cy="402336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buClrTx/>
              <a:defRPr sz="2000"/>
            </a:lvl2pPr>
            <a:lvl3pPr>
              <a:lnSpc>
                <a:spcPct val="100000"/>
              </a:lnSpc>
              <a:buClrTx/>
              <a:defRPr sz="1800"/>
            </a:lvl3pPr>
            <a:lvl4pPr>
              <a:lnSpc>
                <a:spcPct val="100000"/>
              </a:lnSpc>
              <a:buClrTx/>
              <a:defRPr sz="1600"/>
            </a:lvl4pPr>
            <a:lvl5pPr>
              <a:lnSpc>
                <a:spcPct val="100000"/>
              </a:lnSpc>
              <a:buClrTx/>
              <a:defRPr/>
            </a:lvl5pPr>
            <a:lvl6pPr>
              <a:buNone/>
              <a:defRPr/>
            </a:lvl6pPr>
          </a:lstStyle>
          <a:p>
            <a:pPr lvl="0"/>
            <a:r>
              <a:rPr lang="en-US"/>
              <a:t>Content #2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98480" y="6459785"/>
            <a:ext cx="1312025" cy="365125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fld id="{8CF074CD-934D-404A-ACFA-C89B8DACAFC4}" type="slidenum">
              <a:rPr lang="en-US" smtClean="0"/>
              <a:pPr/>
              <a:t>‹#›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8609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- H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solidFill>
                  <a:srgbClr val="1A3763"/>
                </a:solidFill>
              </a:defRPr>
            </a:lvl1pPr>
          </a:lstStyle>
          <a:p>
            <a:r>
              <a:rPr lang="en-US"/>
              <a:t>Two Content Slide (Comparison) Heading Level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CONTENT #1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97280" y="2582334"/>
            <a:ext cx="4937760" cy="3378200"/>
          </a:xfrm>
        </p:spPr>
        <p:txBody>
          <a:bodyPr/>
          <a:lstStyle>
            <a:lvl2pPr>
              <a:lnSpc>
                <a:spcPct val="100000"/>
              </a:lnSpc>
              <a:buClrTx/>
              <a:defRPr/>
            </a:lvl2pPr>
            <a:lvl3pPr>
              <a:lnSpc>
                <a:spcPct val="100000"/>
              </a:lnSpc>
              <a:buClrTx/>
              <a:defRPr sz="1600"/>
            </a:lvl3pPr>
            <a:lvl4pPr>
              <a:lnSpc>
                <a:spcPct val="100000"/>
              </a:lnSpc>
              <a:buClrTx/>
              <a:defRPr/>
            </a:lvl4pPr>
            <a:lvl5pPr>
              <a:buClrTx/>
              <a:defRPr/>
            </a:lvl5pPr>
          </a:lstStyle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Content #2 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17920" y="2582334"/>
            <a:ext cx="4937760" cy="3378200"/>
          </a:xfrm>
        </p:spPr>
        <p:txBody>
          <a:bodyPr/>
          <a:lstStyle>
            <a:lvl2pPr>
              <a:lnSpc>
                <a:spcPct val="100000"/>
              </a:lnSpc>
              <a:buClrTx/>
              <a:defRPr/>
            </a:lvl2pPr>
            <a:lvl3pPr>
              <a:lnSpc>
                <a:spcPct val="100000"/>
              </a:lnSpc>
              <a:buClrTx/>
              <a:defRPr sz="1600"/>
            </a:lvl3pPr>
            <a:lvl4pPr>
              <a:lnSpc>
                <a:spcPct val="100000"/>
              </a:lnSpc>
              <a:buClrTx/>
              <a:defRPr/>
            </a:lvl4pPr>
            <a:lvl5pPr>
              <a:buClrTx/>
              <a:defRPr/>
            </a:lvl5pPr>
          </a:lstStyle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98480" y="6459785"/>
            <a:ext cx="1312025" cy="365125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fld id="{8CF074CD-934D-404A-ACFA-C89B8DACAFC4}" type="slidenum">
              <a:rPr lang="en-US" smtClean="0"/>
              <a:pPr/>
              <a:t>‹#›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585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H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A3763"/>
                </a:solidFill>
              </a:defRPr>
            </a:lvl1pPr>
          </a:lstStyle>
          <a:p>
            <a:r>
              <a:rPr lang="en-US"/>
              <a:t>Title Only Slide (adjust size as needed)</a:t>
            </a:r>
            <a:br>
              <a:rPr lang="en-US"/>
            </a:br>
            <a:r>
              <a:rPr lang="en-US"/>
              <a:t>Heading Level 2 – no content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698482" y="6459785"/>
            <a:ext cx="1312025" cy="365125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fld id="{8CF074CD-934D-404A-ACFA-C89B8DACAFC4}" type="slidenum">
              <a:rPr lang="en-US" smtClean="0"/>
              <a:pPr/>
              <a:t>‹#›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35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- No Heading Lev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1A3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rgbClr val="1A376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FAAC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98482" y="6459785"/>
            <a:ext cx="1312025" cy="365125"/>
          </a:xfrm>
        </p:spPr>
        <p:txBody>
          <a:bodyPr/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pPr algn="r"/>
            <a:fld id="{8CF074CD-934D-404A-ACFA-C89B8DACAFC4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869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1A3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FAAC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4800" b="0">
                <a:solidFill>
                  <a:srgbClr val="FAAC35"/>
                </a:solidFill>
              </a:defRPr>
            </a:lvl1pPr>
          </a:lstStyle>
          <a:p>
            <a:r>
              <a:rPr lang="en-US"/>
              <a:t>Content with Caption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98482" y="6459785"/>
            <a:ext cx="1312025" cy="365125"/>
          </a:xfrm>
        </p:spPr>
        <p:txBody>
          <a:bodyPr/>
          <a:lstStyle>
            <a:lvl1pPr>
              <a:defRPr sz="2400">
                <a:solidFill>
                  <a:srgbClr val="1A3763"/>
                </a:solidFill>
              </a:defRPr>
            </a:lvl1pPr>
          </a:lstStyle>
          <a:p>
            <a:fld id="{8CF074CD-934D-404A-ACFA-C89B8DACAFC4}" type="slidenum">
              <a:rPr lang="en-US" smtClean="0"/>
              <a:pPr/>
              <a:t>‹#›</a:t>
            </a:fld>
            <a:endParaRPr lang="en-US" dirty="0">
              <a:solidFill>
                <a:srgbClr val="1A3763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B76E3E5-7638-44A1-9797-60761A720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buClrTx/>
              <a:defRPr sz="2000"/>
            </a:lvl2pPr>
            <a:lvl3pPr>
              <a:lnSpc>
                <a:spcPct val="100000"/>
              </a:lnSpc>
              <a:buClrTx/>
              <a:defRPr sz="1800"/>
            </a:lvl3pPr>
            <a:lvl4pPr>
              <a:lnSpc>
                <a:spcPct val="100000"/>
              </a:lnSpc>
              <a:buClrTx/>
              <a:defRPr sz="1600"/>
            </a:lvl4pPr>
            <a:lvl5pPr>
              <a:lnSpc>
                <a:spcPct val="100000"/>
              </a:lnSpc>
              <a:buClrTx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5618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 - H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1A3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FAAC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4800" b="0">
                <a:solidFill>
                  <a:srgbClr val="FAAC35"/>
                </a:solidFill>
              </a:defRPr>
            </a:lvl1pPr>
          </a:lstStyle>
          <a:p>
            <a:r>
              <a:rPr lang="en-US"/>
              <a:t>Picture with Caption – Heading Level 2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rgbClr val="B6D8F2"/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90167" y="6459785"/>
            <a:ext cx="1312025" cy="365125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fld id="{8CF074CD-934D-404A-ACFA-C89B8DACAFC4}" type="slidenum">
              <a:rPr lang="en-US" smtClean="0"/>
              <a:pPr/>
              <a:t>‹#›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9540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rgbClr val="FAAC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b="0" i="0" u="none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CF074CD-934D-404A-ACFA-C89B8DACAFC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3B977DAF-E1B2-4B82-A24A-C3842BD94D48}"/>
              </a:ext>
            </a:extLst>
          </p:cNvPr>
          <p:cNvPicPr/>
          <p:nvPr userDrawn="1"/>
        </p:nvPicPr>
        <p:blipFill>
          <a:blip r:embed="rId11">
            <a:alphaModFix amt="76000"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39" y="5276590"/>
            <a:ext cx="951182" cy="95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188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b="0" i="0" u="none" kern="1200" spc="-50" baseline="0">
          <a:solidFill>
            <a:srgbClr val="1A3763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tx1"/>
        </a:buClr>
        <a:buFont typeface="Calibri" pitchFamily="34" charset="0"/>
        <a:buChar char="◦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tx1"/>
        </a:buClr>
        <a:buFont typeface="Calibri" pitchFamily="34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tx1"/>
        </a:buClr>
        <a:buFont typeface="Calibri" pitchFamily="34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tx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tc.ca.gov/educator-prep/subject-matter-requirements" TargetMode="External"/><Relationship Id="rId2" Type="http://schemas.openxmlformats.org/officeDocument/2006/relationships/hyperlink" Target="https://www.ctc.ca.gov/docs/default-source/educator-prep/ps-alerts/2023/psa-23-04.pdf?sfvrsn=574920b1_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tc.ca.gov/credentials/cig2/appropriate-degrees-to-satisfy-subject-matter-competenc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tcexams.nesinc.com/PageView.aspx?f=GEN_AboutRICA.html" TargetMode="External"/><Relationship Id="rId2" Type="http://schemas.openxmlformats.org/officeDocument/2006/relationships/hyperlink" Target="https://www.ctc.ca.gov/docs/default-source/educator-prep/ps-alerts/2023/psa-23-03.pdf?sfvrsn=294b20b1_9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tc.ca.gov/docs/default-source/educator-prep/ps-alerts/2023/psa-23-02.pdf?sfvrsn=32c620b1_6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tc.ca.gov/docs/default-source/commission/coded/2022/coded-22-03.pdf?sfvrsn=e77c27b1_6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gcc02.safelinks.protection.outlook.com/?url=https%3A%2F%2Fus02web.zoom.us%2Fmeeting%2Fregister%2FtZ0ude2qpj4iGtKuqWLPUHmO_YVQU4namAMd%23%2Fregistration&amp;data=05%7C01%7CWHatrick%40ctc.ca.gov%7C4ea050acfb2e429ae36308dbd00c316e%7C78276a93cafd497081b54e5074e42910%7C0%7C0%7C638332523037319497%7CUnknown%7CTWFpbGZsb3d8eyJWIjoiMC4wLjAwMDAiLCJQIjoiV2luMzIiLCJBTiI6Ik1haWwiLCJXVCI6Mn0%3D%7C3000%7C%7C%7C&amp;sdata=LD17YSO5n3JPxXAMy3Co%2FvrsaxNtyiwXwOxZca1ZGPQ%3D&amp;reserved=0" TargetMode="External"/><Relationship Id="rId2" Type="http://schemas.openxmlformats.org/officeDocument/2006/relationships/hyperlink" Target="https://gcc02.safelinks.protection.outlook.com/?url=https%3A%2F%2Fus02web.zoom.us%2Fmeeting%2Fregister%2FtZ0kcu2oqTovGNQ0820kEmnHcRD533IM0tQn%23%2Fregistration&amp;data=05%7C01%7CWHatrick%40ctc.ca.gov%7C4ea050acfb2e429ae36308dbd00c316e%7C78276a93cafd497081b54e5074e42910%7C0%7C0%7C638332523037319497%7CUnknown%7CTWFpbGZsb3d8eyJWIjoiMC4wLjAwMDAiLCJQIjoiV2luMzIiLCJBTiI6Ik1haWwiLCJXVCI6Mn0%3D%7C3000%7C%7C%7C&amp;sdata=DOk%2BniS31Cy9FX5qT7Q5QDze79RjZWRNdw9iNUGOO68%3D&amp;reserved=0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tc.ca.gov/educator-prep/special-education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us02web.zoom.us/j/88658775704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SpecialEducation@ctc.ca.gov" TargetMode="External"/><Relationship Id="rId2" Type="http://schemas.openxmlformats.org/officeDocument/2006/relationships/hyperlink" Target="https://www.ctc.ca.gov/commission/newsletters/psd-new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redentials@ctc.ca.gov" TargetMode="External"/><Relationship Id="rId5" Type="http://schemas.openxmlformats.org/officeDocument/2006/relationships/hyperlink" Target="mailto:edTPAEPPSupport@pearson.com" TargetMode="External"/><Relationship Id="rId4" Type="http://schemas.openxmlformats.org/officeDocument/2006/relationships/hyperlink" Target="mailto:SpEdCalTPA@ctc.ca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tc.ca.gov/docs/default-source/credentials/alerts/2022/cia-22-06.pdf?sfvrsn=167f27b1_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tc.ca.gov/docs/default-source/credentials/alerts/2022/cia-22-07.pdf?sfvrsn=e57e27b1_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tc.ca.gov/docs/default-source/credentials/alerts/2022/cia-22-09.pdf?sfvrsn=cf7e27b1_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ginfo.legislature.ca.gov/faces/codes_displaySection.xhtml?lawCode=EDC&amp;sectionNum=44252.1." TargetMode="External"/><Relationship Id="rId2" Type="http://schemas.openxmlformats.org/officeDocument/2006/relationships/hyperlink" Target="https://www.ctc.ca.gov/docs/default-source/educator-prep/standards/lock-list-clarification.pdf?sfvrsn=4e6523b1_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tc.ca.gov/docs/default-source/educator-prep/ps-alerts/2022/psa-22-14.pdf?sfvrsn=49bc26b1_9" TargetMode="External"/><Relationship Id="rId2" Type="http://schemas.openxmlformats.org/officeDocument/2006/relationships/hyperlink" Target="https://www.ctc.ca.gov/docs/default-source/commission/agendas/2022-12/2022-12-2h.pdf?sfvrsn=8cab26b1_6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ca.gov/sp/ss/" TargetMode="External"/><Relationship Id="rId2" Type="http://schemas.openxmlformats.org/officeDocument/2006/relationships/hyperlink" Target="https://www.cde.ca.gov/SchoolDirectory/Results?Title=California%20School%20Directory&amp;search=2&amp;status=1&amp;types=0&amp;nps=1&amp;multilingual=0&amp;charter=0&amp;magnet=0&amp;yearround=0&amp;qdc=0&amp;qsc=0&amp;Tab=1&amp;Order=0&amp;Page=0&amp;Items=0&amp;HideCriteria=False&amp;isStaticReport=Fals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tc.ca.gov/docs/default-source/educator-prep/special-education-docs/clinical-practice-guidance-edsped.pdf?sfvrsn=be672bb1_4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tc.ca.gov/docs/default-source/educator-prep/special-education-docs/letter-employers-edsped-interns.pdf?sfvrsn=e06e2cb1_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California Commission on Teacher Credentialing seal">
            <a:extLst>
              <a:ext uri="{FF2B5EF4-FFF2-40B4-BE49-F238E27FC236}">
                <a16:creationId xmlns:a16="http://schemas.microsoft.com/office/drawing/2014/main" id="{325C0A9C-9CE8-40ED-A977-8F459496F3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7313" y="237735"/>
            <a:ext cx="4022725" cy="40227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6DF1BD-0EBD-4ADD-829F-F6C8995A7C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606632"/>
            <a:ext cx="7058429" cy="2919411"/>
          </a:xfrm>
        </p:spPr>
        <p:txBody>
          <a:bodyPr>
            <a:normAutofit/>
          </a:bodyPr>
          <a:lstStyle/>
          <a:p>
            <a:r>
              <a:rPr lang="en-US" sz="4800" b="1" dirty="0"/>
              <a:t>CAPSE/TED Meeting</a:t>
            </a:r>
            <a:br>
              <a:rPr lang="en-US" sz="4800" b="1" dirty="0"/>
            </a:br>
            <a:r>
              <a:rPr lang="en-US" sz="4800" b="1" dirty="0"/>
              <a:t>CCTE Fall Conference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F81AC7-0AD9-4D7A-B36B-46984C16B6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00" dirty="0"/>
              <a:t>William Hatrick, Consultant, Professional Service Division</a:t>
            </a:r>
          </a:p>
          <a:p>
            <a:r>
              <a:rPr lang="en-US" sz="1600" dirty="0"/>
              <a:t>October 2023</a:t>
            </a:r>
          </a:p>
        </p:txBody>
      </p:sp>
    </p:spTree>
    <p:extLst>
      <p:ext uri="{BB962C8B-B14F-4D97-AF65-F5344CB8AC3E}">
        <p14:creationId xmlns:p14="http://schemas.microsoft.com/office/powerpoint/2010/main" val="2917007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CAA9-6134-4919-AC6F-9EFA93DB8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 Credential Candidates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5D30F0-63B1-421E-A82B-E76F17444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pPr/>
              <a:t>10</a:t>
            </a:fld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8F3BEE-F366-40CB-B170-52DC36F924A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2 Ed Specialist credentials (ex. MMSN and ESN, or MMSN and ECSE)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Must meet the additional competencies of both credentials (program standards are the same)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Candidate needs clinical experience working with students to demonstrate skills and abilities associated with both sets of performance expectations and credential authorizations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ESN candidates meet the Universal and MMSN TPEs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Programs determine the number of hours required for clinical practice beyond the required 600 hours, if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312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686F2-8906-46D8-AF9A-60867667D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99504"/>
            <a:ext cx="10058400" cy="1646229"/>
          </a:xfrm>
        </p:spPr>
        <p:txBody>
          <a:bodyPr>
            <a:normAutofit fontScale="90000"/>
          </a:bodyPr>
          <a:lstStyle/>
          <a:p>
            <a:r>
              <a:rPr lang="en-US" dirty="0"/>
              <a:t>Approved Regulations for Subject Matter Requirements for Preliminary Education Specialists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54FF025-924C-43BC-9F83-AD3A03F6F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pPr/>
              <a:t>11</a:t>
            </a:fld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3655EA-7A7F-4F6D-86E2-2EA7269070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Current subject matter competence requirements have changed, so that any authorized area for the Multiple/Single Subject credentials satisfies the SMC requirement for an Education Specialist. </a:t>
            </a:r>
          </a:p>
          <a:p>
            <a:r>
              <a:rPr lang="en-US" dirty="0">
                <a:hlinkClick r:id="rId2"/>
              </a:rPr>
              <a:t>PSA 23-04</a:t>
            </a:r>
            <a:endParaRPr lang="en-US" dirty="0"/>
          </a:p>
          <a:p>
            <a:r>
              <a:rPr lang="en-US" dirty="0">
                <a:hlinkClick r:id="rId3"/>
              </a:rPr>
              <a:t>Demonstration of Subject Matter Webpage</a:t>
            </a:r>
            <a:endParaRPr lang="en-US" dirty="0"/>
          </a:p>
          <a:p>
            <a:r>
              <a:rPr lang="en-US" dirty="0">
                <a:hlinkClick r:id="rId4"/>
              </a:rPr>
              <a:t>Sortable table </a:t>
            </a:r>
            <a:r>
              <a:rPr lang="en-US" dirty="0"/>
              <a:t>is available on the CIG with approved degree majors</a:t>
            </a:r>
          </a:p>
        </p:txBody>
      </p:sp>
    </p:spTree>
    <p:extLst>
      <p:ext uri="{BB962C8B-B14F-4D97-AF65-F5344CB8AC3E}">
        <p14:creationId xmlns:p14="http://schemas.microsoft.com/office/powerpoint/2010/main" val="367114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07689-3781-4251-A53B-EC74C9617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Instruction Competence Assessment (RICA)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07E99B-CE74-4420-B434-734CA7D32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pPr/>
              <a:t>12</a:t>
            </a:fld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3BE21D-25A1-4985-B8FA-BA5F601FE9D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hlinkClick r:id="rId2"/>
              </a:rPr>
              <a:t>PSA 23-03 </a:t>
            </a:r>
            <a:r>
              <a:rPr lang="en-US" sz="2400" dirty="0">
                <a:solidFill>
                  <a:schemeClr val="tx1"/>
                </a:solidFill>
              </a:rPr>
              <a:t>– Transition Pla</a:t>
            </a:r>
            <a:r>
              <a:rPr lang="en-US" dirty="0"/>
              <a:t>n for the Reading Instruction Competence Assessment (RICA)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/>
              <a:t>Currently Education Specialist candidates are required to take and pass the RICA.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/>
              <a:t>Candidates who already hold a credential in General Education may be exempt. (ex. Single Subject)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RICA website </a:t>
            </a:r>
            <a:r>
              <a:rPr lang="en-US" dirty="0"/>
              <a:t>for more information. </a:t>
            </a:r>
          </a:p>
          <a:p>
            <a:pPr marL="9144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</a:pPr>
            <a:endParaRPr lang="en-US" dirty="0"/>
          </a:p>
          <a:p>
            <a:pPr marL="9144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609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1CBAF-1987-94AE-FAA3-97ED0B640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Literacy Performance Assessment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54B0CE-0351-310B-8DD7-40331F4AD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pPr/>
              <a:t>13</a:t>
            </a:fld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9EAE5F-3C24-975F-FBF8-D6006C2DEF7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Alignment to new literacy standards and TPEs: July 1, 2024</a:t>
            </a:r>
          </a:p>
          <a:p>
            <a:r>
              <a:rPr lang="en-US" sz="2800" dirty="0"/>
              <a:t>Implementation of the Literacy Performance Assessment (LPA) will begin July 1, 2025 when it becomes fully operational. </a:t>
            </a:r>
          </a:p>
          <a:p>
            <a:r>
              <a:rPr lang="en-US" sz="2800" dirty="0"/>
              <a:t>Recommend that programs begin to transition to Cycle 1 – Math and Cycle 2 – Literacy in preparation for the new LPA (CalTPA)</a:t>
            </a:r>
          </a:p>
          <a:p>
            <a:r>
              <a:rPr lang="en-US" sz="2800" dirty="0"/>
              <a:t>More information in </a:t>
            </a:r>
            <a:r>
              <a:rPr lang="en-US" sz="2800" dirty="0">
                <a:hlinkClick r:id="rId2"/>
              </a:rPr>
              <a:t>PSA 23-02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31463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25139-81B1-83ED-ACF9-5966D4AF9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Sunset Date for Prior Authorizations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7926F1-4B99-FF5E-E8BE-B95B48332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pPr/>
              <a:t>14</a:t>
            </a:fld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E78A3E-45FC-9739-F01D-F8DA5D0C0D9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800" dirty="0"/>
              <a:t>Final date to recommend candidates for prior credential authorizations MMD, MSD, ECSE, DHH, and VI: </a:t>
            </a:r>
            <a:r>
              <a:rPr lang="en-US" sz="2800" b="1" dirty="0"/>
              <a:t>June 30, 2026</a:t>
            </a:r>
          </a:p>
          <a:p>
            <a:r>
              <a:rPr lang="en-US" sz="2800" dirty="0"/>
              <a:t>These candidates would have completed programs aligned to the old sets of standards and credential authorizations. </a:t>
            </a:r>
          </a:p>
          <a:p>
            <a:r>
              <a:rPr lang="en-US" sz="2800" dirty="0">
                <a:hlinkClick r:id="rId2"/>
              </a:rPr>
              <a:t>Coded Correspondence 22-03 </a:t>
            </a:r>
            <a:r>
              <a:rPr lang="en-US" sz="2800" dirty="0"/>
              <a:t>for more information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741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7D91E-8CEE-FB95-CA1A-9D9D6ED19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 Specialist CalTPA Deep Dives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1B784C-E158-7A46-876C-2EBDCC93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pPr/>
              <a:t>15</a:t>
            </a:fld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128872-0BD7-8875-2CB6-A6E56614A4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800" dirty="0"/>
              <a:t>MMSN and ESN </a:t>
            </a:r>
            <a:r>
              <a:rPr lang="en-US" sz="2800" dirty="0">
                <a:hlinkClick r:id="rId2"/>
              </a:rPr>
              <a:t>Cycle 1 Deep Dive</a:t>
            </a:r>
            <a:r>
              <a:rPr lang="en-US" sz="2800" dirty="0"/>
              <a:t>: Monday 10/30, 1-3pm</a:t>
            </a:r>
          </a:p>
          <a:p>
            <a:r>
              <a:rPr lang="en-US" sz="2800" dirty="0"/>
              <a:t>MMSN and ESN </a:t>
            </a:r>
            <a:r>
              <a:rPr lang="en-US" sz="2800" dirty="0">
                <a:hlinkClick r:id="rId3"/>
              </a:rPr>
              <a:t>Cycle 2 Deep Dive</a:t>
            </a:r>
            <a:r>
              <a:rPr lang="en-US" sz="2800" dirty="0"/>
              <a:t>: Wednesday 11/1, 1-3pm</a:t>
            </a:r>
          </a:p>
          <a:p>
            <a:r>
              <a:rPr lang="en-US" sz="2800" dirty="0"/>
              <a:t>For program faculty and staff who support candidates taking the CalTPA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758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A4BDB-39B6-433E-84AB-8AE1B3333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Information….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46E33A-3875-4332-B5D7-AE0172ECA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pPr/>
              <a:t>16</a:t>
            </a:fld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AA0B98-A0B2-422E-8A24-92A048A3A53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9144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600" dirty="0">
                <a:solidFill>
                  <a:schemeClr val="tx1"/>
                </a:solidFill>
                <a:hlinkClick r:id="rId2"/>
              </a:rPr>
              <a:t>PSD Special Education Webpage</a:t>
            </a:r>
            <a:r>
              <a:rPr lang="en-US" sz="2600" dirty="0">
                <a:solidFill>
                  <a:schemeClr val="tx1"/>
                </a:solidFill>
              </a:rPr>
              <a:t> contains: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600" dirty="0"/>
              <a:t>All related PSAs and CIAs</a:t>
            </a:r>
            <a:endParaRPr lang="en-US" sz="26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Transition updates, standards, TPE comparison charts, and additional resources.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201168" lvl="1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492530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70CA9-692D-4B4A-96F9-390A61865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 Specialist Program Office Hours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EA85D8-5B5F-4207-A7AD-1BFB8BBA0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pPr/>
              <a:t>17</a:t>
            </a:fld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F435-0B97-4865-A87D-83DD4C788E5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Monday 10-11am: 2</a:t>
            </a:r>
            <a:r>
              <a:rPr lang="en-US" sz="2800" baseline="30000" dirty="0">
                <a:solidFill>
                  <a:schemeClr val="tx1"/>
                </a:solidFill>
              </a:rPr>
              <a:t>nd</a:t>
            </a:r>
            <a:r>
              <a:rPr lang="en-US" sz="2800" dirty="0">
                <a:solidFill>
                  <a:schemeClr val="tx1"/>
                </a:solidFill>
              </a:rPr>
              <a:t> Mondays of each month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hlinkClick r:id="rId2"/>
              </a:rPr>
              <a:t>Click here </a:t>
            </a:r>
            <a:r>
              <a:rPr lang="en-US" sz="2800" dirty="0">
                <a:solidFill>
                  <a:schemeClr val="tx1"/>
                </a:solidFill>
              </a:rPr>
              <a:t>to join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Opportunity to collaborate with colleagues from other programs and ask questions of Commission staff</a:t>
            </a:r>
          </a:p>
        </p:txBody>
      </p:sp>
    </p:spTree>
    <p:extLst>
      <p:ext uri="{BB962C8B-B14F-4D97-AF65-F5344CB8AC3E}">
        <p14:creationId xmlns:p14="http://schemas.microsoft.com/office/powerpoint/2010/main" val="13807613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3E3BB-CCFF-4F46-82CE-A2FCE37F8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Questions?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6DD294-2EDA-45B5-AB18-AC6CFB8B5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pPr/>
              <a:t>18</a:t>
            </a:fld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48CCF2-FCC3-436F-83BE-7F8A762390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8" y="1845733"/>
            <a:ext cx="10058400" cy="448404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Subscribe to weekly </a:t>
            </a:r>
            <a:r>
              <a:rPr lang="en-US" sz="2800" dirty="0">
                <a:solidFill>
                  <a:schemeClr val="tx1"/>
                </a:solidFill>
                <a:hlinkClick r:id="rId2"/>
              </a:rPr>
              <a:t>PSD E-News </a:t>
            </a:r>
            <a:r>
              <a:rPr lang="en-US" sz="2800" dirty="0">
                <a:solidFill>
                  <a:schemeClr val="tx1"/>
                </a:solidFill>
              </a:rPr>
              <a:t>for latest updates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Contact </a:t>
            </a:r>
            <a:r>
              <a:rPr lang="en-US" sz="2800" dirty="0">
                <a:solidFill>
                  <a:schemeClr val="tx1"/>
                </a:solidFill>
                <a:hlinkClick r:id="rId3"/>
              </a:rPr>
              <a:t>SpecialEducation@ctc.ca.gov</a:t>
            </a:r>
            <a:r>
              <a:rPr lang="en-US" sz="2800" dirty="0">
                <a:solidFill>
                  <a:schemeClr val="tx1"/>
                </a:solidFill>
              </a:rPr>
              <a:t> for program questions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Contact </a:t>
            </a:r>
            <a:r>
              <a:rPr lang="en-US" sz="2800" dirty="0">
                <a:solidFill>
                  <a:schemeClr val="tx1"/>
                </a:solidFill>
                <a:hlinkClick r:id="rId4"/>
              </a:rPr>
              <a:t>SpEdCalTPA@ctc.ca.gov</a:t>
            </a:r>
            <a:r>
              <a:rPr lang="en-US" sz="2800" dirty="0">
                <a:solidFill>
                  <a:schemeClr val="tx1"/>
                </a:solidFill>
              </a:rPr>
              <a:t> for CalTPA related questions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dirty="0"/>
              <a:t>Contact </a:t>
            </a:r>
            <a:r>
              <a:rPr lang="en-US" sz="2800" dirty="0">
                <a:hlinkClick r:id="rId5"/>
              </a:rPr>
              <a:t>edTPAEPPSupport@pearson.com</a:t>
            </a:r>
            <a:r>
              <a:rPr lang="en-US" sz="2800" dirty="0"/>
              <a:t> for edTPA related questions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Con</a:t>
            </a:r>
            <a:r>
              <a:rPr lang="en-US" sz="2800" dirty="0"/>
              <a:t>tact </a:t>
            </a:r>
            <a:r>
              <a:rPr lang="en-US" sz="2800" dirty="0">
                <a:hlinkClick r:id="rId6"/>
              </a:rPr>
              <a:t>credentials@ctc.ca.gov</a:t>
            </a:r>
            <a:r>
              <a:rPr lang="en-US" sz="2800" dirty="0"/>
              <a:t> for specific candidate questions (include the credential number and name of the candidate)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815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7ECC1-CB2A-7FD1-2239-703648782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Information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98CC8-465A-49A6-7A8A-E20A0EE38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pPr/>
              <a:t>2</a:t>
            </a:fld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16D992-E608-F070-DCEF-69F96815D0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91440" indent="0">
              <a:buNone/>
            </a:pPr>
            <a:r>
              <a:rPr lang="en-US" sz="2800" dirty="0">
                <a:hlinkClick r:id="rId2"/>
              </a:rPr>
              <a:t>CIA 22-06 </a:t>
            </a:r>
            <a:r>
              <a:rPr lang="en-US" sz="2800" dirty="0"/>
              <a:t>– Expanded Education Specialist Instruction Credential Authorization Assignments</a:t>
            </a:r>
          </a:p>
          <a:p>
            <a:r>
              <a:rPr lang="en-US" sz="2800" dirty="0"/>
              <a:t>Contains information on assigning teachers for employers</a:t>
            </a:r>
          </a:p>
          <a:p>
            <a:r>
              <a:rPr lang="en-US" sz="2800" dirty="0"/>
              <a:t>Appendix A has all of the new authorization statements, which include autism. </a:t>
            </a:r>
          </a:p>
          <a:p>
            <a:r>
              <a:rPr lang="en-US" sz="2800" dirty="0"/>
              <a:t>Transitional Kindergarten can be taught by MMD, MSD, MMSN, ESN, and ECSE (birth – Kindergarten) teachers. </a:t>
            </a:r>
          </a:p>
          <a:p>
            <a:pPr marL="20116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873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4C753-6FEE-F878-B6A7-BA038A18D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Education Bridge Authorizations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13DA48-F23D-FDD9-574C-CC1214E9B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pPr/>
              <a:t>3</a:t>
            </a:fld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EA0A67-9D57-268E-16A9-5F0BA8DA48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0" cy="4457412"/>
          </a:xfrm>
        </p:spPr>
        <p:txBody>
          <a:bodyPr>
            <a:normAutofit fontScale="40000" lnSpcReduction="20000"/>
          </a:bodyPr>
          <a:lstStyle/>
          <a:p>
            <a:pPr marL="91440" indent="0">
              <a:buNone/>
            </a:pPr>
            <a:r>
              <a:rPr lang="en-US" sz="5500" dirty="0">
                <a:hlinkClick r:id="rId2"/>
              </a:rPr>
              <a:t>CIA 22-07</a:t>
            </a:r>
            <a:r>
              <a:rPr lang="en-US" sz="5500" dirty="0"/>
              <a:t>: Special Education Bridge Authorizations</a:t>
            </a:r>
          </a:p>
          <a:p>
            <a:pPr marL="9144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</a:pPr>
            <a:endParaRPr lang="en-US" sz="50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5000" dirty="0">
                <a:solidFill>
                  <a:schemeClr val="tx1"/>
                </a:solidFill>
              </a:rPr>
              <a:t>The following pathways are approved for current ECSE, MMD, and MSD credential holders to earn the equivalent of the new authorizations: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5000" dirty="0">
                <a:solidFill>
                  <a:schemeClr val="tx1"/>
                </a:solidFill>
              </a:rPr>
              <a:t>Coursework, professional development, demonstrated competence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5000" dirty="0">
                <a:solidFill>
                  <a:schemeClr val="tx1"/>
                </a:solidFill>
              </a:rPr>
              <a:t>Approved program sponsors can choose to offer coursework and/or professional development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5000" dirty="0">
                <a:solidFill>
                  <a:schemeClr val="tx1"/>
                </a:solidFill>
              </a:rPr>
              <a:t>Programs or verifying agencies must verify that the teacher has satisfied the requirements addressing the identified TPEs that are needed to earn the bridge authorization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5000" dirty="0">
                <a:solidFill>
                  <a:schemeClr val="tx1"/>
                </a:solidFill>
              </a:rPr>
              <a:t>Current Education Specialists </a:t>
            </a:r>
            <a:r>
              <a:rPr lang="en-US" sz="5000" b="1" dirty="0">
                <a:solidFill>
                  <a:schemeClr val="tx1"/>
                </a:solidFill>
              </a:rPr>
              <a:t>will not </a:t>
            </a:r>
            <a:r>
              <a:rPr lang="en-US" sz="5000" dirty="0">
                <a:solidFill>
                  <a:schemeClr val="tx1"/>
                </a:solidFill>
              </a:rPr>
              <a:t>be required to earn the bridge authorization and get the new credentials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5000" dirty="0"/>
              <a:t>For candidates who hold older credentials such as Learning Handicapped (LH), the autism authorization would also be required </a:t>
            </a:r>
            <a:endParaRPr lang="en-US" sz="5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084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A8478-0630-0893-86C8-1125F1F9D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Special Education Requirement Updates for Out of State and Out of Country Applicants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89F902-341F-BEC9-854D-796969213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pPr/>
              <a:t>4</a:t>
            </a:fld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20C99-29A4-43A9-494C-9E17B94164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8" y="1845733"/>
            <a:ext cx="10058400" cy="4413023"/>
          </a:xfrm>
        </p:spPr>
        <p:txBody>
          <a:bodyPr>
            <a:normAutofit fontScale="92500"/>
          </a:bodyPr>
          <a:lstStyle/>
          <a:p>
            <a:r>
              <a:rPr lang="en-US" dirty="0">
                <a:hlinkClick r:id="rId2"/>
              </a:rPr>
              <a:t>CIA 22-09</a:t>
            </a:r>
            <a:r>
              <a:rPr lang="en-US" dirty="0"/>
              <a:t>: Special Education Requirement Updates for Out of State and Out of Country Applicants</a:t>
            </a:r>
          </a:p>
          <a:p>
            <a:r>
              <a:rPr lang="en-US" dirty="0"/>
              <a:t>Updated regulations align out-of-state and out-of-country requirements in alignment with new credential structure.</a:t>
            </a:r>
          </a:p>
          <a:p>
            <a:r>
              <a:rPr lang="en-US" dirty="0"/>
              <a:t>Applicants now receive a Preliminary or Clear, ending the issuance of Level I credentials</a:t>
            </a:r>
          </a:p>
          <a:p>
            <a:r>
              <a:rPr lang="en-US" dirty="0"/>
              <a:t>Teachers holding prior Level I credentials with RSG requirement can reapply for a Preliminary credential in one of the new authorization areas</a:t>
            </a:r>
          </a:p>
          <a:p>
            <a:r>
              <a:rPr lang="en-US" dirty="0"/>
              <a:t>Teachers can submit a new application and processing fee, and include a line in the comments section on page 5 of Form 41-4 asking for a reevaluation based on the updated Special Ed regulations. Form 41-RR is also required with the submission. </a:t>
            </a:r>
          </a:p>
        </p:txBody>
      </p:sp>
    </p:spTree>
    <p:extLst>
      <p:ext uri="{BB962C8B-B14F-4D97-AF65-F5344CB8AC3E}">
        <p14:creationId xmlns:p14="http://schemas.microsoft.com/office/powerpoint/2010/main" val="255117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E2A0D-FB18-8897-B44A-88D72E93E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Continuous Enrollment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0B9604-ACB3-6231-BBAC-B62B6D47A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pPr/>
              <a:t>5</a:t>
            </a:fld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5E8D93-8E30-51F0-8F73-09968A34538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91440" indent="0">
              <a:buNone/>
            </a:pPr>
            <a:r>
              <a:rPr lang="en-US" dirty="0">
                <a:hlinkClick r:id="rId2"/>
              </a:rPr>
              <a:t>Re-enrolling candidates </a:t>
            </a:r>
            <a:r>
              <a:rPr lang="en-US" dirty="0"/>
              <a:t>into Preliminary Education Specialist programs</a:t>
            </a:r>
          </a:p>
          <a:p>
            <a:r>
              <a:rPr lang="en-US" dirty="0"/>
              <a:t>Per </a:t>
            </a:r>
            <a:r>
              <a:rPr lang="en-US" dirty="0">
                <a:hlinkClick r:id="rId3"/>
              </a:rPr>
              <a:t>Ed Code 44252.1</a:t>
            </a:r>
            <a:r>
              <a:rPr lang="en-US" dirty="0"/>
              <a:t>, continuously enrolled candidates are those who have begun a teacher prep program and have not had a break in the participation that exceeds 18 months. </a:t>
            </a:r>
          </a:p>
          <a:p>
            <a:r>
              <a:rPr lang="en-US" dirty="0"/>
              <a:t>These candidates are not subject to any new requirements added by statute, regulation, or Commission standards. </a:t>
            </a:r>
          </a:p>
          <a:p>
            <a:r>
              <a:rPr lang="en-US" dirty="0"/>
              <a:t>Any candidate who is not continuously enrolled and returns after July 1, 2022 must meet the new Ed Specialist program standards and requirements. </a:t>
            </a:r>
          </a:p>
          <a:p>
            <a:pPr marL="9144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739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F0BAD-6FEC-6945-A51A-DF30E16C9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Specialist TPA Requirement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1FB9EFC-B41D-EF3B-079C-4219BAFFC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pPr/>
              <a:t>6</a:t>
            </a:fld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2C12D2-CF2A-2426-CC4D-403ECB69A7A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Currently required for </a:t>
            </a:r>
            <a:r>
              <a:rPr lang="en-US" b="1" dirty="0"/>
              <a:t>MMSN and ESN </a:t>
            </a:r>
            <a:r>
              <a:rPr lang="en-US" dirty="0"/>
              <a:t>candidates. </a:t>
            </a:r>
          </a:p>
          <a:p>
            <a:r>
              <a:rPr lang="en-US" dirty="0"/>
              <a:t>ECSE, DHH, VI CalTPA are currently in development </a:t>
            </a:r>
          </a:p>
          <a:p>
            <a:r>
              <a:rPr lang="en-US" dirty="0"/>
              <a:t>ECSE, DHH, and VI will be required to take and pass a TPA beginning Fall 2025 to align with the requirement for a literacy assessment of all preliminary candidates. (</a:t>
            </a:r>
            <a:r>
              <a:rPr lang="en-US" dirty="0">
                <a:hlinkClick r:id="rId2"/>
              </a:rPr>
              <a:t>December 2022 Commission Meeting, Item 2H</a:t>
            </a:r>
            <a:r>
              <a:rPr lang="en-US" dirty="0"/>
              <a:t>)</a:t>
            </a:r>
          </a:p>
          <a:p>
            <a:r>
              <a:rPr lang="en-US" dirty="0"/>
              <a:t>Certain candidates are exempt from the TPA requirement if they already hold a Clear credential, or completed another credential program that required passage of a TPA (see </a:t>
            </a:r>
            <a:r>
              <a:rPr lang="en-US" dirty="0">
                <a:hlinkClick r:id="rId3"/>
              </a:rPr>
              <a:t>PSA 22-14</a:t>
            </a:r>
            <a:r>
              <a:rPr lang="en-US" dirty="0"/>
              <a:t>, chart on p. 2)</a:t>
            </a:r>
          </a:p>
        </p:txBody>
      </p:sp>
    </p:spTree>
    <p:extLst>
      <p:ext uri="{BB962C8B-B14F-4D97-AF65-F5344CB8AC3E}">
        <p14:creationId xmlns:p14="http://schemas.microsoft.com/office/powerpoint/2010/main" val="647305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DCB77-A6CA-40AA-A240-4F36F8E4E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Fieldwork and Clinical Practice for New Credential Authorizations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6EAD86-35EF-41EC-A9B3-88B3310BA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pPr/>
              <a:t>7</a:t>
            </a:fld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D4F4A3-DC5C-48DA-ADAA-6D697F94A2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 provides minimum of 10 hours of initial orientation to district-    employed supervisors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Certain 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  <a:hlinkClick r:id="rId2"/>
              </a:rPr>
              <a:t>nonpublic schools 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and the 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  <a:hlinkClick r:id="rId3"/>
              </a:rPr>
              <a:t>state special schools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acceptable for clinical practice including interns, provided the setting meets the requirements of the program standards</a:t>
            </a:r>
          </a:p>
          <a:p>
            <a:pPr marL="384048" marR="0" lvl="1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 practice needs to occur in California schools to align with the standards requirements. </a:t>
            </a:r>
          </a:p>
          <a:p>
            <a:pPr marL="384048" marR="0" lvl="1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See 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  <a:hlinkClick r:id="rId4"/>
              </a:rPr>
              <a:t>Clinical Practice Guidance document 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for more information</a:t>
            </a:r>
          </a:p>
          <a:p>
            <a:pPr marL="201168" lvl="1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201168" lvl="1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229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150EB-6B62-4C61-B45F-F0274787F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Fieldwork and Clinical Practice for New Credential Authorizations- Interns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33CA81-C38B-429E-A714-FF8B90475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pPr/>
              <a:t>8</a:t>
            </a:fld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0D6FB4-4BA6-485A-958F-EAE30221267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hlinkClick r:id="rId2"/>
              </a:rPr>
              <a:t>Letter to Employers of Education Specialist Interns</a:t>
            </a:r>
            <a:r>
              <a:rPr lang="en-US" sz="2800" dirty="0">
                <a:solidFill>
                  <a:schemeClr val="tx1"/>
                </a:solidFill>
              </a:rPr>
              <a:t> (updated May 2023)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Clinical practice/field experience changes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How Districts and COEs are an integral part of helping interns complete credential requirements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TPA information so districts are prepared</a:t>
            </a:r>
          </a:p>
        </p:txBody>
      </p:sp>
    </p:spTree>
    <p:extLst>
      <p:ext uri="{BB962C8B-B14F-4D97-AF65-F5344CB8AC3E}">
        <p14:creationId xmlns:p14="http://schemas.microsoft.com/office/powerpoint/2010/main" val="985850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95778-DA86-42C1-9EB8-2BBBA195A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 Credential Candidates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80B13-DF7D-4A65-A1EC-DC3F91318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pPr/>
              <a:t>9</a:t>
            </a:fld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A2C76C-7FBC-4411-A97F-53149DBCE98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b="1" dirty="0">
                <a:solidFill>
                  <a:schemeClr val="tx1"/>
                </a:solidFill>
              </a:rPr>
              <a:t>General Ed and Ed Specialist: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Must meet the program standards language of each credential being earned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MMSN and ESN candidates meet the Universal (Gen Ed) TPEs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150 hours of additional fieldwork is recommended – depends upon setting – inclusive settings are ideal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Clinical practice must allow candidates the opportunity to teach students with and without disabilities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Length of program for dual candidates – what is sufficient?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4344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New Special Education Program Transition and Credentialing Options&amp;quot;&quot;/&gt;&lt;property id=&quot;20307&quot; value=&quot;275&quot;/&gt;&lt;/object&gt;&lt;object type=&quot;3&quot; unique_id=&quot;10030&quot;&gt;&lt;property id=&quot;20148&quot; value=&quot;5&quot;/&gt;&lt;property id=&quot;20300&quot; value=&quot;Slide 2 - &amp;quot;Outcomes&amp;quot;&quot;/&gt;&lt;property id=&quot;20307&quot; value=&quot;276&quot;/&gt;&lt;/object&gt;&lt;object type=&quot;3&quot; unique_id=&quot;10031&quot;&gt;&lt;property id=&quot;20148&quot; value=&quot;5&quot;/&gt;&lt;property id=&quot;20300&quot; value=&quot;Slide 3 - &amp;quot;Preliminary Ed Specialist Programs Transition Timeline&amp;quot;&quot;/&gt;&lt;property id=&quot;20307&quot; value=&quot;278&quot;/&gt;&lt;/object&gt;&lt;object type=&quot;3&quot; unique_id=&quot;10032&quot;&gt;&lt;property id=&quot;20148&quot; value=&quot;5&quot;/&gt;&lt;property id=&quot;20300&quot; value=&quot;Slide 4 - &amp;quot;Program Standards and Teaching Performance Expectations (TPEs)&amp;quot;&quot;/&gt;&lt;property id=&quot;20307&quot; value=&quot;277&quot;/&gt;&lt;/object&gt;&lt;object type=&quot;3&quot; unique_id=&quot;10033&quot;&gt;&lt;property id=&quot;20148&quot; value=&quot;5&quot;/&gt;&lt;property id=&quot;20300&quot; value=&quot;Slide 5 - &amp;quot;Expanded Course Content for New Credential Authorizations&amp;quot;&quot;/&gt;&lt;property id=&quot;20307&quot; value=&quot;286&quot;/&gt;&lt;/object&gt;&lt;object type=&quot;3&quot; unique_id=&quot;10034&quot;&gt;&lt;property id=&quot;20148&quot; value=&quot;5&quot;/&gt;&lt;property id=&quot;20300&quot; value=&quot;Slide 6 - &amp;quot;New Authorization Statements &amp;quot;&quot;/&gt;&lt;property id=&quot;20307&quot; value=&quot;300&quot;/&gt;&lt;/object&gt;&lt;object type=&quot;3&quot; unique_id=&quot;10035&quot;&gt;&lt;property id=&quot;20148&quot; value=&quot;5&quot;/&gt;&lt;property id=&quot;20300&quot; value=&quot;Slide 7 - &amp;quot;Definitions&amp;quot;&quot;/&gt;&lt;property id=&quot;20307&quot; value=&quot;307&quot;/&gt;&lt;/object&gt;&lt;object type=&quot;3&quot; unique_id=&quot;10036&quot;&gt;&lt;property id=&quot;20148&quot; value=&quot;5&quot;/&gt;&lt;property id=&quot;20300&quot; value=&quot;Slide 8 - &amp;quot;Education Specialist Standards Effective July 1, 2022&amp;quot;&quot;/&gt;&lt;property id=&quot;20307&quot; value=&quot;280&quot;/&gt;&lt;/object&gt;&lt;object type=&quot;3&quot; unique_id=&quot;10037&quot;&gt;&lt;property id=&quot;20148&quot; value=&quot;5&quot;/&gt;&lt;property id=&quot;20300&quot; value=&quot;Slide 9 - &amp;quot;Significant Changes to Program Standards&amp;quot;&quot;/&gt;&lt;property id=&quot;20307&quot; value=&quot;288&quot;/&gt;&lt;/object&gt;&lt;object type=&quot;3&quot; unique_id=&quot;10038&quot;&gt;&lt;property id=&quot;20148&quot; value=&quot;5&quot;/&gt;&lt;property id=&quot;20300&quot; value=&quot;Slide 10 - &amp;quot;Fieldwork and Clinical Practice for New Credential Authorizations&amp;quot;&quot;/&gt;&lt;property id=&quot;20307&quot; value=&quot;287&quot;/&gt;&lt;/object&gt;&lt;object type=&quot;3&quot; unique_id=&quot;10039&quot;&gt;&lt;property id=&quot;20148&quot; value=&quot;5&quot;/&gt;&lt;property id=&quot;20300&quot; value=&quot;Slide 11 - &amp;quot;Fieldwork and Clinical Practice for New Credential Authorizations- Interns&amp;quot;&quot;/&gt;&lt;property id=&quot;20307&quot; value=&quot;301&quot;/&gt;&lt;/object&gt;&lt;object type=&quot;3&quot; unique_id=&quot;10040&quot;&gt;&lt;property id=&quot;20148&quot; value=&quot;5&quot;/&gt;&lt;property id=&quot;20300&quot; value=&quot;Slide 12 - &amp;quot;Fieldwork and Clinical Practice for New Credential Authorizations- Interns&amp;quot;&quot;/&gt;&lt;property id=&quot;20307&quot; value=&quot;303&quot;/&gt;&lt;/object&gt;&lt;object type=&quot;3&quot; unique_id=&quot;10041&quot;&gt;&lt;property id=&quot;20148&quot; value=&quot;5&quot;/&gt;&lt;property id=&quot;20300&quot; value=&quot;Slide 13 - &amp;quot;Dual Credential Candidates&amp;quot;&quot;/&gt;&lt;property id=&quot;20307&quot; value=&quot;305&quot;/&gt;&lt;/object&gt;&lt;object type=&quot;3&quot; unique_id=&quot;10042&quot;&gt;&lt;property id=&quot;20148&quot; value=&quot;5&quot;/&gt;&lt;property id=&quot;20300&quot; value=&quot;Slide 14 - &amp;quot;Dual Credential Candidates&amp;quot;&quot;/&gt;&lt;property id=&quot;20307&quot; value=&quot;306&quot;/&gt;&lt;/object&gt;&lt;object type=&quot;3&quot; unique_id=&quot;10043&quot;&gt;&lt;property id=&quot;20148&quot; value=&quot;5&quot;/&gt;&lt;property id=&quot;20300&quot; value=&quot;Slide 15 - &amp;quot;Updated Subject Matter Requirements for Preliminary Education Specialists&amp;quot;&quot;/&gt;&lt;property id=&quot;20307&quot; value=&quot;304&quot;/&gt;&lt;/object&gt;&lt;object type=&quot;3&quot; unique_id=&quot;10044&quot;&gt;&lt;property id=&quot;20148&quot; value=&quot;5&quot;/&gt;&lt;property id=&quot;20300&quot; value=&quot;Slide 16 - &amp;quot;New Literacy TPEs&amp;quot;&quot;/&gt;&lt;property id=&quot;20307&quot; value=&quot;295&quot;/&gt;&lt;/object&gt;&lt;object type=&quot;3&quot; unique_id=&quot;10045&quot;&gt;&lt;property id=&quot;20148&quot; value=&quot;5&quot;/&gt;&lt;property id=&quot;20300&quot; value=&quot;Slide 17 - &amp;quot;Bridge Authorization for Current Education Specialists&amp;quot;&quot;/&gt;&lt;property id=&quot;20307&quot; value=&quot;294&quot;/&gt;&lt;/object&gt;&lt;object type=&quot;3&quot; unique_id=&quot;10046&quot;&gt;&lt;property id=&quot;20148&quot; value=&quot;5&quot;/&gt;&lt;property id=&quot;20300&quot; value=&quot;Slide 18 - &amp;quot;More Information….&amp;quot;&quot;/&gt;&lt;property id=&quot;20307&quot; value=&quot;296&quot;/&gt;&lt;/object&gt;&lt;object type=&quot;3&quot; unique_id=&quot;10047&quot;&gt;&lt;property id=&quot;20148&quot; value=&quot;5&quot;/&gt;&lt;property id=&quot;20300&quot; value=&quot;Slide 19 - &amp;quot;Ed Specialist Program Office Hours&amp;quot;&quot;/&gt;&lt;property id=&quot;20307&quot; value=&quot;297&quot;/&gt;&lt;/object&gt;&lt;object type=&quot;3&quot; unique_id=&quot;10048&quot;&gt;&lt;property id=&quot;20148&quot; value=&quot;5&quot;/&gt;&lt;property id=&quot;20300&quot; value=&quot;Slide 20 - &amp;quot;Additional Questions? &amp;quot;&quot;/&gt;&lt;property id=&quot;20307&quot; value=&quot;298&quot;/&gt;&lt;/object&gt;&lt;/object&gt;&lt;object type=&quot;8&quot; unique_id=&quot;1000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TC Template 2020" id="{18D2E04C-FAD4-4880-9F2E-5059450E180D}" vid="{9C8CAB18-8F9C-4B67-80CE-8BA432E9498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c3acd45-541a-447d-b100-853e2f4c1c0f" xsi:nil="true"/>
    <lcf76f155ced4ddcb4097134ff3c332f xmlns="9803f46a-11bf-48f7-81fb-4a99cde7994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A00C9505E3AF44BEE2BA095A360824" ma:contentTypeVersion="15" ma:contentTypeDescription="Create a new document." ma:contentTypeScope="" ma:versionID="603e7af91ecfb27756304f721fda94d2">
  <xsd:schema xmlns:xsd="http://www.w3.org/2001/XMLSchema" xmlns:xs="http://www.w3.org/2001/XMLSchema" xmlns:p="http://schemas.microsoft.com/office/2006/metadata/properties" xmlns:ns2="9803f46a-11bf-48f7-81fb-4a99cde79948" xmlns:ns3="4c3acd45-541a-447d-b100-853e2f4c1c0f" targetNamespace="http://schemas.microsoft.com/office/2006/metadata/properties" ma:root="true" ma:fieldsID="443a2837037cf1e94544f5d844a5fd38" ns2:_="" ns3:_="">
    <xsd:import namespace="9803f46a-11bf-48f7-81fb-4a99cde79948"/>
    <xsd:import namespace="4c3acd45-541a-447d-b100-853e2f4c1c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03f46a-11bf-48f7-81fb-4a99cde799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0184ffdf-fc1b-4c9a-9cb0-b65f1b3232d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3acd45-541a-447d-b100-853e2f4c1c0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7f5de3c-9c19-4678-bc4e-050f2cac73b4}" ma:internalName="TaxCatchAll" ma:showField="CatchAllData" ma:web="4c3acd45-541a-447d-b100-853e2f4c1c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0FF3BE-BCDB-4724-8116-11BE3713C401}">
  <ds:schemaRefs>
    <ds:schemaRef ds:uri="4c3acd45-541a-447d-b100-853e2f4c1c0f"/>
    <ds:schemaRef ds:uri="9803f46a-11bf-48f7-81fb-4a99cde7994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206C0BA-07EB-4212-9373-EFE746B1D1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476FCB-D802-4047-B82E-EA5FFA4ED009}">
  <ds:schemaRefs>
    <ds:schemaRef ds:uri="4c3acd45-541a-447d-b100-853e2f4c1c0f"/>
    <ds:schemaRef ds:uri="9803f46a-11bf-48f7-81fb-4a99cde7994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1354</Words>
  <Application>Microsoft Office PowerPoint</Application>
  <PresentationFormat>Widescreen</PresentationFormat>
  <Paragraphs>125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Retrospect</vt:lpstr>
      <vt:lpstr>CAPSE/TED Meeting CCTE Fall Conference 2023</vt:lpstr>
      <vt:lpstr>Current Information</vt:lpstr>
      <vt:lpstr>Special Education Bridge Authorizations</vt:lpstr>
      <vt:lpstr>Special Education Requirement Updates for Out of State and Out of Country Applicants</vt:lpstr>
      <vt:lpstr>Definition of Continuous Enrollment</vt:lpstr>
      <vt:lpstr>Education Specialist TPA Requirement</vt:lpstr>
      <vt:lpstr>Fieldwork and Clinical Practice for New Credential Authorizations</vt:lpstr>
      <vt:lpstr>Fieldwork and Clinical Practice for New Credential Authorizations- Interns</vt:lpstr>
      <vt:lpstr>Dual Credential Candidates</vt:lpstr>
      <vt:lpstr>Dual Credential Candidates</vt:lpstr>
      <vt:lpstr>Approved Regulations for Subject Matter Requirements for Preliminary Education Specialists</vt:lpstr>
      <vt:lpstr>Reading Instruction Competence Assessment (RICA)</vt:lpstr>
      <vt:lpstr>Literacy Performance Assessment</vt:lpstr>
      <vt:lpstr>Sunset Date for Prior Authorizations </vt:lpstr>
      <vt:lpstr>Ed Specialist CalTPA Deep Dives</vt:lpstr>
      <vt:lpstr>More Information….</vt:lpstr>
      <vt:lpstr>Ed Specialist Program Office Hours</vt:lpstr>
      <vt:lpstr>Additional 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Bernardo, Michelle</dc:creator>
  <cp:lastModifiedBy>Hatrick, William</cp:lastModifiedBy>
  <cp:revision>4</cp:revision>
  <dcterms:created xsi:type="dcterms:W3CDTF">2021-01-22T18:06:55Z</dcterms:created>
  <dcterms:modified xsi:type="dcterms:W3CDTF">2023-10-18T20:47:00Z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0x010100B8A00C9505E3AF44BEE2BA095A360824</vt:lpwstr>
  </property>
  <property fmtid="{D5CDD505-2E9C-101B-9397-08002B2CF9AE}" pid="3" name="Categories1">
    <vt:lpwstr>7;#Administrative|5c69305d-07f7-4116-9572-46764656732c</vt:lpwstr>
  </property>
  <property fmtid="{D5CDD505-2E9C-101B-9397-08002B2CF9AE}" pid="4" name="Categories0">
    <vt:lpwstr>34;#Templates|e5110cce-88cb-4edd-88c7-0de7d43e8255</vt:lpwstr>
  </property>
  <property fmtid="{D5CDD505-2E9C-101B-9397-08002B2CF9AE}" pid="5" name="MediaServiceImageTags">
    <vt:lpwstr/>
  </property>
</Properties>
</file>