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hJoxW8j8O2kiiLILUSiodC3R9m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MontserratExtraBold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Extra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ded7c624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ded7c62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Nat</a:t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Virginia</a:t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Nat</a:t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Susan Porter</a:t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Nat</a:t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Nat</a:t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ded7c624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ded7c624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423862" y="903541"/>
            <a:ext cx="6200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423863" y="2018728"/>
            <a:ext cx="6200400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23862" y="446227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23863" y="407384"/>
            <a:ext cx="30861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109768" y="383381"/>
            <a:ext cx="6858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" name="Google Shape;56;p2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3" name="Google Shape;63;p2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gif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219575" y="51175"/>
            <a:ext cx="38412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" sz="3711">
                <a:solidFill>
                  <a:srgbClr val="1155CC"/>
                </a:solidFill>
                <a:latin typeface="Avenir"/>
                <a:ea typeface="Avenir"/>
                <a:cs typeface="Avenir"/>
                <a:sym typeface="Avenir"/>
              </a:rPr>
              <a:t>CAPSE/TED </a:t>
            </a:r>
            <a:endParaRPr b="1" sz="3711">
              <a:solidFill>
                <a:srgbClr val="1155CC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" sz="2211">
                <a:latin typeface="Avenir"/>
                <a:ea typeface="Avenir"/>
                <a:cs typeface="Avenir"/>
                <a:sym typeface="Avenir"/>
              </a:rPr>
              <a:t>(CA Professors of Special Education)/Teacher Education Division </a:t>
            </a:r>
            <a:endParaRPr sz="311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392247" y="3346967"/>
            <a:ext cx="29499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4"/>
              <a:buNone/>
            </a:pPr>
            <a:r>
              <a:rPr b="1" lang="en" sz="150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rPr>
              <a:t>CCTE FALL 2023 CONFERENCE</a:t>
            </a:r>
            <a:endParaRPr>
              <a:solidFill>
                <a:schemeClr val="accent4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4"/>
              <a:buNone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THURSDAY, OCTOBER 19, 2023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4"/>
              <a:buNone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9:00 – 10:30 AM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Yellow leaves on a tree&#10;&#10;Description automatically generated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767" y="706537"/>
            <a:ext cx="4806627" cy="361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ded7c624e_0_11"/>
          <p:cNvSpPr txBox="1"/>
          <p:nvPr>
            <p:ph idx="1" type="body"/>
          </p:nvPr>
        </p:nvSpPr>
        <p:spPr>
          <a:xfrm>
            <a:off x="267325" y="1318500"/>
            <a:ext cx="4471500" cy="34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venir"/>
              <a:buChar char="●"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CAPSE/TED acts as California’s state-level division of the </a:t>
            </a:r>
            <a:r>
              <a:rPr b="1" lang="en" sz="1600">
                <a:solidFill>
                  <a:srgbClr val="135B59"/>
                </a:solidFill>
                <a:latin typeface="Avenir"/>
                <a:ea typeface="Avenir"/>
                <a:cs typeface="Avenir"/>
                <a:sym typeface="Avenir"/>
              </a:rPr>
              <a:t>Teacher Education Division </a:t>
            </a:r>
            <a:r>
              <a:rPr lang="en" sz="1600">
                <a:latin typeface="Avenir"/>
                <a:ea typeface="Avenir"/>
                <a:cs typeface="Avenir"/>
                <a:sym typeface="Avenir"/>
              </a:rPr>
              <a:t>of CEC 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venir"/>
              <a:buChar char="●"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Representative at the annual CEC/TED conferences and the meetings of the state-level Teacher Education Division 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6" name="Google Shape;156;g28ded7c624e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463" y="1593775"/>
            <a:ext cx="2531026" cy="11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8ded7c624e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575" y="3276300"/>
            <a:ext cx="3869775" cy="6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8ded7c624e_0_11"/>
          <p:cNvSpPr/>
          <p:nvPr/>
        </p:nvSpPr>
        <p:spPr>
          <a:xfrm>
            <a:off x="-6387" y="430021"/>
            <a:ext cx="9156770" cy="888467"/>
          </a:xfrm>
          <a:custGeom>
            <a:rect b="b" l="l" r="r" t="t"/>
            <a:pathLst>
              <a:path extrusionOk="0" h="1427256" w="15261284">
                <a:moveTo>
                  <a:pt x="0" y="0"/>
                </a:moveTo>
                <a:lnTo>
                  <a:pt x="15261284" y="0"/>
                </a:lnTo>
                <a:lnTo>
                  <a:pt x="15261284" y="1427256"/>
                </a:lnTo>
                <a:lnTo>
                  <a:pt x="0" y="1427256"/>
                </a:lnTo>
                <a:close/>
              </a:path>
            </a:pathLst>
          </a:custGeom>
          <a:solidFill>
            <a:srgbClr val="F07B3F"/>
          </a:solidFill>
          <a:ln>
            <a:noFill/>
          </a:ln>
        </p:spPr>
      </p:sp>
      <p:sp>
        <p:nvSpPr>
          <p:cNvPr id="159" name="Google Shape;159;g28ded7c624e_0_11"/>
          <p:cNvSpPr txBox="1"/>
          <p:nvPr/>
        </p:nvSpPr>
        <p:spPr>
          <a:xfrm>
            <a:off x="207575" y="553550"/>
            <a:ext cx="37020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AFFILIATION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0" y="429996"/>
            <a:ext cx="9156770" cy="888467"/>
          </a:xfrm>
          <a:custGeom>
            <a:rect b="b" l="l" r="r" t="t"/>
            <a:pathLst>
              <a:path extrusionOk="0" h="1427256" w="15261284">
                <a:moveTo>
                  <a:pt x="0" y="0"/>
                </a:moveTo>
                <a:lnTo>
                  <a:pt x="15261284" y="0"/>
                </a:lnTo>
                <a:lnTo>
                  <a:pt x="15261284" y="1427256"/>
                </a:lnTo>
                <a:lnTo>
                  <a:pt x="0" y="1427256"/>
                </a:lnTo>
                <a:close/>
              </a:path>
            </a:pathLst>
          </a:custGeom>
          <a:solidFill>
            <a:srgbClr val="F07B3F"/>
          </a:solidFill>
          <a:ln>
            <a:noFill/>
          </a:ln>
        </p:spPr>
      </p:sp>
      <p:cxnSp>
        <p:nvCxnSpPr>
          <p:cNvPr id="165" name="Google Shape;165;p9"/>
          <p:cNvCxnSpPr/>
          <p:nvPr/>
        </p:nvCxnSpPr>
        <p:spPr>
          <a:xfrm>
            <a:off x="1399131" y="4629150"/>
            <a:ext cx="634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511635" y="446965"/>
            <a:ext cx="1675722" cy="9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585" y="3790875"/>
            <a:ext cx="1203449" cy="10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461" y="1767638"/>
            <a:ext cx="5237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347741" y="604507"/>
            <a:ext cx="55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KEYNOTE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450831" y="1648155"/>
            <a:ext cx="877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</a:rPr>
              <a:t>KRISTIN WRIGHT</a:t>
            </a:r>
            <a:endParaRPr>
              <a:solidFill>
                <a:srgbClr val="1155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90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Executive Director of Equity, Diversity, Prevention, Early Intervention, </a:t>
            </a:r>
            <a:endParaRPr i="0" sz="1900" u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90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and Title 9 Sacramento County Office of Education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>
            <a:off x="3918182" y="822579"/>
            <a:ext cx="4877400" cy="43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3762608" y="4218338"/>
            <a:ext cx="393600" cy="393600"/>
          </a:xfrm>
          <a:prstGeom prst="plus">
            <a:avLst>
              <a:gd fmla="val 3951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7411169" y="732473"/>
            <a:ext cx="1002600" cy="9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>
            <p:ph type="title"/>
          </p:nvPr>
        </p:nvSpPr>
        <p:spPr>
          <a:xfrm>
            <a:off x="203825" y="-270456"/>
            <a:ext cx="47682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"/>
              <a:buNone/>
            </a:pPr>
            <a:br>
              <a:rPr lang="en"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"/>
              <a:buNone/>
            </a:pPr>
            <a:br>
              <a:rPr b="1" lang="en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" sz="32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611">
                <a:latin typeface="Avenir"/>
                <a:ea typeface="Avenir"/>
                <a:cs typeface="Avenir"/>
                <a:sym typeface="Avenir"/>
              </a:rPr>
              <a:t>WILLIAM HATRICK </a:t>
            </a:r>
            <a:endParaRPr sz="2611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"/>
              <a:buNone/>
            </a:pPr>
            <a:r>
              <a:rPr b="1" lang="en" sz="2800">
                <a:solidFill>
                  <a:srgbClr val="135B59"/>
                </a:solidFill>
                <a:latin typeface="Avenir"/>
                <a:ea typeface="Avenir"/>
                <a:cs typeface="Avenir"/>
                <a:sym typeface="Avenir"/>
              </a:rPr>
              <a:t>CTC Consultant</a:t>
            </a:r>
            <a:endParaRPr sz="2611">
              <a:solidFill>
                <a:schemeClr val="dk1"/>
              </a:solidFill>
            </a:endParaRPr>
          </a:p>
        </p:txBody>
      </p:sp>
      <p:pic>
        <p:nvPicPr>
          <p:cNvPr descr="About - California Commission on Teacher Credentialing - Organizations -  California Open Data" id="180" name="Google Shape;18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5618" y="1319187"/>
            <a:ext cx="2954496" cy="279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/>
          <p:nvPr/>
        </p:nvSpPr>
        <p:spPr>
          <a:xfrm>
            <a:off x="0" y="147119"/>
            <a:ext cx="9156770" cy="888467"/>
          </a:xfrm>
          <a:custGeom>
            <a:rect b="b" l="l" r="r" t="t"/>
            <a:pathLst>
              <a:path extrusionOk="0" h="1427256" w="15261284">
                <a:moveTo>
                  <a:pt x="0" y="0"/>
                </a:moveTo>
                <a:lnTo>
                  <a:pt x="15261284" y="0"/>
                </a:lnTo>
                <a:lnTo>
                  <a:pt x="15261284" y="1427256"/>
                </a:lnTo>
                <a:lnTo>
                  <a:pt x="0" y="1427256"/>
                </a:lnTo>
                <a:close/>
              </a:path>
            </a:pathLst>
          </a:custGeom>
          <a:solidFill>
            <a:srgbClr val="F07B3F"/>
          </a:solidFill>
          <a:ln>
            <a:noFill/>
          </a:ln>
        </p:spPr>
      </p:sp>
      <p:sp>
        <p:nvSpPr>
          <p:cNvPr id="182" name="Google Shape;182;p11"/>
          <p:cNvSpPr txBox="1"/>
          <p:nvPr/>
        </p:nvSpPr>
        <p:spPr>
          <a:xfrm>
            <a:off x="203822" y="299253"/>
            <a:ext cx="2711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CTC UPDATES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5441673" y="626166"/>
            <a:ext cx="3471739" cy="951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>
                <a:solidFill>
                  <a:srgbClr val="134F5C"/>
                </a:solidFill>
                <a:latin typeface="Avenir"/>
                <a:ea typeface="Avenir"/>
                <a:cs typeface="Avenir"/>
                <a:sym typeface="Avenir"/>
              </a:rPr>
              <a:t>ANNOUNCEMENTS</a:t>
            </a:r>
            <a:endParaRPr sz="2900">
              <a:solidFill>
                <a:srgbClr val="134F5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dhesive notes on glass wall"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17104" r="17513" t="0"/>
          <a:stretch/>
        </p:blipFill>
        <p:spPr>
          <a:xfrm>
            <a:off x="20" y="10"/>
            <a:ext cx="5038072" cy="5143490"/>
          </a:xfrm>
          <a:custGeom>
            <a:rect b="b" l="l" r="r" t="t"/>
            <a:pathLst>
              <a:path extrusionOk="0" h="6858000" w="6717456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0" y="429996"/>
            <a:ext cx="9156770" cy="888467"/>
          </a:xfrm>
          <a:custGeom>
            <a:rect b="b" l="l" r="r" t="t"/>
            <a:pathLst>
              <a:path extrusionOk="0" h="1427256" w="15261284">
                <a:moveTo>
                  <a:pt x="0" y="0"/>
                </a:moveTo>
                <a:lnTo>
                  <a:pt x="15261284" y="0"/>
                </a:lnTo>
                <a:lnTo>
                  <a:pt x="15261284" y="1427256"/>
                </a:lnTo>
                <a:lnTo>
                  <a:pt x="0" y="1427256"/>
                </a:lnTo>
                <a:close/>
              </a:path>
            </a:pathLst>
          </a:custGeom>
          <a:solidFill>
            <a:srgbClr val="F07B3F"/>
          </a:solidFill>
          <a:ln>
            <a:noFill/>
          </a:ln>
        </p:spPr>
      </p:sp>
      <p:cxnSp>
        <p:nvCxnSpPr>
          <p:cNvPr id="194" name="Google Shape;194;p13"/>
          <p:cNvCxnSpPr/>
          <p:nvPr/>
        </p:nvCxnSpPr>
        <p:spPr>
          <a:xfrm>
            <a:off x="1399131" y="4629150"/>
            <a:ext cx="634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511635" y="446965"/>
            <a:ext cx="1675722" cy="9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585" y="3790875"/>
            <a:ext cx="1203449" cy="10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/>
        </p:nvSpPr>
        <p:spPr>
          <a:xfrm>
            <a:off x="199370" y="558724"/>
            <a:ext cx="558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en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AFTERNOON AGENDA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199370" y="1993190"/>
            <a:ext cx="8957400" cy="19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5527A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134F5C"/>
                </a:solidFill>
              </a:rPr>
              <a:t>12:00 - </a:t>
            </a:r>
            <a:r>
              <a:rPr b="1" lang="en" sz="1800">
                <a:solidFill>
                  <a:srgbClr val="134F5C"/>
                </a:solidFill>
              </a:rPr>
              <a:t>12:50 </a:t>
            </a:r>
            <a:r>
              <a:rPr b="1" lang="en" sz="1800">
                <a:solidFill>
                  <a:srgbClr val="134F5C"/>
                </a:solidFill>
              </a:rPr>
              <a:t>PM</a:t>
            </a:r>
            <a:r>
              <a:rPr lang="en" sz="1800">
                <a:solidFill>
                  <a:srgbClr val="134F5C"/>
                </a:solidFill>
              </a:rPr>
              <a:t>    </a:t>
            </a:r>
            <a:r>
              <a:rPr lang="en" sz="1800">
                <a:solidFill>
                  <a:schemeClr val="dk1"/>
                </a:solidFill>
              </a:rPr>
              <a:t>SPECIAL EDUCATION SIG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5527A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5527A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134F5C"/>
                </a:solidFill>
              </a:rPr>
              <a:t>    </a:t>
            </a:r>
            <a:r>
              <a:rPr b="1" lang="en" sz="1800">
                <a:solidFill>
                  <a:srgbClr val="134F5C"/>
                </a:solidFill>
              </a:rPr>
              <a:t>1:00 - 3:00 PM</a:t>
            </a:r>
            <a:r>
              <a:rPr lang="en" sz="1800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 SESSION &amp; KEYNOTE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5527A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		</a:t>
            </a:r>
            <a:endParaRPr sz="1800">
              <a:solidFill>
                <a:srgbClr val="05527A"/>
              </a:solidFill>
            </a:endParaRPr>
          </a:p>
          <a:p>
            <a:pPr indent="0" lvl="0" marL="0" marR="0" rtl="0" algn="l">
              <a:lnSpc>
                <a:spcPct val="1260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sz="2100">
              <a:solidFill>
                <a:srgbClr val="0552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/>
          <p:nvPr/>
        </p:nvSpPr>
        <p:spPr>
          <a:xfrm>
            <a:off x="3762608" y="4218338"/>
            <a:ext cx="393600" cy="393600"/>
          </a:xfrm>
          <a:prstGeom prst="plus">
            <a:avLst>
              <a:gd fmla="val 3951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7411169" y="732473"/>
            <a:ext cx="1002600" cy="9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fetti falling through the air against a blue background"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15411"/>
          <a:stretch/>
        </p:blipFill>
        <p:spPr>
          <a:xfrm>
            <a:off x="606401" y="615036"/>
            <a:ext cx="3965599" cy="3913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/>
          <p:nvPr/>
        </p:nvSpPr>
        <p:spPr>
          <a:xfrm>
            <a:off x="7411169" y="732473"/>
            <a:ext cx="1002600" cy="9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>
            <p:ph type="title"/>
          </p:nvPr>
        </p:nvSpPr>
        <p:spPr>
          <a:xfrm>
            <a:off x="5463392" y="2369227"/>
            <a:ext cx="5581500" cy="20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RAFFLE PRIZE</a:t>
            </a:r>
            <a:endParaRPr sz="600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535975" y="514350"/>
            <a:ext cx="39678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i="1" lang="en" sz="2900">
                <a:solidFill>
                  <a:srgbClr val="595959"/>
                </a:solidFill>
              </a:rPr>
              <a:t>How are you </a:t>
            </a:r>
            <a:br>
              <a:rPr i="1" lang="en" sz="2900">
                <a:solidFill>
                  <a:srgbClr val="595959"/>
                </a:solidFill>
              </a:rPr>
            </a:br>
            <a:r>
              <a:rPr i="1" lang="en" sz="2900">
                <a:solidFill>
                  <a:srgbClr val="595959"/>
                </a:solidFill>
              </a:rPr>
              <a:t>breathing lately?</a:t>
            </a:r>
            <a:endParaRPr sz="380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350" y="789942"/>
            <a:ext cx="3597792" cy="359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234" y="1268016"/>
            <a:ext cx="31623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ree Lessons Of Mental Well-Being We Rarely Discuss - Forbes" id="104" name="Google Shape;104;p6"/>
          <p:cNvPicPr preferRelativeResize="0"/>
          <p:nvPr/>
        </p:nvPicPr>
        <p:blipFill rotWithShape="1">
          <a:blip r:embed="rId4">
            <a:alphaModFix/>
          </a:blip>
          <a:srcRect b="1" l="26223" r="659" t="0"/>
          <a:stretch/>
        </p:blipFill>
        <p:spPr>
          <a:xfrm>
            <a:off x="628650" y="1268016"/>
            <a:ext cx="31623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D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idx="1" type="body"/>
          </p:nvPr>
        </p:nvSpPr>
        <p:spPr>
          <a:xfrm>
            <a:off x="423862" y="2018728"/>
            <a:ext cx="8144065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Char char="●"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humanized space is one in which less of us are hidden and more of us are known.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>
            <p:ph type="title"/>
          </p:nvPr>
        </p:nvSpPr>
        <p:spPr>
          <a:xfrm>
            <a:off x="147174" y="449603"/>
            <a:ext cx="6200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900">
                <a:solidFill>
                  <a:srgbClr val="135B59"/>
                </a:solidFill>
                <a:latin typeface="Avenir"/>
                <a:ea typeface="Avenir"/>
                <a:cs typeface="Avenir"/>
                <a:sym typeface="Avenir"/>
              </a:rPr>
              <a:t>MEET OUR BOARD</a:t>
            </a:r>
            <a:endParaRPr sz="5400">
              <a:solidFill>
                <a:srgbClr val="135B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241325" y="820925"/>
            <a:ext cx="3710100" cy="4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b="1" sz="1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Nat Hansuvadha, Ph.D.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California State University, Long Beach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Vicki Graf, Ph.D.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Past President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Loyola Marymount University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Sarah Johnson, Ed.D.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President Elect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Fresno Pacific University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Anne Spillane, Ph.D.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Secretary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University of Massachusetts Global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1200"/>
          </a:p>
        </p:txBody>
      </p:sp>
      <p:sp>
        <p:nvSpPr>
          <p:cNvPr id="116" name="Google Shape;116;p10"/>
          <p:cNvSpPr txBox="1"/>
          <p:nvPr>
            <p:ph idx="2" type="body"/>
          </p:nvPr>
        </p:nvSpPr>
        <p:spPr>
          <a:xfrm>
            <a:off x="3074450" y="1091000"/>
            <a:ext cx="2806800" cy="3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Sara W. Juarez, Ph.D.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Board Member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Cal Poly Pomona University</a:t>
            </a:r>
            <a:endParaRPr sz="5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300">
                <a:solidFill>
                  <a:srgbClr val="1C458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Joy Kutaka-Kennedy, Ed.D.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Board Member</a:t>
            </a:r>
            <a:b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National University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9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Linda Smetana, Ed.D.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Board Member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California State University, East Bay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3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500"/>
              <a:buFont typeface="Arial"/>
              <a:buNone/>
            </a:pPr>
            <a:r>
              <a:rPr b="1" lang="en" sz="1300">
                <a:solidFill>
                  <a:srgbClr val="1C4587"/>
                </a:solidFill>
              </a:rPr>
              <a:t>Monica Boomgard, Ph.D.</a:t>
            </a:r>
            <a:endParaRPr b="1" sz="13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Font typeface="Arial"/>
              <a:buNone/>
            </a:pPr>
            <a:r>
              <a:rPr lang="en" sz="1300">
                <a:solidFill>
                  <a:srgbClr val="1C4587"/>
                </a:solidFill>
              </a:rPr>
              <a:t>Treasurer</a:t>
            </a:r>
            <a:endParaRPr sz="13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00"/>
              <a:buFont typeface="Arial"/>
              <a:buNone/>
            </a:pPr>
            <a:r>
              <a:rPr lang="en" sz="1300">
                <a:solidFill>
                  <a:srgbClr val="1C4587"/>
                </a:solidFill>
              </a:rPr>
              <a:t>California State University, Northridge</a:t>
            </a:r>
            <a:endParaRPr sz="13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1" sz="13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3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17" name="Google Shape;117;p10"/>
          <p:cNvSpPr txBox="1"/>
          <p:nvPr>
            <p:ph idx="4294967295" type="body"/>
          </p:nvPr>
        </p:nvSpPr>
        <p:spPr>
          <a:xfrm>
            <a:off x="6200140" y="1091575"/>
            <a:ext cx="2806700" cy="3946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Amber Bechard, </a:t>
            </a:r>
            <a:r>
              <a:rPr b="1" lang="en" sz="1300">
                <a:solidFill>
                  <a:srgbClr val="1C4587"/>
                </a:solidFill>
              </a:rPr>
              <a:t>Ed</a:t>
            </a: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Board Member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University of La Verne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9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Ilene Ivins, Ed.D.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Board Member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Alder Graduate School of Education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9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Virginia Kennedy, Ph.D.</a:t>
            </a:r>
            <a:endParaRPr b="1"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Ex-Officio</a:t>
            </a:r>
            <a:endParaRPr sz="13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California State University, Northridge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2400"/>
          </a:p>
        </p:txBody>
      </p:sp>
      <p:cxnSp>
        <p:nvCxnSpPr>
          <p:cNvPr id="118" name="Google Shape;118;p10"/>
          <p:cNvCxnSpPr/>
          <p:nvPr/>
        </p:nvCxnSpPr>
        <p:spPr>
          <a:xfrm>
            <a:off x="147163" y="984050"/>
            <a:ext cx="8573100" cy="16200"/>
          </a:xfrm>
          <a:prstGeom prst="straightConnector1">
            <a:avLst/>
          </a:prstGeom>
          <a:noFill/>
          <a:ln cap="flat" cmpd="sng" w="76200">
            <a:solidFill>
              <a:srgbClr val="F07B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147979" y="852130"/>
            <a:ext cx="3102000" cy="26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800">
                <a:solidFill>
                  <a:srgbClr val="135B59"/>
                </a:solidFill>
                <a:latin typeface="Avenir"/>
                <a:ea typeface="Avenir"/>
                <a:cs typeface="Avenir"/>
                <a:sym typeface="Avenir"/>
              </a:rPr>
              <a:t>INTRODUCTIONS</a:t>
            </a:r>
            <a:endParaRPr sz="2500">
              <a:solidFill>
                <a:srgbClr val="135B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Yellow paper ship leading among white ships"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26257" r="0" t="0"/>
          <a:stretch/>
        </p:blipFill>
        <p:spPr>
          <a:xfrm>
            <a:off x="3461657" y="10"/>
            <a:ext cx="568234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0" y="429996"/>
            <a:ext cx="9156770" cy="888467"/>
          </a:xfrm>
          <a:custGeom>
            <a:rect b="b" l="l" r="r" t="t"/>
            <a:pathLst>
              <a:path extrusionOk="0" h="1427256" w="15261284">
                <a:moveTo>
                  <a:pt x="0" y="0"/>
                </a:moveTo>
                <a:lnTo>
                  <a:pt x="15261284" y="0"/>
                </a:lnTo>
                <a:lnTo>
                  <a:pt x="15261284" y="1427256"/>
                </a:lnTo>
                <a:lnTo>
                  <a:pt x="0" y="1427256"/>
                </a:lnTo>
                <a:close/>
              </a:path>
            </a:pathLst>
          </a:custGeom>
          <a:solidFill>
            <a:srgbClr val="F07B3F"/>
          </a:solidFill>
          <a:ln>
            <a:noFill/>
          </a:ln>
        </p:spPr>
      </p:sp>
      <p:cxnSp>
        <p:nvCxnSpPr>
          <p:cNvPr id="130" name="Google Shape;130;p4"/>
          <p:cNvCxnSpPr/>
          <p:nvPr/>
        </p:nvCxnSpPr>
        <p:spPr>
          <a:xfrm>
            <a:off x="1399131" y="4629150"/>
            <a:ext cx="634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511635" y="446965"/>
            <a:ext cx="1675722" cy="9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585" y="3790875"/>
            <a:ext cx="1203449" cy="10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2946" y="1733475"/>
            <a:ext cx="5237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286903" y="593594"/>
            <a:ext cx="55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99370" y="1743365"/>
            <a:ext cx="8957400" cy="2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5527A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9:00 AM    	WELCOME &amp; INTRODUCTIONS</a:t>
            </a:r>
            <a:endParaRPr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rgbClr val="1155CC"/>
                </a:solidFill>
                <a:latin typeface="Avenir"/>
                <a:ea typeface="Avenir"/>
                <a:cs typeface="Avenir"/>
                <a:sym typeface="Avenir"/>
              </a:rPr>
              <a:t>9:15 AM    	KEYNOTE: KRISTIN WRIGHT</a:t>
            </a:r>
            <a:endParaRPr i="0" sz="1800" u="none" cap="none" strike="noStrike">
              <a:solidFill>
                <a:srgbClr val="1155CC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i="0" sz="700" u="none" cap="none" strike="noStrike">
              <a:solidFill>
                <a:srgbClr val="1155CC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527A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9:50 AM        CTC UPDATES WITH WILLIAM HATRICK</a:t>
            </a:r>
            <a:endParaRPr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i="0" sz="1100" u="none" cap="none" strike="noStrike">
              <a:solidFill>
                <a:srgbClr val="1155CC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rgbClr val="1155CC"/>
                </a:solidFill>
                <a:latin typeface="Avenir"/>
                <a:ea typeface="Avenir"/>
                <a:cs typeface="Avenir"/>
                <a:sym typeface="Avenir"/>
              </a:rPr>
              <a:t>10:25	    	</a:t>
            </a:r>
            <a:r>
              <a:rPr lang="en" sz="1800">
                <a:solidFill>
                  <a:srgbClr val="1155CC"/>
                </a:solidFill>
                <a:latin typeface="Avenir"/>
                <a:ea typeface="Avenir"/>
                <a:cs typeface="Avenir"/>
                <a:sym typeface="Avenir"/>
              </a:rPr>
              <a:t>ANNOUNCEMENTS &amp; </a:t>
            </a:r>
            <a:r>
              <a:rPr i="0" lang="en" sz="1800" u="none" cap="none" strike="noStrike">
                <a:solidFill>
                  <a:srgbClr val="1155CC"/>
                </a:solidFill>
                <a:latin typeface="Avenir"/>
                <a:ea typeface="Avenir"/>
                <a:cs typeface="Avenir"/>
                <a:sym typeface="Avenir"/>
              </a:rPr>
              <a:t>RAFFLE PRIZE</a:t>
            </a:r>
            <a:endParaRPr i="0" sz="1800" u="none" cap="none" strike="noStrike">
              <a:solidFill>
                <a:srgbClr val="1155CC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10:30 		CLOSING</a:t>
            </a:r>
            <a:endParaRPr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260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0552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/>
          <p:nvPr>
            <p:ph type="title"/>
          </p:nvPr>
        </p:nvSpPr>
        <p:spPr>
          <a:xfrm>
            <a:off x="482600" y="482600"/>
            <a:ext cx="40893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>
                <a:solidFill>
                  <a:srgbClr val="134F5B"/>
                </a:solidFill>
                <a:latin typeface="Avenir"/>
                <a:ea typeface="Avenir"/>
                <a:cs typeface="Avenir"/>
                <a:sym typeface="Avenir"/>
              </a:rPr>
              <a:t>VISION &amp; PURPOSE</a:t>
            </a:r>
            <a:endParaRPr>
              <a:solidFill>
                <a:srgbClr val="134F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Phoroptor"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9520" r="32442" t="0"/>
          <a:stretch/>
        </p:blipFill>
        <p:spPr>
          <a:xfrm>
            <a:off x="4671911" y="10"/>
            <a:ext cx="4472089" cy="514349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ded7c624e_0_21"/>
          <p:cNvSpPr txBox="1"/>
          <p:nvPr>
            <p:ph type="title"/>
          </p:nvPr>
        </p:nvSpPr>
        <p:spPr>
          <a:xfrm>
            <a:off x="176250" y="342900"/>
            <a:ext cx="3998400" cy="12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i="1" lang="en" sz="2200">
                <a:solidFill>
                  <a:srgbClr val="135B59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i="1" lang="en" sz="2200">
                <a:solidFill>
                  <a:srgbClr val="135B59"/>
                </a:solidFill>
                <a:latin typeface="Avenir"/>
                <a:ea typeface="Avenir"/>
                <a:cs typeface="Avenir"/>
                <a:sym typeface="Avenir"/>
              </a:rPr>
              <a:t>upport and advance educator  preparation in special education and related fields. </a:t>
            </a:r>
            <a:endParaRPr i="1" sz="4400">
              <a:solidFill>
                <a:srgbClr val="135B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g28ded7c624e_0_21"/>
          <p:cNvSpPr txBox="1"/>
          <p:nvPr>
            <p:ph idx="1" type="body"/>
          </p:nvPr>
        </p:nvSpPr>
        <p:spPr>
          <a:xfrm>
            <a:off x="176251" y="1642200"/>
            <a:ext cx="3402900" cy="334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5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5">
              <a:latin typeface="Avenir"/>
              <a:ea typeface="Avenir"/>
              <a:cs typeface="Avenir"/>
              <a:sym typeface="Avenir"/>
            </a:endParaRPr>
          </a:p>
          <a:p>
            <a:pPr indent="-3233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Char char="●"/>
            </a:pPr>
            <a:r>
              <a:rPr lang="en" sz="1925">
                <a:latin typeface="Avenir"/>
                <a:ea typeface="Avenir"/>
                <a:cs typeface="Avenir"/>
                <a:sym typeface="Avenir"/>
              </a:rPr>
              <a:t>Networking</a:t>
            </a:r>
            <a:endParaRPr sz="1925">
              <a:latin typeface="Avenir"/>
              <a:ea typeface="Avenir"/>
              <a:cs typeface="Avenir"/>
              <a:sym typeface="Avenir"/>
            </a:endParaRPr>
          </a:p>
          <a:p>
            <a:pPr indent="-3233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Char char="●"/>
            </a:pPr>
            <a:r>
              <a:rPr lang="en" sz="1925">
                <a:latin typeface="Avenir"/>
                <a:ea typeface="Avenir"/>
                <a:cs typeface="Avenir"/>
                <a:sym typeface="Avenir"/>
              </a:rPr>
              <a:t>Maintaining liaisons with </a:t>
            </a:r>
            <a:r>
              <a:rPr lang="en" sz="1925">
                <a:solidFill>
                  <a:srgbClr val="292526"/>
                </a:solidFill>
                <a:latin typeface="Avenir"/>
                <a:ea typeface="Avenir"/>
                <a:cs typeface="Avenir"/>
                <a:sym typeface="Avenir"/>
              </a:rPr>
              <a:t>CTC, CDE, and other agencies </a:t>
            </a:r>
            <a:endParaRPr sz="1925">
              <a:solidFill>
                <a:srgbClr val="2925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3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Char char="●"/>
            </a:pPr>
            <a:r>
              <a:rPr lang="en" sz="1925">
                <a:latin typeface="Avenir"/>
                <a:ea typeface="Avenir"/>
                <a:cs typeface="Avenir"/>
                <a:sym typeface="Avenir"/>
              </a:rPr>
              <a:t>Advocating for state and local policies and legislation</a:t>
            </a:r>
            <a:endParaRPr sz="1925">
              <a:latin typeface="Avenir"/>
              <a:ea typeface="Avenir"/>
              <a:cs typeface="Avenir"/>
              <a:sym typeface="Avenir"/>
            </a:endParaRPr>
          </a:p>
          <a:p>
            <a:pPr indent="-3233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Char char="●"/>
            </a:pPr>
            <a:r>
              <a:rPr lang="en" sz="1925">
                <a:latin typeface="Avenir"/>
                <a:ea typeface="Avenir"/>
                <a:cs typeface="Avenir"/>
                <a:sym typeface="Avenir"/>
              </a:rPr>
              <a:t>Provide opportunities for leadership affecting the training of special education personnel</a:t>
            </a:r>
            <a:endParaRPr sz="1925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8ded7c624e_0_21"/>
          <p:cNvSpPr txBox="1"/>
          <p:nvPr>
            <p:ph idx="4294967295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g28ded7c624e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"/>
            <a:ext cx="37411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